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47"/>
  </p:notesMasterIdLst>
  <p:handoutMasterIdLst>
    <p:handoutMasterId r:id="rId48"/>
  </p:handoutMasterIdLst>
  <p:sldIdLst>
    <p:sldId id="347" r:id="rId2"/>
    <p:sldId id="280" r:id="rId3"/>
    <p:sldId id="305" r:id="rId4"/>
    <p:sldId id="306" r:id="rId5"/>
    <p:sldId id="289" r:id="rId6"/>
    <p:sldId id="291" r:id="rId7"/>
    <p:sldId id="292" r:id="rId8"/>
    <p:sldId id="349" r:id="rId9"/>
    <p:sldId id="311" r:id="rId10"/>
    <p:sldId id="312" r:id="rId11"/>
    <p:sldId id="313" r:id="rId12"/>
    <p:sldId id="282" r:id="rId13"/>
    <p:sldId id="283" r:id="rId14"/>
    <p:sldId id="343" r:id="rId15"/>
    <p:sldId id="345" r:id="rId16"/>
    <p:sldId id="344" r:id="rId17"/>
    <p:sldId id="293" r:id="rId18"/>
    <p:sldId id="314" r:id="rId19"/>
    <p:sldId id="304" r:id="rId20"/>
    <p:sldId id="316" r:id="rId21"/>
    <p:sldId id="317" r:id="rId22"/>
    <p:sldId id="297" r:id="rId23"/>
    <p:sldId id="318" r:id="rId24"/>
    <p:sldId id="319" r:id="rId25"/>
    <p:sldId id="299" r:id="rId26"/>
    <p:sldId id="371" r:id="rId27"/>
    <p:sldId id="321" r:id="rId28"/>
    <p:sldId id="30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70" r:id="rId44"/>
    <p:sldId id="338" r:id="rId45"/>
    <p:sldId id="339" r:id="rId4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29BE-8D03-44EE-BC8D-6250B4EC6D0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7C7E-699E-43C4-ADEE-FF53A26E43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0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0519-738B-4A70-8502-4C77670AFC4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8FFD-9447-4479-897F-9BA1FA867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7FD0F-B8BB-4C3F-A039-41928789B3E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7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1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FCB8-CD0E-492D-8E77-5D0CB21FC67C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url?sa=i&amp;rct=j&amp;q=&amp;esrc=s&amp;source=images&amp;cd=&amp;cad=rja&amp;uact=8&amp;ved=0ahUKEwihza_4wejWAhUJP5oKHRDCBlIQjRwIBw&amp;url=https://www.geocaching.com/geocache/GC5VDQ0_krtek?guid%3Dfc9df8a0-a241-4086-9e3d-b7c8d6301e27&amp;psig=AOvVaw2rEpdE2nPRrRIIJh9F7miW&amp;ust=150780939988560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mo.cz/wp-content/uploads/2016/05/13-vyuzivani-popilku-po-zavedeni-sncr.pdf" TargetMode="External"/><Relationship Id="rId2" Type="http://schemas.openxmlformats.org/officeDocument/2006/relationships/hyperlink" Target="https://www.czso.cz/cs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mibrno.org/" TargetMode="External"/><Relationship Id="rId4" Type="http://schemas.openxmlformats.org/officeDocument/2006/relationships/hyperlink" Target="http://portal.chmi.cz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P2 GEOSFÉRY A JEJICH ZNEČIŠTĚNÍ - pokračování</a:t>
            </a:r>
            <a:br>
              <a:rPr lang="cs-CZ" dirty="0"/>
            </a:br>
            <a:br>
              <a:rPr lang="cs-CZ" dirty="0"/>
            </a:b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r>
              <a:rPr lang="cs-CZ" dirty="0"/>
              <a:t>MJ 001 EKOLOGIE VE STAVEBNICTVÍ</a:t>
            </a:r>
          </a:p>
          <a:p>
            <a:r>
              <a:rPr lang="cs-CZ" dirty="0"/>
              <a:t>05. 10. 2022</a:t>
            </a:r>
          </a:p>
        </p:txBody>
      </p:sp>
    </p:spTree>
    <p:extLst>
      <p:ext uri="{BB962C8B-B14F-4D97-AF65-F5344CB8AC3E}">
        <p14:creationId xmlns:p14="http://schemas.microsoft.com/office/powerpoint/2010/main" val="234614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3691" y="136578"/>
            <a:ext cx="6576152" cy="905164"/>
          </a:xfrm>
        </p:spPr>
        <p:txBody>
          <a:bodyPr/>
          <a:lstStyle/>
          <a:p>
            <a:r>
              <a:rPr lang="cs-CZ" b="1" dirty="0"/>
              <a:t>Redukce emisí </a:t>
            </a:r>
            <a:r>
              <a:rPr lang="cs-CZ" b="1" dirty="0" err="1"/>
              <a:t>NO</a:t>
            </a:r>
            <a:r>
              <a:rPr lang="cs-CZ" b="1" baseline="-25000" dirty="0" err="1"/>
              <a:t>x</a:t>
            </a:r>
            <a:endParaRPr lang="cs-CZ" b="1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4481" y="2165672"/>
            <a:ext cx="4131325" cy="9850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Primární opatření</a:t>
            </a:r>
          </a:p>
          <a:p>
            <a:pPr marL="0" indent="0" algn="ctr">
              <a:buNone/>
            </a:pPr>
            <a:r>
              <a:rPr lang="cs-CZ" sz="3500" dirty="0"/>
              <a:t>omezení tvorby </a:t>
            </a:r>
            <a:r>
              <a:rPr lang="cs-CZ" sz="3500" dirty="0" err="1"/>
              <a:t>NO</a:t>
            </a:r>
            <a:r>
              <a:rPr lang="cs-CZ" sz="3500" baseline="-25000" dirty="0" err="1"/>
              <a:t>x</a:t>
            </a:r>
            <a:endParaRPr lang="cs-CZ" sz="3500" baseline="-25000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53019" y="1836996"/>
            <a:ext cx="5336727" cy="148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Sekundární opatření</a:t>
            </a:r>
          </a:p>
          <a:p>
            <a:pPr marL="0" indent="0" algn="ctr">
              <a:buNone/>
            </a:pPr>
            <a:r>
              <a:rPr lang="cs-CZ" sz="3200" dirty="0"/>
              <a:t>odstranění </a:t>
            </a:r>
            <a:r>
              <a:rPr lang="cs-CZ" sz="3200" dirty="0" err="1"/>
              <a:t>NO</a:t>
            </a:r>
            <a:r>
              <a:rPr lang="cs-CZ" sz="3200" baseline="-25000" dirty="0" err="1"/>
              <a:t>x</a:t>
            </a:r>
            <a:r>
              <a:rPr lang="cs-CZ" sz="3200" dirty="0"/>
              <a:t> ze spalin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27289" y="3773795"/>
            <a:ext cx="11273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Postupný přívod sekundárního paliva a vzduchu.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Snížení maximální spalovací teploty.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Snížení koncentrace kyslíku.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Zkrácení doby setrvání v oblasti vysokých teplot.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Recirkulace spalin.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373092" y="1664786"/>
            <a:ext cx="5216654" cy="155870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seč 7"/>
          <p:cNvSpPr/>
          <p:nvPr/>
        </p:nvSpPr>
        <p:spPr>
          <a:xfrm>
            <a:off x="198275" y="890175"/>
            <a:ext cx="10155062" cy="5767240"/>
          </a:xfrm>
          <a:prstGeom prst="pi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746" y="3177835"/>
            <a:ext cx="291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66CC"/>
                </a:solidFill>
              </a:rPr>
              <a:t>Účinnost 10–70 %.</a:t>
            </a:r>
          </a:p>
        </p:txBody>
      </p:sp>
    </p:spTree>
    <p:extLst>
      <p:ext uri="{BB962C8B-B14F-4D97-AF65-F5344CB8AC3E}">
        <p14:creationId xmlns:p14="http://schemas.microsoft.com/office/powerpoint/2010/main" val="92916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582" y="185595"/>
            <a:ext cx="9573658" cy="13255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Sekundární způsoby redukce obsahu </a:t>
            </a:r>
            <a:r>
              <a:rPr lang="cs-CZ" dirty="0" err="1"/>
              <a:t>NO</a:t>
            </a:r>
            <a:r>
              <a:rPr lang="cs-CZ" baseline="-25000" dirty="0" err="1"/>
              <a:t>x</a:t>
            </a:r>
            <a:br>
              <a:rPr lang="cs-CZ" dirty="0"/>
            </a:br>
            <a:r>
              <a:rPr lang="cs-CZ" b="1" cap="all" dirty="0"/>
              <a:t>Katalytická redukce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306" y="1797759"/>
            <a:ext cx="4967689" cy="14633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/>
              <a:t>   </a:t>
            </a:r>
            <a:endParaRPr lang="cs-CZ" sz="4000" b="1" dirty="0">
              <a:solidFill>
                <a:srgbClr val="00B050"/>
              </a:solidFill>
            </a:endParaRPr>
          </a:p>
          <a:p>
            <a:pPr algn="ctr"/>
            <a:r>
              <a:rPr lang="cs-CZ" dirty="0"/>
              <a:t>Selektivní katalytická redukce</a:t>
            </a:r>
          </a:p>
          <a:p>
            <a:pPr marL="0" indent="0" algn="ctr">
              <a:buNone/>
            </a:pPr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S</a:t>
            </a:r>
            <a:r>
              <a:rPr lang="cs-CZ" dirty="0" err="1"/>
              <a:t>elective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C</a:t>
            </a:r>
            <a:r>
              <a:rPr lang="cs-CZ" dirty="0" err="1"/>
              <a:t>atalytic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R</a:t>
            </a:r>
            <a:r>
              <a:rPr lang="cs-CZ" dirty="0" err="1"/>
              <a:t>eduction</a:t>
            </a:r>
            <a:r>
              <a:rPr lang="cs-CZ" dirty="0"/>
              <a:t>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22765" y="2016087"/>
            <a:ext cx="5630537" cy="1281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   </a:t>
            </a:r>
            <a:endParaRPr lang="cs-CZ" sz="4000" b="1" dirty="0">
              <a:solidFill>
                <a:srgbClr val="00B050"/>
              </a:solidFill>
            </a:endParaRPr>
          </a:p>
          <a:p>
            <a:pPr algn="ctr"/>
            <a:r>
              <a:rPr lang="cs-CZ" sz="3100" dirty="0"/>
              <a:t>Selektivní nekatalytická redukce</a:t>
            </a:r>
          </a:p>
          <a:p>
            <a:pPr marL="0" indent="0" algn="ctr">
              <a:buNone/>
            </a:pPr>
            <a:r>
              <a:rPr lang="cs-CZ" sz="3100" dirty="0"/>
              <a:t>(</a:t>
            </a:r>
            <a:r>
              <a:rPr lang="cs-CZ" sz="3100" dirty="0" err="1">
                <a:solidFill>
                  <a:srgbClr val="00B050"/>
                </a:solidFill>
              </a:rPr>
              <a:t>S</a:t>
            </a:r>
            <a:r>
              <a:rPr lang="cs-CZ" sz="3100" dirty="0" err="1"/>
              <a:t>elective</a:t>
            </a:r>
            <a:r>
              <a:rPr lang="cs-CZ" sz="3100" dirty="0"/>
              <a:t> </a:t>
            </a:r>
            <a:r>
              <a:rPr lang="cs-CZ" sz="3100" dirty="0">
                <a:solidFill>
                  <a:srgbClr val="00B050"/>
                </a:solidFill>
              </a:rPr>
              <a:t>N</a:t>
            </a:r>
            <a:r>
              <a:rPr lang="cs-CZ" sz="3100" dirty="0"/>
              <a:t>on-</a:t>
            </a:r>
            <a:r>
              <a:rPr lang="cs-CZ" sz="3100" dirty="0" err="1">
                <a:solidFill>
                  <a:srgbClr val="00B050"/>
                </a:solidFill>
              </a:rPr>
              <a:t>C</a:t>
            </a:r>
            <a:r>
              <a:rPr lang="cs-CZ" sz="3100" dirty="0" err="1"/>
              <a:t>atalytic</a:t>
            </a:r>
            <a:r>
              <a:rPr lang="cs-CZ" sz="3100" dirty="0"/>
              <a:t> </a:t>
            </a:r>
            <a:r>
              <a:rPr lang="cs-CZ" sz="3100" dirty="0" err="1">
                <a:solidFill>
                  <a:srgbClr val="00B050"/>
                </a:solidFill>
              </a:rPr>
              <a:t>R</a:t>
            </a:r>
            <a:r>
              <a:rPr lang="cs-CZ" sz="3100" dirty="0" err="1"/>
              <a:t>eduction</a:t>
            </a:r>
            <a:r>
              <a:rPr lang="cs-CZ" sz="3100" dirty="0"/>
              <a:t>)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2254" y="3332469"/>
            <a:ext cx="11527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REDUKČNÍ ČINIDLO – plynný amoniak, roztok amoniaku ve vodě, vodný roztok močoviny, r</a:t>
            </a:r>
            <a:r>
              <a:rPr lang="cs-CZ" altLang="cs-CZ" sz="2000" dirty="0"/>
              <a:t>oztok kyseliny </a:t>
            </a:r>
            <a:r>
              <a:rPr lang="cs-CZ" altLang="cs-CZ" sz="2000" dirty="0" err="1"/>
              <a:t>kyanomočové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323682" y="4305050"/>
            <a:ext cx="5868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? </a:t>
            </a:r>
            <a:r>
              <a:rPr lang="cs-CZ" sz="3200" b="1" i="1" dirty="0"/>
              <a:t>Čpavkový skluz (prokluz) </a:t>
            </a:r>
            <a:r>
              <a:rPr lang="cs-CZ" sz="3200" b="1" dirty="0"/>
              <a:t>?</a:t>
            </a:r>
          </a:p>
          <a:p>
            <a:pPr algn="ctr"/>
            <a:r>
              <a:rPr lang="cs-CZ" sz="3200" dirty="0"/>
              <a:t>(část čpavku nespotřebovaná</a:t>
            </a:r>
          </a:p>
          <a:p>
            <a:pPr algn="ctr"/>
            <a:r>
              <a:rPr lang="cs-CZ" sz="3200" dirty="0"/>
              <a:t>při samotné redukci)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205887" y="1371198"/>
            <a:ext cx="1602954" cy="6448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808841" y="1371198"/>
            <a:ext cx="1528393" cy="6448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Šipka dolů 17"/>
          <p:cNvSpPr/>
          <p:nvPr/>
        </p:nvSpPr>
        <p:spPr>
          <a:xfrm>
            <a:off x="3343938" y="4934340"/>
            <a:ext cx="308472" cy="94037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678732" y="5002793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„</a:t>
            </a:r>
            <a:r>
              <a:rPr lang="cs-CZ" sz="2800" i="1" dirty="0"/>
              <a:t>NH</a:t>
            </a:r>
            <a:r>
              <a:rPr lang="cs-CZ" sz="2800" i="1" baseline="-25000" dirty="0"/>
              <a:t>3</a:t>
            </a:r>
            <a:r>
              <a:rPr lang="cs-CZ" sz="2800" i="1" dirty="0"/>
              <a:t> slip</a:t>
            </a:r>
            <a:r>
              <a:rPr lang="cs-CZ" sz="2800" dirty="0"/>
              <a:t>“</a:t>
            </a:r>
            <a:endParaRPr lang="cs-CZ" sz="2800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454883" y="3940935"/>
            <a:ext cx="4477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 NO </a:t>
            </a:r>
            <a:r>
              <a:rPr lang="cs-CZ" dirty="0"/>
              <a:t> </a:t>
            </a:r>
            <a:r>
              <a:rPr lang="pt-BR" dirty="0"/>
              <a:t>+ 4 NH</a:t>
            </a:r>
            <a:r>
              <a:rPr lang="pt-BR" baseline="-25000" dirty="0"/>
              <a:t>3</a:t>
            </a:r>
            <a:r>
              <a:rPr lang="pt-BR" dirty="0"/>
              <a:t> + O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cs-CZ" dirty="0">
                <a:latin typeface="Symbol"/>
                <a:ea typeface="Calibri"/>
                <a:cs typeface="Symbol"/>
              </a:rPr>
              <a:t>®</a:t>
            </a:r>
            <a:r>
              <a:rPr lang="pt-BR" dirty="0"/>
              <a:t> 4 N</a:t>
            </a:r>
            <a:r>
              <a:rPr lang="pt-BR" baseline="-25000" dirty="0"/>
              <a:t>2</a:t>
            </a:r>
            <a:r>
              <a:rPr lang="pt-BR" dirty="0"/>
              <a:t> + 6 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r>
              <a:rPr lang="pt-BR" dirty="0"/>
              <a:t>2 NO</a:t>
            </a:r>
            <a:r>
              <a:rPr lang="pt-BR" baseline="-25000" dirty="0"/>
              <a:t>2</a:t>
            </a:r>
            <a:r>
              <a:rPr lang="pt-BR" dirty="0"/>
              <a:t> + 4 NH</a:t>
            </a:r>
            <a:r>
              <a:rPr lang="pt-BR" baseline="-25000" dirty="0"/>
              <a:t>3</a:t>
            </a:r>
            <a:r>
              <a:rPr lang="pt-BR" dirty="0"/>
              <a:t> + O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cs-CZ" dirty="0">
                <a:latin typeface="Symbol"/>
                <a:ea typeface="Calibri"/>
                <a:cs typeface="Symbol"/>
              </a:rPr>
              <a:t>®</a:t>
            </a:r>
            <a:r>
              <a:rPr lang="pt-BR" dirty="0"/>
              <a:t> 3 N</a:t>
            </a:r>
            <a:r>
              <a:rPr lang="pt-BR" baseline="-25000" dirty="0"/>
              <a:t>2</a:t>
            </a:r>
            <a:r>
              <a:rPr lang="pt-BR" dirty="0"/>
              <a:t> + 6 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endParaRPr lang="cs-CZ" dirty="0"/>
          </a:p>
          <a:p>
            <a:r>
              <a:rPr lang="pt-BR" dirty="0"/>
              <a:t>2 NO + CO (NH</a:t>
            </a:r>
            <a:r>
              <a:rPr lang="pt-BR" baseline="-25000" dirty="0"/>
              <a:t>2</a:t>
            </a:r>
            <a:r>
              <a:rPr lang="pt-BR" dirty="0"/>
              <a:t>)</a:t>
            </a:r>
            <a:r>
              <a:rPr lang="pt-BR" baseline="-25000" dirty="0"/>
              <a:t>2</a:t>
            </a:r>
            <a:r>
              <a:rPr lang="pt-BR" dirty="0"/>
              <a:t>+ ½ O</a:t>
            </a:r>
            <a:r>
              <a:rPr lang="pt-BR" baseline="-25000" dirty="0"/>
              <a:t>2</a:t>
            </a:r>
            <a:r>
              <a:rPr lang="pt-BR" dirty="0"/>
              <a:t>  </a:t>
            </a:r>
            <a:r>
              <a:rPr lang="cs-CZ" dirty="0">
                <a:latin typeface="Symbol"/>
                <a:ea typeface="Calibri"/>
                <a:cs typeface="Symbol"/>
              </a:rPr>
              <a:t>®</a:t>
            </a:r>
            <a:r>
              <a:rPr lang="pt-BR" dirty="0"/>
              <a:t> 2N</a:t>
            </a:r>
            <a:r>
              <a:rPr lang="pt-BR" baseline="-25000" dirty="0"/>
              <a:t>2</a:t>
            </a:r>
            <a:r>
              <a:rPr lang="pt-BR" dirty="0"/>
              <a:t> + 2 H</a:t>
            </a:r>
            <a:r>
              <a:rPr lang="pt-BR" baseline="-25000" dirty="0"/>
              <a:t>2</a:t>
            </a:r>
            <a:r>
              <a:rPr lang="pt-BR" dirty="0"/>
              <a:t>O + CO</a:t>
            </a:r>
            <a:r>
              <a:rPr lang="pt-BR" baseline="-25000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52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Tvorba </a:t>
            </a:r>
            <a:r>
              <a:rPr lang="cs-CZ" b="1" dirty="0" err="1"/>
              <a:t>NO</a:t>
            </a:r>
            <a:r>
              <a:rPr lang="cs-CZ" b="1" baseline="-25000" dirty="0" err="1"/>
              <a:t>x</a:t>
            </a:r>
            <a:r>
              <a:rPr lang="cs-CZ" b="1" baseline="-25000" dirty="0"/>
              <a:t>  </a:t>
            </a:r>
            <a:r>
              <a:rPr lang="cs-CZ" b="1" dirty="0"/>
              <a:t>- závislost na teplotě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84" y="1418219"/>
            <a:ext cx="11777583" cy="5344720"/>
          </a:xfrm>
        </p:spPr>
        <p:txBody>
          <a:bodyPr>
            <a:normAutofit fontScale="92500" lnSpcReduction="20000"/>
          </a:bodyPr>
          <a:lstStyle/>
          <a:p>
            <a:pPr marL="342900" lvl="2" indent="-342900"/>
            <a:r>
              <a:rPr lang="cs-CZ" sz="2600" b="1" dirty="0"/>
              <a:t>Palivové </a:t>
            </a:r>
            <a:r>
              <a:rPr lang="cs-CZ" sz="2600" b="1" dirty="0" err="1"/>
              <a:t>NO</a:t>
            </a:r>
            <a:r>
              <a:rPr lang="cs-CZ" sz="2600" b="1" baseline="-25000" dirty="0" err="1"/>
              <a:t>x</a:t>
            </a:r>
            <a:endParaRPr lang="cs-CZ" sz="2600" b="1" baseline="-25000" dirty="0"/>
          </a:p>
          <a:p>
            <a:pPr marL="0" lvl="2" indent="0" algn="just">
              <a:buNone/>
            </a:pPr>
            <a:r>
              <a:rPr lang="cs-CZ" sz="2600" dirty="0"/>
              <a:t>Hlavním zdrojem těchto oxidu dusíku jsou paliva obsahující dusíkaté látky. Tento dusík je pak během hoření oxidován na oxidy dusíku a odchází společně s dalšími produkty hoření do ovzduší. Tento druh oxidu dusíku muže tvořit až 50 % z celkové produkce oxidu dusíku při spalování olejů a až 80 % při spalování uhlí. Tento mechanismus nad teploty 900 °C není závislý na teplotě, ale pouze na množství kyslíku v zóně plamene.</a:t>
            </a:r>
          </a:p>
          <a:p>
            <a:pPr marL="0" lvl="2" indent="0" algn="just">
              <a:buNone/>
            </a:pPr>
            <a:endParaRPr lang="cs-CZ" sz="2600" dirty="0"/>
          </a:p>
          <a:p>
            <a:pPr marL="342900" lvl="2" indent="-342900"/>
            <a:r>
              <a:rPr lang="cs-CZ" sz="2600" b="1" dirty="0"/>
              <a:t>Termické </a:t>
            </a:r>
            <a:r>
              <a:rPr lang="cs-CZ" sz="2600" b="1" dirty="0" err="1"/>
              <a:t>NO</a:t>
            </a:r>
            <a:r>
              <a:rPr lang="cs-CZ" sz="2600" b="1" baseline="-25000" dirty="0" err="1"/>
              <a:t>x</a:t>
            </a:r>
            <a:endParaRPr lang="cs-CZ" sz="2600" b="1" baseline="-25000" dirty="0"/>
          </a:p>
          <a:p>
            <a:pPr marL="0" lvl="2" indent="0" algn="just">
              <a:buNone/>
            </a:pPr>
            <a:r>
              <a:rPr lang="cs-CZ" sz="2600" dirty="0"/>
              <a:t>Vznikají z molekul N</a:t>
            </a:r>
            <a:r>
              <a:rPr lang="cs-CZ" sz="2600" baseline="-25000" dirty="0"/>
              <a:t>2</a:t>
            </a:r>
            <a:r>
              <a:rPr lang="cs-CZ" sz="2600" dirty="0"/>
              <a:t> obsažených ve vzduchu, který se účastní spalování. Vlivem vysoké teploty je tento atmosférický dusík rozštěpen a s přítomnými atomy kyslíku vznikají oxidy dusíku. Jejich množství je závislé na teplotě spalování a na době zdržení ve spalovacím prostoru. Emise proto lze snížit vhodným uspořádáním spalování. Tento typ oxidů začíná vznikat při teplotách nad 1 200 °C a oxidačních podmínkách.</a:t>
            </a:r>
          </a:p>
          <a:p>
            <a:pPr marL="0" lvl="2" indent="0" algn="just">
              <a:buNone/>
            </a:pPr>
            <a:endParaRPr lang="cs-CZ" sz="2600" dirty="0"/>
          </a:p>
          <a:p>
            <a:pPr marL="342900" lvl="2" indent="-342900" algn="just"/>
            <a:r>
              <a:rPr lang="cs-CZ" sz="2600" b="1" dirty="0"/>
              <a:t>Promptní</a:t>
            </a:r>
            <a:r>
              <a:rPr lang="cs-CZ" sz="2600" dirty="0"/>
              <a:t> </a:t>
            </a:r>
            <a:r>
              <a:rPr lang="cs-CZ" sz="2600" b="1" dirty="0"/>
              <a:t>(rychlé) </a:t>
            </a:r>
            <a:r>
              <a:rPr lang="cs-CZ" sz="2600" b="1" dirty="0" err="1"/>
              <a:t>NO</a:t>
            </a:r>
            <a:r>
              <a:rPr lang="cs-CZ" sz="2600" b="1" baseline="-25000" dirty="0" err="1"/>
              <a:t>x</a:t>
            </a:r>
            <a:endParaRPr lang="cs-CZ" sz="2600" b="1" baseline="-25000" dirty="0"/>
          </a:p>
          <a:p>
            <a:pPr marL="0" lvl="2" indent="0" algn="just">
              <a:buNone/>
            </a:pPr>
            <a:r>
              <a:rPr lang="cs-CZ" sz="2600" dirty="0"/>
              <a:t>Vznikají tak, že molekulární dusík je přeměňován pres meziprodukty na NO na rozhraní plamene radikálovými reakcemi za přítomnosti uhlovodíku. Emise lze snížit obtížně, avšak jejich podíl je obvykle malý.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27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Tvorba </a:t>
            </a:r>
            <a:r>
              <a:rPr lang="cs-CZ" b="1" dirty="0" err="1"/>
              <a:t>NO</a:t>
            </a:r>
            <a:r>
              <a:rPr lang="cs-CZ" b="1" baseline="-25000" dirty="0" err="1"/>
              <a:t>x</a:t>
            </a:r>
            <a:r>
              <a:rPr lang="cs-CZ" b="1" baseline="-25000" dirty="0"/>
              <a:t>  </a:t>
            </a:r>
            <a:r>
              <a:rPr lang="cs-CZ" b="1" dirty="0"/>
              <a:t>- závislost na teplotě</a:t>
            </a:r>
            <a:endParaRPr lang="cs-CZ" dirty="0"/>
          </a:p>
        </p:txBody>
      </p:sp>
      <p:pic>
        <p:nvPicPr>
          <p:cNvPr id="4" name="Picture 20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46" y="1393902"/>
            <a:ext cx="9902061" cy="5583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49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855" y="2087401"/>
            <a:ext cx="11676961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Jedna z nejčastěji využívaných technologií na světě (k redukci </a:t>
            </a:r>
            <a:r>
              <a:rPr lang="cs-CZ" dirty="0" err="1"/>
              <a:t>NO</a:t>
            </a:r>
            <a:r>
              <a:rPr lang="cs-CZ" baseline="-25000" dirty="0" err="1"/>
              <a:t>x</a:t>
            </a:r>
            <a:r>
              <a:rPr lang="cs-CZ" dirty="0"/>
              <a:t>).</a:t>
            </a:r>
          </a:p>
          <a:p>
            <a:r>
              <a:rPr lang="cs-CZ" dirty="0"/>
              <a:t>Amoniak/močovina ve formě zředěného roztoku se vstřikují do spalin a k reakci dochází na katalyzátoru.</a:t>
            </a:r>
          </a:p>
          <a:p>
            <a:r>
              <a:rPr lang="cs-CZ" dirty="0"/>
              <a:t>Probíhá při nižší teplotě než SNCR cca 200 – 600 °C.</a:t>
            </a:r>
          </a:p>
          <a:p>
            <a:r>
              <a:rPr lang="cs-CZ" dirty="0"/>
              <a:t>Hlavní přednost: až 90% redukce oxidů dusíku.</a:t>
            </a:r>
          </a:p>
          <a:p>
            <a:r>
              <a:rPr lang="cs-CZ" dirty="0"/>
              <a:t>Náročnější na údržbu, provozní podmínky v prostoru post spalovací zóny -&gt; zamezit usazování částic popílku a zkondenzovaných amonných solí na povrchu katalyzátoru.</a:t>
            </a:r>
          </a:p>
          <a:p>
            <a:r>
              <a:rPr lang="cs-CZ" dirty="0"/>
              <a:t>Cementářský průmysl – problematické velké množství prachu v odcházejícím odpadním plynu.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66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83" y="1928262"/>
            <a:ext cx="10831717" cy="4792458"/>
          </a:xfrm>
        </p:spPr>
        <p:txBody>
          <a:bodyPr>
            <a:normAutofit/>
          </a:bodyPr>
          <a:lstStyle/>
          <a:p>
            <a:r>
              <a:rPr lang="cs-CZ" dirty="0"/>
              <a:t>Materiály používané k výrobě katalyzátorů pro SCR jsou oxidy kovů nanesené na keramickém/textilním nosiči.</a:t>
            </a:r>
          </a:p>
          <a:p>
            <a:r>
              <a:rPr lang="cs-CZ" dirty="0"/>
              <a:t>Nejčastěji: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Oxid titaničitý (TiO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Oxid vanadičný (V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Oxid wolframový (WO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Oxid molybdenový (MoO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Oxid železitý (Fe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/>
              <a:t>Pro každou technologii je nutné vyvinout specifický tvar a složení katalyzátoru (mírně odlišné podmínky na každém spalovacím zařízení). 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8469781-5FA8-4480-A978-F2BD1D3D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03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556" y="270039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Nekatalytická selektivní redukce SNCR (pro snížení emisí </a:t>
            </a:r>
            <a:r>
              <a:rPr lang="cs-CZ" dirty="0" err="1"/>
              <a:t>NO</a:t>
            </a:r>
            <a:r>
              <a:rPr lang="cs-CZ" baseline="-25000" dirty="0" err="1"/>
              <a:t>x</a:t>
            </a:r>
            <a:r>
              <a:rPr lang="cs-CZ" dirty="0"/>
              <a:t>).</a:t>
            </a:r>
          </a:p>
          <a:p>
            <a:r>
              <a:rPr lang="cs-CZ" dirty="0"/>
              <a:t>Nástřik reagentu do kotle v podobě </a:t>
            </a:r>
            <a:r>
              <a:rPr lang="fi-FI" dirty="0"/>
              <a:t>amoniak</a:t>
            </a:r>
            <a:r>
              <a:rPr lang="cs-CZ" dirty="0"/>
              <a:t>u, amonné vody</a:t>
            </a:r>
            <a:r>
              <a:rPr lang="fi-FI" dirty="0"/>
              <a:t>, močovin</a:t>
            </a:r>
            <a:r>
              <a:rPr lang="cs-CZ" dirty="0"/>
              <a:t>y</a:t>
            </a:r>
            <a:r>
              <a:rPr lang="fi-FI" dirty="0"/>
              <a:t> a kyselin</a:t>
            </a:r>
            <a:r>
              <a:rPr lang="cs-CZ" dirty="0"/>
              <a:t>y</a:t>
            </a:r>
            <a:r>
              <a:rPr lang="fi-FI" dirty="0"/>
              <a:t> kyanurov</a:t>
            </a:r>
            <a:r>
              <a:rPr lang="cs-CZ" dirty="0"/>
              <a:t>é.</a:t>
            </a:r>
          </a:p>
          <a:p>
            <a:r>
              <a:rPr lang="cs-CZ" dirty="0"/>
              <a:t>Nástřik je účinný v rozsahu teplot cca 850 – 1100°C.</a:t>
            </a:r>
          </a:p>
          <a:p>
            <a:r>
              <a:rPr lang="cs-CZ" dirty="0"/>
              <a:t>Účinnost 50–70 %.</a:t>
            </a:r>
          </a:p>
          <a:p>
            <a:r>
              <a:rPr lang="cs-CZ" dirty="0"/>
              <a:t>Nižší pořizovací náklady (</a:t>
            </a:r>
            <a:r>
              <a:rPr lang="cs-CZ" dirty="0" err="1"/>
              <a:t>bezkatalyzátorová</a:t>
            </a:r>
            <a:r>
              <a:rPr lang="cs-CZ" dirty="0"/>
              <a:t>).</a:t>
            </a:r>
          </a:p>
          <a:p>
            <a:r>
              <a:rPr lang="cs-CZ" dirty="0"/>
              <a:t>Čpavkový skluz (problematicky měřitelné).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450C150-3208-415A-B80B-02AD6DC2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51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824" y="1"/>
            <a:ext cx="1741274" cy="941560"/>
          </a:xfrm>
        </p:spPr>
        <p:txBody>
          <a:bodyPr/>
          <a:lstStyle/>
          <a:p>
            <a:r>
              <a:rPr lang="cs-CZ" dirty="0"/>
              <a:t>SNCR</a:t>
            </a:r>
            <a:endParaRPr lang="cs-CZ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12" y="825618"/>
            <a:ext cx="7925411" cy="472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52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9349" y="2053503"/>
            <a:ext cx="11953301" cy="4680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dirty="0"/>
              <a:t>V důsledku redukčních reakcí dochází k tvorbě dalších sloučenin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amonných solí např. NH</a:t>
            </a:r>
            <a:r>
              <a:rPr lang="cs-CZ" baseline="-25000" dirty="0"/>
              <a:t>4</a:t>
            </a:r>
            <a:r>
              <a:rPr lang="cs-CZ" dirty="0"/>
              <a:t>HCO</a:t>
            </a:r>
            <a:r>
              <a:rPr lang="cs-CZ" baseline="-25000" dirty="0"/>
              <a:t>3 </a:t>
            </a:r>
            <a:r>
              <a:rPr lang="cs-CZ" dirty="0"/>
              <a:t>– hydrogenuhličitan amonný, NH</a:t>
            </a:r>
            <a:r>
              <a:rPr lang="cs-CZ" baseline="-25000" dirty="0"/>
              <a:t>4</a:t>
            </a:r>
            <a:r>
              <a:rPr lang="cs-CZ" dirty="0"/>
              <a:t>NO</a:t>
            </a:r>
            <a:r>
              <a:rPr lang="cs-CZ" baseline="-25000" dirty="0"/>
              <a:t>3 </a:t>
            </a:r>
            <a:r>
              <a:rPr lang="cs-CZ" dirty="0"/>
              <a:t>– dusičnan amonný </a:t>
            </a:r>
            <a:br>
              <a:rPr lang="cs-CZ" dirty="0"/>
            </a:br>
            <a:r>
              <a:rPr lang="cs-CZ" dirty="0"/>
              <a:t>(NH</a:t>
            </a:r>
            <a:r>
              <a:rPr lang="cs-CZ" baseline="-25000" dirty="0"/>
              <a:t>4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 – síran amonný, NH</a:t>
            </a:r>
            <a:r>
              <a:rPr lang="cs-CZ" baseline="-25000" dirty="0"/>
              <a:t>4</a:t>
            </a:r>
            <a:r>
              <a:rPr lang="cs-CZ" dirty="0"/>
              <a:t>HSO</a:t>
            </a:r>
            <a:r>
              <a:rPr lang="cs-CZ" baseline="-25000" dirty="0"/>
              <a:t>4 </a:t>
            </a:r>
            <a:r>
              <a:rPr lang="cs-CZ" dirty="0"/>
              <a:t>–</a:t>
            </a:r>
            <a:r>
              <a:rPr lang="cs-CZ" baseline="-25000" dirty="0"/>
              <a:t> </a:t>
            </a:r>
            <a:r>
              <a:rPr lang="cs-CZ" dirty="0"/>
              <a:t>hydrogensíran amonný – KOROZE!</a:t>
            </a:r>
            <a:endParaRPr lang="cs-CZ" baseline="-25000" dirty="0"/>
          </a:p>
          <a:p>
            <a:pPr>
              <a:spcBef>
                <a:spcPts val="600"/>
              </a:spcBef>
            </a:pPr>
            <a:r>
              <a:rPr lang="cs-CZ" dirty="0"/>
              <a:t>Tyto sloučeniny jsou zdrojem uvolňujícího se amoniaku: </a:t>
            </a:r>
          </a:p>
          <a:p>
            <a:pPr marL="7048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Postupné uvolňování amoniaku do okolního prostředí.</a:t>
            </a:r>
          </a:p>
          <a:p>
            <a:pPr marL="7048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Popílek + zásadité látky – významné urychlení uvolnění amoniaku.</a:t>
            </a:r>
          </a:p>
          <a:p>
            <a:pPr marL="704850" lvl="2" indent="-342900">
              <a:buFont typeface="Wingdings" panose="05000000000000000000" pitchFamily="2" charset="2"/>
              <a:buChar char="Ø"/>
            </a:pPr>
            <a:r>
              <a:rPr lang="cs-CZ" dirty="0">
                <a:sym typeface="Wingdings" panose="05000000000000000000" pitchFamily="2" charset="2"/>
              </a:rPr>
              <a:t>Dobrá rozpustnost ve vodě.</a:t>
            </a:r>
          </a:p>
          <a:p>
            <a:pPr marL="704850" lvl="2" indent="-342900">
              <a:buFont typeface="Wingdings" panose="05000000000000000000" pitchFamily="2" charset="2"/>
              <a:buChar char="Ø"/>
            </a:pPr>
            <a:r>
              <a:rPr lang="cs-CZ" dirty="0">
                <a:sym typeface="Wingdings" panose="05000000000000000000" pitchFamily="2" charset="2"/>
              </a:rPr>
              <a:t>NH</a:t>
            </a:r>
            <a:r>
              <a:rPr lang="cs-CZ" baseline="-25000" dirty="0"/>
              <a:t>3 </a:t>
            </a:r>
            <a:r>
              <a:rPr lang="cs-CZ" dirty="0">
                <a:sym typeface="Wingdings" panose="05000000000000000000" pitchFamily="2" charset="2"/>
              </a:rPr>
              <a:t>toxický pro vodní organismy.</a:t>
            </a:r>
          </a:p>
          <a:p>
            <a:pPr marL="704850" lvl="2" indent="-342900">
              <a:buFont typeface="Wingdings" panose="05000000000000000000" pitchFamily="2" charset="2"/>
              <a:buChar char="Ø"/>
            </a:pPr>
            <a:r>
              <a:rPr lang="cs-CZ" dirty="0">
                <a:sym typeface="Wingdings" panose="05000000000000000000" pitchFamily="2" charset="2"/>
              </a:rPr>
              <a:t>Možná destabilizace fixovaných stopových prvků.</a:t>
            </a:r>
          </a:p>
          <a:p>
            <a:pPr lvl="3" indent="0"/>
            <a:endParaRPr lang="cs-CZ" dirty="0"/>
          </a:p>
          <a:p>
            <a:pPr marL="0" indent="0">
              <a:buNone/>
            </a:pPr>
            <a:r>
              <a:rPr lang="cs-CZ" i="1" dirty="0"/>
              <a:t>NH</a:t>
            </a:r>
            <a:r>
              <a:rPr lang="cs-CZ" i="1" baseline="-25000" dirty="0"/>
              <a:t>3</a:t>
            </a:r>
            <a:r>
              <a:rPr lang="cs-CZ" i="1" dirty="0"/>
              <a:t> + SO</a:t>
            </a:r>
            <a:r>
              <a:rPr lang="cs-CZ" i="1" baseline="-25000" dirty="0"/>
              <a:t>3</a:t>
            </a:r>
            <a:r>
              <a:rPr lang="cs-CZ" i="1" dirty="0"/>
              <a:t> + H</a:t>
            </a:r>
            <a:r>
              <a:rPr lang="cs-CZ" i="1" baseline="-25000" dirty="0"/>
              <a:t>2</a:t>
            </a:r>
            <a:r>
              <a:rPr lang="cs-CZ" i="1" dirty="0"/>
              <a:t>O → NH</a:t>
            </a:r>
            <a:r>
              <a:rPr lang="cs-CZ" i="1" baseline="-25000" dirty="0"/>
              <a:t>4</a:t>
            </a:r>
            <a:r>
              <a:rPr lang="cs-CZ" i="1" dirty="0"/>
              <a:t>HSO</a:t>
            </a:r>
            <a:r>
              <a:rPr lang="cs-CZ" i="1" baseline="-25000" dirty="0"/>
              <a:t>4</a:t>
            </a:r>
            <a:endParaRPr lang="cs-CZ" i="1" baseline="-25000" dirty="0">
              <a:ea typeface="Calibri"/>
            </a:endParaRPr>
          </a:p>
          <a:p>
            <a:pPr marL="0" indent="0">
              <a:buNone/>
            </a:pPr>
            <a:r>
              <a:rPr lang="cs-CZ" i="1" dirty="0">
                <a:ea typeface="Calibri"/>
              </a:rPr>
              <a:t>NH</a:t>
            </a:r>
            <a:r>
              <a:rPr lang="cs-CZ" i="1" baseline="-25000" dirty="0">
                <a:ea typeface="Calibri"/>
              </a:rPr>
              <a:t>4</a:t>
            </a:r>
            <a:r>
              <a:rPr lang="cs-CZ" i="1" dirty="0">
                <a:ea typeface="Calibri"/>
              </a:rPr>
              <a:t>HSO</a:t>
            </a:r>
            <a:r>
              <a:rPr lang="cs-CZ" i="1" baseline="-25000" dirty="0">
                <a:ea typeface="Calibri"/>
              </a:rPr>
              <a:t>4</a:t>
            </a:r>
            <a:r>
              <a:rPr lang="cs-CZ" i="1" dirty="0">
                <a:ea typeface="Calibri"/>
              </a:rPr>
              <a:t> </a:t>
            </a:r>
            <a:r>
              <a:rPr lang="cs-CZ" i="1" dirty="0">
                <a:ea typeface="Calibri"/>
                <a:cs typeface="Symbol"/>
              </a:rPr>
              <a:t>+ </a:t>
            </a:r>
            <a:r>
              <a:rPr lang="cs-CZ" i="1" dirty="0" err="1">
                <a:ea typeface="Calibri"/>
              </a:rPr>
              <a:t>CaO</a:t>
            </a:r>
            <a:r>
              <a:rPr lang="cs-CZ" i="1" dirty="0">
                <a:ea typeface="Calibri"/>
              </a:rPr>
              <a:t> </a:t>
            </a:r>
            <a:r>
              <a:rPr lang="cs-CZ" i="1" dirty="0">
                <a:ea typeface="Calibri"/>
                <a:cs typeface="Symbol"/>
              </a:rPr>
              <a:t>+ </a:t>
            </a:r>
            <a:r>
              <a:rPr lang="cs-CZ" i="1" dirty="0">
                <a:ea typeface="Calibri"/>
              </a:rPr>
              <a:t>H</a:t>
            </a:r>
            <a:r>
              <a:rPr lang="cs-CZ" i="1" baseline="-25000" dirty="0">
                <a:ea typeface="Calibri"/>
              </a:rPr>
              <a:t>2</a:t>
            </a:r>
            <a:r>
              <a:rPr lang="cs-CZ" i="1" dirty="0">
                <a:ea typeface="Calibri"/>
              </a:rPr>
              <a:t>O </a:t>
            </a:r>
            <a:r>
              <a:rPr lang="cs-CZ" i="1" dirty="0"/>
              <a:t>→</a:t>
            </a:r>
            <a:r>
              <a:rPr lang="cs-CZ" i="1" dirty="0">
                <a:ea typeface="Calibri"/>
                <a:cs typeface="Symbol"/>
              </a:rPr>
              <a:t> </a:t>
            </a:r>
            <a:r>
              <a:rPr lang="cs-CZ" i="1" dirty="0">
                <a:ea typeface="Calibri"/>
              </a:rPr>
              <a:t>CaSO</a:t>
            </a:r>
            <a:r>
              <a:rPr lang="cs-CZ" i="1" baseline="-25000" dirty="0">
                <a:ea typeface="Calibri"/>
              </a:rPr>
              <a:t>4 </a:t>
            </a:r>
            <a:r>
              <a:rPr lang="cs-CZ" i="1" dirty="0">
                <a:ea typeface="Calibri"/>
                <a:cs typeface="Symbol"/>
              </a:rPr>
              <a:t>+ </a:t>
            </a:r>
            <a:r>
              <a:rPr lang="cs-CZ" i="1" dirty="0">
                <a:ea typeface="Calibri"/>
              </a:rPr>
              <a:t>2H</a:t>
            </a:r>
            <a:r>
              <a:rPr lang="cs-CZ" i="1" baseline="-25000" dirty="0">
                <a:ea typeface="Calibri"/>
              </a:rPr>
              <a:t>2</a:t>
            </a:r>
            <a:r>
              <a:rPr lang="cs-CZ" i="1" dirty="0">
                <a:ea typeface="Calibri"/>
              </a:rPr>
              <a:t>O </a:t>
            </a:r>
            <a:r>
              <a:rPr lang="cs-CZ" i="1" dirty="0">
                <a:ea typeface="Calibri"/>
                <a:cs typeface="Symbol"/>
              </a:rPr>
              <a:t>+ </a:t>
            </a:r>
            <a:r>
              <a:rPr lang="cs-CZ" i="1" dirty="0">
                <a:ea typeface="Calibri"/>
              </a:rPr>
              <a:t>NH</a:t>
            </a:r>
            <a:r>
              <a:rPr lang="cs-CZ" i="1" baseline="-25000" dirty="0">
                <a:ea typeface="Calibri"/>
              </a:rPr>
              <a:t>3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SNCR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– technologie selektivní </a:t>
            </a:r>
            <a:r>
              <a:rPr lang="cs-CZ" b="1" dirty="0"/>
              <a:t>nekatalytické</a:t>
            </a:r>
            <a:r>
              <a:rPr lang="cs-CZ" dirty="0"/>
              <a:t> redukce</a:t>
            </a:r>
          </a:p>
        </p:txBody>
      </p:sp>
    </p:spTree>
    <p:extLst>
      <p:ext uri="{BB962C8B-B14F-4D97-AF65-F5344CB8AC3E}">
        <p14:creationId xmlns:p14="http://schemas.microsoft.com/office/powerpoint/2010/main" val="400540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1510" y="89209"/>
              <a:ext cx="11998713" cy="62280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43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552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80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4000" b="1" dirty="0">
                              <a:solidFill>
                                <a:srgbClr val="008000"/>
                              </a:solidFill>
                            </a:rPr>
                            <a:t>SCR</a:t>
                          </a:r>
                          <a:endParaRPr lang="cs-CZ" sz="40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4000" b="1" dirty="0">
                              <a:solidFill>
                                <a:srgbClr val="008000"/>
                              </a:solidFill>
                            </a:rPr>
                            <a:t>SNCR</a:t>
                          </a:r>
                          <a:endParaRPr lang="cs-CZ" sz="40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70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Účinnost odstranění </a:t>
                          </a:r>
                          <a:r>
                            <a:rPr lang="cs-CZ" sz="2800" dirty="0" err="1"/>
                            <a:t>NO</a:t>
                          </a:r>
                          <a:r>
                            <a:rPr lang="cs-CZ" sz="2800" baseline="-25000" dirty="0" err="1"/>
                            <a:t>x</a:t>
                          </a:r>
                          <a:r>
                            <a:rPr lang="cs-CZ" sz="2800" baseline="0" dirty="0"/>
                            <a:t> 80–90 </a:t>
                          </a:r>
                          <a14:m>
                            <m:oMath xmlns:m="http://schemas.openxmlformats.org/officeDocument/2006/math">
                              <m:r>
                                <a:rPr lang="cs-CZ" sz="2800" b="0" i="1" baseline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endParaRPr lang="cs-CZ" sz="2800" dirty="0"/>
                        </a:p>
                      </a:txBody>
                      <a:tcPr anchor="ctr">
                        <a:solidFill>
                          <a:schemeClr val="bg2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Účinnost odstranění </a:t>
                          </a:r>
                          <a:r>
                            <a:rPr lang="cs-CZ" sz="2800" dirty="0" err="1"/>
                            <a:t>NO</a:t>
                          </a:r>
                          <a:r>
                            <a:rPr lang="cs-CZ" sz="2800" baseline="-25000" dirty="0" err="1"/>
                            <a:t>x</a:t>
                          </a:r>
                          <a:r>
                            <a:rPr lang="cs-CZ" sz="2800" baseline="0" dirty="0"/>
                            <a:t> 50–70 </a:t>
                          </a:r>
                          <a14:m>
                            <m:oMath xmlns:m="http://schemas.openxmlformats.org/officeDocument/2006/math">
                              <m:r>
                                <a:rPr lang="cs-CZ" sz="2800" b="0" i="1" baseline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endParaRPr lang="cs-CZ" sz="28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3317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Skluz amoniaku &lt; 3 mg/Nm</a:t>
                          </a:r>
                          <a:r>
                            <a:rPr lang="cs-CZ" sz="2800" baseline="30000" dirty="0"/>
                            <a:t>3 * </a:t>
                          </a:r>
                          <a:r>
                            <a:rPr lang="cs-CZ" sz="2800" baseline="0" dirty="0"/>
                            <a:t>(spaliny)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Skluz amoniaku &lt; 20 mg/Nm</a:t>
                          </a:r>
                          <a:r>
                            <a:rPr lang="cs-CZ" sz="2800" baseline="30000" dirty="0"/>
                            <a:t>3 *</a:t>
                          </a:r>
                          <a:r>
                            <a:rPr lang="cs-CZ" sz="2800" baseline="0" dirty="0"/>
                            <a:t>(spaliny)</a:t>
                          </a:r>
                          <a:endParaRPr lang="cs-CZ" sz="2800" baseline="300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8169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Nižší množství dodávaného </a:t>
                          </a:r>
                          <a:r>
                            <a:rPr lang="cs-CZ" sz="2800" dirty="0" err="1"/>
                            <a:t>red</a:t>
                          </a:r>
                          <a:r>
                            <a:rPr lang="cs-CZ" sz="2800" dirty="0"/>
                            <a:t>. činidla</a:t>
                          </a:r>
                          <a:r>
                            <a:rPr lang="cs-CZ" sz="2800" baseline="0" dirty="0"/>
                            <a:t> </a:t>
                          </a:r>
                          <a:endParaRPr lang="cs-CZ" sz="28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Vyšší množství dodávaného </a:t>
                          </a:r>
                          <a:r>
                            <a:rPr lang="cs-CZ" sz="2800" dirty="0" err="1"/>
                            <a:t>red</a:t>
                          </a:r>
                          <a:r>
                            <a:rPr lang="cs-CZ" sz="2800" dirty="0"/>
                            <a:t>.</a:t>
                          </a:r>
                          <a:r>
                            <a:rPr lang="cs-CZ" sz="2800" baseline="0" dirty="0"/>
                            <a:t> </a:t>
                          </a:r>
                          <a:r>
                            <a:rPr lang="cs-CZ" sz="2800" dirty="0"/>
                            <a:t>činidla</a:t>
                          </a:r>
                          <a:r>
                            <a:rPr lang="cs-CZ" sz="2800" baseline="0" dirty="0"/>
                            <a:t> </a:t>
                          </a:r>
                          <a:endParaRPr lang="cs-CZ" sz="28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Nižší obsah čpavkového skluzu v pevných produktech (popílky):</a:t>
                          </a:r>
                        </a:p>
                        <a:p>
                          <a:r>
                            <a:rPr lang="cs-CZ" sz="2800" baseline="0" dirty="0"/>
                            <a:t>                     obsah </a:t>
                          </a:r>
                          <a:r>
                            <a:rPr lang="cs-CZ" sz="2800" dirty="0"/>
                            <a:t>v desítkách ppm**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Vyšší obsah čpavkového skluzu v pevných produktech (popílky):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 obsah až 300 ppm** (ČR do 150 ppm**)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Vyšší náchylnost k poruchám (kat.)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Nižší náchylnost k poruchám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Investiční náklady cca 5–10 x vyšší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Nízké investiční náklady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Vysoké náklady na údržbu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Nízké náklady na údržbu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1510" y="89209"/>
              <a:ext cx="11998713" cy="62280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43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552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4000" b="1" dirty="0">
                              <a:solidFill>
                                <a:srgbClr val="008000"/>
                              </a:solidFill>
                            </a:rPr>
                            <a:t>SCR</a:t>
                          </a:r>
                          <a:endParaRPr lang="cs-CZ" sz="40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4000" b="1" dirty="0">
                              <a:solidFill>
                                <a:srgbClr val="008000"/>
                              </a:solidFill>
                            </a:rPr>
                            <a:t>SNCR</a:t>
                          </a:r>
                          <a:endParaRPr lang="cs-CZ" sz="40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7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4" t="-134694" r="-105735" b="-8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050" t="-134694" r="-396" b="-834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3317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Skluz amoniaku &lt; 3 mg/Nm</a:t>
                          </a:r>
                          <a:r>
                            <a:rPr lang="cs-CZ" sz="2800" baseline="30000" dirty="0"/>
                            <a:t>3 * </a:t>
                          </a:r>
                          <a:r>
                            <a:rPr lang="cs-CZ" sz="2800" baseline="0" dirty="0"/>
                            <a:t>(spaliny)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Skluz amoniaku &lt; 20 mg/Nm</a:t>
                          </a:r>
                          <a:r>
                            <a:rPr lang="cs-CZ" sz="2800" baseline="30000" dirty="0"/>
                            <a:t>3 *</a:t>
                          </a:r>
                          <a:r>
                            <a:rPr lang="cs-CZ" sz="2800" baseline="0" dirty="0"/>
                            <a:t>(spaliny)</a:t>
                          </a:r>
                          <a:endParaRPr lang="cs-CZ" sz="2800" baseline="300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8169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Nižší množství dodávaného </a:t>
                          </a:r>
                          <a:r>
                            <a:rPr lang="cs-CZ" sz="2800" dirty="0" err="1"/>
                            <a:t>red</a:t>
                          </a:r>
                          <a:r>
                            <a:rPr lang="cs-CZ" sz="2800" dirty="0"/>
                            <a:t>. činidla</a:t>
                          </a:r>
                          <a:r>
                            <a:rPr lang="cs-CZ" sz="2800" baseline="0" dirty="0"/>
                            <a:t> </a:t>
                          </a:r>
                          <a:endParaRPr lang="cs-CZ" sz="28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Vyšší množství dodávaného </a:t>
                          </a:r>
                          <a:r>
                            <a:rPr lang="cs-CZ" sz="2800" dirty="0" err="1"/>
                            <a:t>red</a:t>
                          </a:r>
                          <a:r>
                            <a:rPr lang="cs-CZ" sz="2800" dirty="0"/>
                            <a:t>.</a:t>
                          </a:r>
                          <a:r>
                            <a:rPr lang="cs-CZ" sz="2800" baseline="0" dirty="0"/>
                            <a:t> </a:t>
                          </a:r>
                          <a:r>
                            <a:rPr lang="cs-CZ" sz="2800" dirty="0"/>
                            <a:t>činidla</a:t>
                          </a:r>
                          <a:r>
                            <a:rPr lang="cs-CZ" sz="2800" baseline="0" dirty="0"/>
                            <a:t> </a:t>
                          </a:r>
                          <a:endParaRPr lang="cs-CZ" sz="28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Nižší obsah čpavkového skluzu v pevných produktech (popílky):</a:t>
                          </a:r>
                        </a:p>
                        <a:p>
                          <a:r>
                            <a:rPr lang="cs-CZ" sz="2800" baseline="0" dirty="0"/>
                            <a:t>                     obsah </a:t>
                          </a:r>
                          <a:r>
                            <a:rPr lang="cs-CZ" sz="2800" dirty="0"/>
                            <a:t>v desítkách ppm**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Vyšší obsah čpavkového skluzu v pevných produktech (popílky):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800" dirty="0"/>
                            <a:t> obsah až 300 ppm** (ČR do 150 ppm**)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Vyšší náchylnost k poruchám (kat.)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Nižší náchylnost k poruchám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Investiční náklady cca 5–10 x vyšší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Nízké investiční náklady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61750"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Vysoké náklady na údržbu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2800" dirty="0"/>
                            <a:t>Nízké náklady na údržbu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ovéPole 5"/>
          <p:cNvSpPr txBox="1"/>
          <p:nvPr/>
        </p:nvSpPr>
        <p:spPr>
          <a:xfrm>
            <a:off x="111510" y="6211669"/>
            <a:ext cx="937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  suchý plyn – normální stavové podmínky (T=273 K, tlak 101,3 </a:t>
            </a:r>
            <a:r>
              <a:rPr lang="cs-CZ" dirty="0" err="1"/>
              <a:t>kPa</a:t>
            </a:r>
            <a:r>
              <a:rPr lang="cs-CZ" dirty="0"/>
              <a:t>)</a:t>
            </a:r>
          </a:p>
          <a:p>
            <a:r>
              <a:rPr lang="cs-CZ" dirty="0"/>
              <a:t>** ppm (</a:t>
            </a:r>
            <a:r>
              <a:rPr lang="cs-CZ" dirty="0" err="1"/>
              <a:t>parts</a:t>
            </a:r>
            <a:r>
              <a:rPr lang="cs-CZ" dirty="0"/>
              <a:t> per </a:t>
            </a:r>
            <a:r>
              <a:rPr lang="cs-CZ" dirty="0" err="1"/>
              <a:t>million</a:t>
            </a:r>
            <a:r>
              <a:rPr lang="cs-CZ" dirty="0"/>
              <a:t>) = </a:t>
            </a:r>
            <a:r>
              <a:rPr lang="pl-PL" dirty="0"/>
              <a:t>1 ppm znamená 1 díl z 10</a:t>
            </a:r>
            <a:r>
              <a:rPr lang="pl-PL" baseline="30000" dirty="0"/>
              <a:t>6 </a:t>
            </a:r>
            <a:r>
              <a:rPr lang="pl-PL" dirty="0"/>
              <a:t>(milionu) dílů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8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Kyselé deště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71" y="1571427"/>
            <a:ext cx="10515600" cy="4351338"/>
          </a:xfrm>
        </p:spPr>
        <p:txBody>
          <a:bodyPr>
            <a:normAutofit/>
          </a:bodyPr>
          <a:lstStyle/>
          <a:p>
            <a:r>
              <a:rPr lang="cs-CZ" altLang="cs-CZ" dirty="0"/>
              <a:t>spalovací procesy: </a:t>
            </a:r>
          </a:p>
          <a:p>
            <a:pPr marL="0" indent="0">
              <a:buNone/>
            </a:pPr>
            <a:r>
              <a:rPr lang="cs-CZ" altLang="cs-CZ" dirty="0"/>
              <a:t>SO</a:t>
            </a:r>
            <a:r>
              <a:rPr lang="cs-CZ" altLang="cs-CZ" baseline="-25000" dirty="0"/>
              <a:t>2</a:t>
            </a:r>
            <a:r>
              <a:rPr lang="cs-CZ" altLang="cs-CZ" dirty="0"/>
              <a:t> + O</a:t>
            </a:r>
            <a:r>
              <a:rPr lang="cs-CZ" altLang="cs-CZ" baseline="-25000" dirty="0"/>
              <a:t>2</a:t>
            </a:r>
            <a:r>
              <a:rPr lang="cs-CZ" altLang="cs-CZ" dirty="0"/>
              <a:t>→ SO</a:t>
            </a:r>
            <a:r>
              <a:rPr lang="cs-CZ" altLang="cs-CZ" baseline="-25000" dirty="0"/>
              <a:t>3</a:t>
            </a:r>
            <a:r>
              <a:rPr lang="cs-CZ" altLang="cs-CZ" dirty="0"/>
              <a:t> + H</a:t>
            </a:r>
            <a:r>
              <a:rPr lang="cs-CZ" altLang="cs-CZ" baseline="-25000" dirty="0"/>
              <a:t>2</a:t>
            </a:r>
            <a:r>
              <a:rPr lang="cs-CZ" altLang="cs-CZ" dirty="0"/>
              <a:t>O → H</a:t>
            </a:r>
            <a:r>
              <a:rPr lang="cs-CZ" altLang="cs-CZ" baseline="-25000" dirty="0"/>
              <a:t>2</a:t>
            </a:r>
            <a:r>
              <a:rPr lang="cs-CZ" altLang="cs-CZ" dirty="0"/>
              <a:t>SO</a:t>
            </a:r>
            <a:r>
              <a:rPr lang="cs-CZ" altLang="cs-CZ" baseline="-25000" dirty="0"/>
              <a:t>4</a:t>
            </a:r>
            <a:r>
              <a:rPr lang="cs-CZ" altLang="cs-CZ" dirty="0"/>
              <a:t> (déšť, sníh, námraza) </a:t>
            </a:r>
          </a:p>
          <a:p>
            <a:pPr marL="0" indent="0">
              <a:buNone/>
            </a:pPr>
            <a:r>
              <a:rPr lang="cs-CZ" altLang="cs-CZ" dirty="0" err="1"/>
              <a:t>NO</a:t>
            </a:r>
            <a:r>
              <a:rPr lang="cs-CZ" altLang="cs-CZ" baseline="-25000" dirty="0" err="1"/>
              <a:t>x</a:t>
            </a:r>
            <a:r>
              <a:rPr lang="cs-CZ" altLang="cs-CZ" dirty="0"/>
              <a:t> + H</a:t>
            </a:r>
            <a:r>
              <a:rPr lang="cs-CZ" altLang="cs-CZ" baseline="-25000" dirty="0"/>
              <a:t>2</a:t>
            </a:r>
            <a:r>
              <a:rPr lang="cs-CZ" altLang="cs-CZ" dirty="0"/>
              <a:t>O → HNO</a:t>
            </a:r>
            <a:r>
              <a:rPr lang="cs-CZ" altLang="cs-CZ" baseline="-25000" dirty="0"/>
              <a:t>3</a:t>
            </a:r>
            <a:r>
              <a:rPr lang="cs-CZ" altLang="cs-CZ" dirty="0"/>
              <a:t> </a:t>
            </a:r>
          </a:p>
          <a:p>
            <a:endParaRPr lang="cs-CZ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06400" algn="l"/>
              </a:tabLst>
            </a:pP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Opatření na snížení znečištění ovzduší: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6400" algn="l"/>
              </a:tabLst>
            </a:pP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odsiřovací technologie tepelných elektráren, zjednodušeně: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06400" algn="l"/>
              </a:tabLst>
            </a:pPr>
            <a:endParaRPr lang="cs-CZ" alt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06400" algn="l"/>
              </a:tabLst>
            </a:pP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cs-CZ" altLang="cs-CZ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Ca(OH)</a:t>
            </a:r>
            <a:r>
              <a:rPr lang="cs-CZ" altLang="cs-CZ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dirty="0">
                <a:ea typeface="Times New Roman" panose="02020603050405020304" pitchFamily="18" charset="0"/>
                <a:cs typeface="Arial" panose="020B0604020202020204" pitchFamily="34" charset="0"/>
              </a:rPr>
              <a:t> CaSO</a:t>
            </a:r>
            <a:r>
              <a:rPr lang="cs-CZ" altLang="cs-CZ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cs-CZ" altLang="cs-CZ" dirty="0">
                <a:ea typeface="Times New Roman" panose="02020603050405020304" pitchFamily="18" charset="0"/>
                <a:cs typeface="Arial" panose="020B0604020202020204" pitchFamily="34" charset="0"/>
              </a:rPr>
              <a:t> Ca(SO</a:t>
            </a:r>
            <a:r>
              <a:rPr lang="cs-CZ" altLang="cs-CZ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173" y="0"/>
            <a:ext cx="4280827" cy="32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664" y="6122019"/>
            <a:ext cx="11495048" cy="635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T. Opravil, F. Šoukal, P. Ptáček </a:t>
            </a:r>
            <a:r>
              <a:rPr lang="cs-CZ" sz="2000" b="1" i="1" dirty="0"/>
              <a:t>Redukce oxidů dusíku ve spalinách selektivními metodami SCR a SNCR</a:t>
            </a:r>
            <a:r>
              <a:rPr lang="cs-CZ" sz="2000" b="1" dirty="0"/>
              <a:t>, Vápno Cement Ekologie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262" t="7968" r="12771" b="7155"/>
          <a:stretch/>
        </p:blipFill>
        <p:spPr>
          <a:xfrm>
            <a:off x="2092712" y="0"/>
            <a:ext cx="8006575" cy="5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3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465" t="8130" r="12872" b="4715"/>
          <a:stretch/>
        </p:blipFill>
        <p:spPr>
          <a:xfrm>
            <a:off x="2051823" y="0"/>
            <a:ext cx="8121873" cy="6088566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03664" y="6122019"/>
            <a:ext cx="11495048" cy="635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T. Opravil, F. Šoukal, P. Ptáček </a:t>
            </a:r>
            <a:r>
              <a:rPr lang="cs-CZ" sz="2000" b="1" i="1" dirty="0"/>
              <a:t>Redukce oxidů dusíku ve spalinách selektivními metodami SCR a SNCR</a:t>
            </a:r>
            <a:r>
              <a:rPr lang="cs-CZ" sz="2000" b="1" dirty="0"/>
              <a:t>, Vápno Cement Ekologie 2016</a:t>
            </a:r>
          </a:p>
        </p:txBody>
      </p:sp>
    </p:spTree>
    <p:extLst>
      <p:ext uri="{BB962C8B-B14F-4D97-AF65-F5344CB8AC3E}">
        <p14:creationId xmlns:p14="http://schemas.microsoft.com/office/powerpoint/2010/main" val="67462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224" y="214153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/>
              <a:t>nestálý, </a:t>
            </a:r>
            <a:r>
              <a:rPr lang="cs-CZ" dirty="0"/>
              <a:t>toxický, silně reaktivní modrý plyn </a:t>
            </a:r>
          </a:p>
          <a:p>
            <a:r>
              <a:rPr lang="cs-CZ" altLang="cs-CZ" dirty="0"/>
              <a:t>charakteristicky zapáchá – čichem v </a:t>
            </a:r>
            <a:r>
              <a:rPr lang="cs-CZ" altLang="cs-CZ" dirty="0" err="1"/>
              <a:t>konc</a:t>
            </a:r>
            <a:r>
              <a:rPr lang="cs-CZ" altLang="cs-CZ" dirty="0"/>
              <a:t>. 0,01 </a:t>
            </a:r>
            <a:r>
              <a:rPr lang="cs-CZ" altLang="cs-CZ" dirty="0" err="1"/>
              <a:t>ppm</a:t>
            </a:r>
            <a:endParaRPr lang="cs-CZ" altLang="cs-CZ" dirty="0"/>
          </a:p>
          <a:p>
            <a:r>
              <a:rPr lang="cs-CZ" altLang="cs-CZ" dirty="0"/>
              <a:t>dlouhodobé působení – 0,1 </a:t>
            </a:r>
            <a:r>
              <a:rPr lang="cs-CZ" altLang="cs-CZ" dirty="0" err="1"/>
              <a:t>ppm</a:t>
            </a:r>
            <a:endParaRPr lang="cs-CZ" altLang="cs-CZ" dirty="0"/>
          </a:p>
          <a:p>
            <a:r>
              <a:rPr lang="cs-CZ" altLang="cs-CZ" dirty="0"/>
              <a:t>působení &lt; 10 min – 1 </a:t>
            </a:r>
            <a:r>
              <a:rPr lang="cs-CZ" altLang="cs-CZ" dirty="0" err="1"/>
              <a:t>ppm</a:t>
            </a:r>
            <a:endParaRPr lang="cs-CZ" altLang="cs-CZ" dirty="0"/>
          </a:p>
          <a:p>
            <a:r>
              <a:rPr lang="cs-CZ" altLang="cs-CZ" dirty="0"/>
              <a:t>b.t. -192,5 °C (</a:t>
            </a:r>
            <a:r>
              <a:rPr lang="cs-CZ" altLang="cs-CZ" dirty="0" err="1"/>
              <a:t>černofialové</a:t>
            </a:r>
            <a:r>
              <a:rPr lang="cs-CZ" altLang="cs-CZ" dirty="0"/>
              <a:t> krystalky)</a:t>
            </a:r>
          </a:p>
          <a:p>
            <a:r>
              <a:rPr lang="cs-CZ" altLang="cs-CZ" dirty="0" err="1"/>
              <a:t>b.v</a:t>
            </a:r>
            <a:r>
              <a:rPr lang="cs-CZ" altLang="cs-CZ" dirty="0"/>
              <a:t>. -119,9 °C (tmavě modrá kapalina)</a:t>
            </a:r>
          </a:p>
          <a:p>
            <a:r>
              <a:rPr lang="cs-CZ" altLang="cs-CZ" dirty="0"/>
              <a:t>intenzivní absorpce v červené oblasti spektra (500 až 700 </a:t>
            </a:r>
            <a:r>
              <a:rPr lang="cs-CZ" altLang="cs-CZ" dirty="0" err="1"/>
              <a:t>nm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málo rozpustný ve vodě</a:t>
            </a:r>
          </a:p>
          <a:p>
            <a:r>
              <a:rPr lang="cs-CZ" altLang="cs-CZ" dirty="0"/>
              <a:t>velmi silné oxidovadlo – výbušný v (l) i (s) fázi </a:t>
            </a:r>
          </a:p>
          <a:p>
            <a:r>
              <a:rPr lang="cs-CZ" altLang="cs-CZ" dirty="0"/>
              <a:t>ozon (g) termodynamicky nestálý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O</a:t>
            </a:r>
            <a:r>
              <a:rPr lang="cs-CZ" altLang="cs-CZ" baseline="-25000" dirty="0"/>
              <a:t>2</a:t>
            </a:r>
            <a:endParaRPr lang="cs-CZ" altLang="cs-CZ" dirty="0"/>
          </a:p>
          <a:p>
            <a:r>
              <a:rPr lang="cs-CZ" altLang="cs-CZ" dirty="0"/>
              <a:t>absorbuje UV záření v oblasti 220 až 290 </a:t>
            </a:r>
            <a:r>
              <a:rPr lang="cs-CZ" altLang="cs-CZ" dirty="0" err="1"/>
              <a:t>nm</a:t>
            </a:r>
            <a:r>
              <a:rPr lang="cs-CZ" altLang="cs-CZ" dirty="0"/>
              <a:t>(</a:t>
            </a:r>
            <a:r>
              <a:rPr lang="cs-CZ" altLang="cs-CZ" dirty="0">
                <a:sym typeface="Symbol" panose="05050102010706020507" pitchFamily="18" charset="2"/>
              </a:rPr>
              <a:t></a:t>
            </a:r>
            <a:r>
              <a:rPr lang="cs-CZ" altLang="cs-CZ" baseline="-25000" dirty="0" err="1"/>
              <a:t>max</a:t>
            </a:r>
            <a:r>
              <a:rPr lang="cs-CZ" altLang="cs-CZ" dirty="0"/>
              <a:t> = 255,3 </a:t>
            </a:r>
            <a:r>
              <a:rPr lang="cs-CZ" altLang="cs-CZ" dirty="0" err="1"/>
              <a:t>nm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851341A-8065-4BB3-AE86-DB2C954D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60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18259" cy="270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9631" y="2226140"/>
            <a:ext cx="4870365" cy="4520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313" y="79647"/>
            <a:ext cx="4827478" cy="43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7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7314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/>
              <a:t>Ozon se nachází v celé atmosféře do výšky 50 až 60 km.</a:t>
            </a:r>
          </a:p>
          <a:p>
            <a:r>
              <a:rPr lang="cs-CZ" altLang="cs-CZ" dirty="0"/>
              <a:t>Koncentrace je nerovnoměrně rozložena – troposféra – 5 až 15 %, </a:t>
            </a:r>
          </a:p>
          <a:p>
            <a:r>
              <a:rPr lang="cs-CZ" altLang="cs-CZ" b="1" dirty="0"/>
              <a:t>Stratosféra – 85 až 95 %.</a:t>
            </a:r>
          </a:p>
          <a:p>
            <a:r>
              <a:rPr lang="cs-CZ" altLang="cs-CZ" dirty="0"/>
              <a:t>Nejvyšší koncentrace ve výšce 18 až 25 km.</a:t>
            </a:r>
          </a:p>
          <a:p>
            <a:r>
              <a:rPr lang="cs-CZ" altLang="cs-CZ" dirty="0"/>
              <a:t>Nejméně nad rovníkem, nejvíce nad póly.</a:t>
            </a:r>
          </a:p>
          <a:p>
            <a:r>
              <a:rPr lang="cs-CZ" altLang="cs-CZ" dirty="0"/>
              <a:t>Na severní polokouli:</a:t>
            </a:r>
          </a:p>
          <a:p>
            <a:pPr lvl="1"/>
            <a:r>
              <a:rPr lang="cs-CZ" altLang="cs-CZ" dirty="0"/>
              <a:t>maximum – březen/duben, </a:t>
            </a:r>
          </a:p>
          <a:p>
            <a:pPr lvl="1"/>
            <a:r>
              <a:rPr lang="cs-CZ" altLang="cs-CZ" dirty="0"/>
              <a:t>minimum – říjen/listopad.</a:t>
            </a:r>
          </a:p>
          <a:p>
            <a:r>
              <a:rPr lang="cs-CZ" altLang="cs-CZ" dirty="0"/>
              <a:t>Přízemní (troposférický) ozon – vzniká fotochemickým rozkladem oxidů dusíku</a:t>
            </a:r>
          </a:p>
          <a:p>
            <a:pPr marL="0" indent="0">
              <a:buNone/>
            </a:pPr>
            <a:r>
              <a:rPr lang="cs-CZ" altLang="cs-CZ" dirty="0"/>
              <a:t>NO</a:t>
            </a:r>
            <a:r>
              <a:rPr lang="cs-CZ" altLang="cs-CZ" baseline="-25000" dirty="0"/>
              <a:t>2</a:t>
            </a:r>
            <a:r>
              <a:rPr lang="cs-CZ" altLang="cs-CZ" dirty="0"/>
              <a:t> + UV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 NO + O</a:t>
            </a:r>
            <a:r>
              <a:rPr lang="cs-CZ" altLang="cs-CZ" dirty="0">
                <a:sym typeface="Symbol" panose="05050102010706020507" pitchFamily="18" charset="2"/>
              </a:rPr>
              <a:t></a:t>
            </a:r>
            <a:br>
              <a:rPr lang="cs-CZ" altLang="cs-CZ" dirty="0"/>
            </a:br>
            <a:r>
              <a:rPr lang="cs-CZ" altLang="cs-CZ" dirty="0"/>
              <a:t>O</a:t>
            </a:r>
            <a:r>
              <a:rPr lang="cs-CZ" altLang="cs-CZ" dirty="0">
                <a:sym typeface="Symbol" panose="05050102010706020507" pitchFamily="18" charset="2"/>
              </a:rPr>
              <a:t></a:t>
            </a:r>
            <a:r>
              <a:rPr lang="cs-CZ" altLang="cs-CZ" dirty="0"/>
              <a:t> + 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 O</a:t>
            </a:r>
            <a:r>
              <a:rPr lang="cs-CZ" altLang="cs-CZ" baseline="-25000" dirty="0"/>
              <a:t>3</a:t>
            </a:r>
            <a:endParaRPr lang="cs-CZ" altLang="cs-CZ" dirty="0"/>
          </a:p>
          <a:p>
            <a:r>
              <a:rPr lang="cs-CZ" altLang="cs-CZ" dirty="0"/>
              <a:t>Od začátku 20. století přibývalo 1 % přízemního ozonu ročně, dnes se kontroluje koncentrace.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452232B-6B36-4DA3-A110-CA765ED8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6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312" y="369684"/>
            <a:ext cx="3308288" cy="5472301"/>
          </a:xfrm>
        </p:spPr>
        <p:txBody>
          <a:bodyPr>
            <a:normAutofit/>
          </a:bodyPr>
          <a:lstStyle/>
          <a:p>
            <a:r>
              <a:rPr lang="cs-CZ" altLang="cs-CZ" dirty="0"/>
              <a:t>D.U.   </a:t>
            </a:r>
            <a:r>
              <a:rPr lang="cs-CZ" altLang="cs-CZ" dirty="0" err="1"/>
              <a:t>Dobsonova</a:t>
            </a:r>
            <a:r>
              <a:rPr lang="cs-CZ" altLang="cs-CZ" dirty="0"/>
              <a:t> jednotka:</a:t>
            </a:r>
          </a:p>
          <a:p>
            <a:pPr marL="0" indent="0">
              <a:buNone/>
            </a:pPr>
            <a:r>
              <a:rPr lang="cs-CZ" altLang="cs-CZ" dirty="0"/>
              <a:t>množství ozonu obsažené ve vertikálním sloupci zemské atmosféry, které by po stlačení na 1013 hPa a t = 0°C vytvořilo vrstvu silnou 0,01 mm.</a:t>
            </a:r>
          </a:p>
          <a:p>
            <a:pPr marL="0" indent="0">
              <a:buNone/>
            </a:pPr>
            <a:r>
              <a:rPr lang="cs-CZ" altLang="cs-CZ" dirty="0"/>
              <a:t> 300 D.U. = 3 mm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8230" y="5841985"/>
            <a:ext cx="401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http://portal.chmi.cz/files/portal/docs/meteo/ozon/o3uvb.html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8F97D5-2C3E-4200-AEA0-CE075D951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461" y="0"/>
            <a:ext cx="5901179" cy="35928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2838CC6-161F-46A0-9AB4-AE5678B7A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086" y="3320547"/>
            <a:ext cx="4937343" cy="34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38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659AA-9964-4E47-9D63-93C8F475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7" y="136525"/>
            <a:ext cx="11436928" cy="1008784"/>
          </a:xfrm>
        </p:spPr>
        <p:txBody>
          <a:bodyPr>
            <a:normAutofit fontScale="90000"/>
          </a:bodyPr>
          <a:lstStyle/>
          <a:p>
            <a:r>
              <a:rPr lang="cs-CZ" dirty="0"/>
              <a:t>Tisková zpráva ČHMU </a:t>
            </a:r>
            <a:r>
              <a:rPr lang="cs-CZ"/>
              <a:t>– znečištění </a:t>
            </a:r>
            <a:r>
              <a:rPr lang="cs-CZ" dirty="0"/>
              <a:t>ovzduší v ČR 2020</a:t>
            </a:r>
            <a:br>
              <a:rPr lang="cs-CZ" dirty="0"/>
            </a:br>
            <a:r>
              <a:rPr lang="cs-CZ" dirty="0"/>
              <a:t>										</a:t>
            </a:r>
            <a:r>
              <a:rPr lang="cs-CZ" sz="3100" dirty="0"/>
              <a:t>16. 09. 2021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A0C763-9E6E-4E34-BB70-F61F5B47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26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E5049BD-2399-49B0-80FA-52E7E078B5B8}"/>
              </a:ext>
            </a:extLst>
          </p:cNvPr>
          <p:cNvSpPr/>
          <p:nvPr/>
        </p:nvSpPr>
        <p:spPr>
          <a:xfrm>
            <a:off x="92364" y="6020761"/>
            <a:ext cx="6096000" cy="459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400"/>
              </a:lnSpc>
              <a:spcAft>
                <a:spcPts val="1200"/>
              </a:spcAft>
            </a:pPr>
            <a:r>
              <a:rPr lang="cs-CZ" i="1" dirty="0">
                <a:solidFill>
                  <a:srgbClr val="12275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Obr. 3 Vyznačení oblastí s překročenými imisními limity pro ochranu zdraví bez zahrnutí přízemního ozonu, 2020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F2075FD-9175-4A40-9BD2-BA7CC107B176}"/>
              </a:ext>
            </a:extLst>
          </p:cNvPr>
          <p:cNvSpPr/>
          <p:nvPr/>
        </p:nvSpPr>
        <p:spPr>
          <a:xfrm>
            <a:off x="6345382" y="6013256"/>
            <a:ext cx="6096000" cy="459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400"/>
              </a:lnSpc>
              <a:spcAft>
                <a:spcPts val="1200"/>
              </a:spcAft>
            </a:pPr>
            <a:r>
              <a:rPr lang="cs-CZ" i="1" dirty="0">
                <a:solidFill>
                  <a:srgbClr val="12275D"/>
                </a:solidFill>
                <a:latin typeface="Arial" panose="020B0604020202020204" pitchFamily="34" charset="0"/>
              </a:rPr>
              <a:t>Obr. 4 Vyznačení oblastí s překročenými imisními limity pro ochranu zdraví se zahrnutím přízemního ozonu, 2020</a:t>
            </a:r>
          </a:p>
        </p:txBody>
      </p:sp>
      <p:pic>
        <p:nvPicPr>
          <p:cNvPr id="10" name="Obrázek 9" descr="\\hydrogis\Sitovy\Personal\Vlasakova\Rocenka20_CZ\20_kap07_VII_OZKO\20_Obr.VII.1.1_LVTVbO3_CZ.jpg">
            <a:extLst>
              <a:ext uri="{FF2B5EF4-FFF2-40B4-BE49-F238E27FC236}">
                <a16:creationId xmlns:a16="http://schemas.microsoft.com/office/drawing/2014/main" id="{E1B2DDB3-942C-4D95-8B65-125BA6350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2" y="2072485"/>
            <a:ext cx="5599084" cy="375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\\hydrogis\Sitovy\Personal\Vlasakova\Rocenka20_CZ\20_kap07_VII_OZKO\20_Obr.VII.1.4_LVTVsO3_CZ.jpg">
            <a:extLst>
              <a:ext uri="{FF2B5EF4-FFF2-40B4-BE49-F238E27FC236}">
                <a16:creationId xmlns:a16="http://schemas.microsoft.com/office/drawing/2014/main" id="{545D8945-59F9-46BA-863A-B7DE68306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13" y="1991525"/>
            <a:ext cx="5598235" cy="3752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33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023" y="1407053"/>
            <a:ext cx="10913198" cy="508428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/>
              <a:t>Pokles celkového množství ozonu pod 220 D.U., nejnižší hodnoty byly 100 D.U.  nad Antarktidou,</a:t>
            </a:r>
          </a:p>
          <a:p>
            <a:pPr>
              <a:defRPr/>
            </a:pPr>
            <a:r>
              <a:rPr lang="cs-CZ" dirty="0"/>
              <a:t>v roce 1998 rozsah ozonové díry činil 25.10</a:t>
            </a:r>
            <a:r>
              <a:rPr lang="cs-CZ" baseline="30000" dirty="0"/>
              <a:t>6</a:t>
            </a:r>
            <a:r>
              <a:rPr lang="cs-CZ" dirty="0"/>
              <a:t> km</a:t>
            </a:r>
            <a:r>
              <a:rPr lang="cs-CZ" baseline="30000" dirty="0"/>
              <a:t>2 </a:t>
            </a:r>
            <a:r>
              <a:rPr lang="cs-CZ" dirty="0"/>
              <a:t>,</a:t>
            </a:r>
          </a:p>
          <a:p>
            <a:pPr>
              <a:defRPr/>
            </a:pPr>
            <a:r>
              <a:rPr lang="cs-CZ" dirty="0"/>
              <a:t>příčiny  poklesu koncentrace ozonu – chladiva a nosné plyny v aerosolech (např.: freon 11: </a:t>
            </a:r>
            <a:r>
              <a:rPr lang="cs-CZ" dirty="0" err="1"/>
              <a:t>trichlorfluormethan</a:t>
            </a:r>
            <a:r>
              <a:rPr lang="cs-CZ" dirty="0"/>
              <a:t> CCl</a:t>
            </a:r>
            <a:r>
              <a:rPr lang="cs-CZ" baseline="-25000" dirty="0"/>
              <a:t>3</a:t>
            </a:r>
            <a:r>
              <a:rPr lang="cs-CZ" dirty="0"/>
              <a:t>F, freon 12: </a:t>
            </a:r>
            <a:r>
              <a:rPr lang="cs-CZ" dirty="0" err="1"/>
              <a:t>dichlordifluormethan</a:t>
            </a:r>
            <a:r>
              <a:rPr lang="cs-CZ" dirty="0"/>
              <a:t> CCl</a:t>
            </a:r>
            <a:r>
              <a:rPr lang="cs-CZ" baseline="-25000" dirty="0"/>
              <a:t>2</a:t>
            </a:r>
            <a:r>
              <a:rPr lang="cs-CZ" dirty="0"/>
              <a:t>F</a:t>
            </a:r>
            <a:r>
              <a:rPr lang="cs-CZ" baseline="-25000" dirty="0"/>
              <a:t>2</a:t>
            </a:r>
            <a:r>
              <a:rPr lang="cs-CZ" dirty="0"/>
              <a:t>).</a:t>
            </a:r>
            <a:br>
              <a:rPr lang="cs-CZ" dirty="0"/>
            </a:br>
            <a:endParaRPr lang="cs-CZ" dirty="0"/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dirty="0"/>
              <a:t>   CF</a:t>
            </a:r>
            <a:r>
              <a:rPr lang="cs-CZ" baseline="-25000" dirty="0"/>
              <a:t>2</a:t>
            </a:r>
            <a:r>
              <a:rPr lang="cs-CZ" dirty="0"/>
              <a:t>Cl</a:t>
            </a:r>
            <a:r>
              <a:rPr lang="cs-CZ" baseline="-25000" dirty="0"/>
              <a:t>2</a:t>
            </a:r>
            <a:r>
              <a:rPr lang="cs-CZ" dirty="0"/>
              <a:t> → </a:t>
            </a:r>
            <a:r>
              <a:rPr lang="cs-CZ" dirty="0">
                <a:sym typeface="Symbol"/>
              </a:rPr>
              <a:t></a:t>
            </a:r>
            <a:r>
              <a:rPr lang="cs-CZ" dirty="0"/>
              <a:t>CF</a:t>
            </a:r>
            <a:r>
              <a:rPr lang="cs-CZ" baseline="-25000" dirty="0"/>
              <a:t>2</a:t>
            </a:r>
            <a:r>
              <a:rPr lang="cs-CZ" dirty="0"/>
              <a:t>Cl + Cl</a:t>
            </a:r>
            <a:r>
              <a:rPr lang="cs-CZ" dirty="0">
                <a:sym typeface="Symbol"/>
              </a:rPr>
              <a:t></a:t>
            </a:r>
            <a:r>
              <a:rPr lang="cs-CZ" dirty="0"/>
              <a:t> (radikál) </a:t>
            </a:r>
            <a:br>
              <a:rPr lang="cs-CZ" dirty="0"/>
            </a:br>
            <a:r>
              <a:rPr lang="cs-CZ" dirty="0"/>
              <a:t>   Cl</a:t>
            </a:r>
            <a:r>
              <a:rPr lang="cs-CZ" dirty="0">
                <a:sym typeface="Symbol"/>
              </a:rPr>
              <a:t></a:t>
            </a:r>
            <a:r>
              <a:rPr lang="cs-CZ" dirty="0"/>
              <a:t> + O</a:t>
            </a:r>
            <a:r>
              <a:rPr lang="cs-CZ" baseline="-25000" dirty="0"/>
              <a:t>3</a:t>
            </a:r>
            <a:r>
              <a:rPr lang="cs-CZ" dirty="0"/>
              <a:t> → O</a:t>
            </a:r>
            <a:r>
              <a:rPr lang="cs-CZ" baseline="-25000" dirty="0"/>
              <a:t>2</a:t>
            </a:r>
            <a:r>
              <a:rPr lang="cs-CZ" dirty="0"/>
              <a:t> + </a:t>
            </a:r>
            <a:r>
              <a:rPr lang="cs-CZ" dirty="0" err="1"/>
              <a:t>ClO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  </a:t>
            </a:r>
            <a:r>
              <a:rPr lang="cs-CZ" dirty="0" err="1"/>
              <a:t>ClO</a:t>
            </a:r>
            <a:r>
              <a:rPr lang="cs-CZ" dirty="0"/>
              <a:t> + O</a:t>
            </a:r>
            <a:r>
              <a:rPr lang="cs-CZ" dirty="0">
                <a:sym typeface="Symbol"/>
              </a:rPr>
              <a:t></a:t>
            </a:r>
            <a:r>
              <a:rPr lang="cs-CZ" dirty="0"/>
              <a:t> → O</a:t>
            </a:r>
            <a:r>
              <a:rPr lang="cs-CZ" baseline="-25000" dirty="0"/>
              <a:t>2</a:t>
            </a:r>
            <a:r>
              <a:rPr lang="cs-CZ" dirty="0"/>
              <a:t> + Cl</a:t>
            </a:r>
            <a:r>
              <a:rPr lang="cs-CZ" dirty="0">
                <a:sym typeface="Symbol"/>
              </a:rPr>
              <a:t></a:t>
            </a:r>
            <a:r>
              <a:rPr lang="cs-CZ" dirty="0"/>
              <a:t> (radikál)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1 atom Cl může postupem času rozložit 100 000 molekul O</a:t>
            </a:r>
            <a:r>
              <a:rPr lang="cs-CZ" baseline="-25000" dirty="0"/>
              <a:t>3</a:t>
            </a:r>
            <a:r>
              <a:rPr lang="cs-CZ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Důsledky UV záření: poškození zraku, rakovina kůže, snižuje výnosy plodin, ohrožuje živočichy, ohrožuje fytoplankton (hlavní producent kyslíku), zvýšení koroze povrchů.</a:t>
            </a:r>
          </a:p>
          <a:p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5B0E6738-240C-4A29-A484-4E1689E9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01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998" y="70826"/>
            <a:ext cx="6609029" cy="6716348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28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AB0E97-97D0-4190-BD27-F4EE36B14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8"/>
          <a:stretch/>
        </p:blipFill>
        <p:spPr>
          <a:xfrm>
            <a:off x="8305015" y="70826"/>
            <a:ext cx="2534960" cy="3132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80A1B94-9FAE-4326-ABE1-E2B1BF4C836F}"/>
              </a:ext>
            </a:extLst>
          </p:cNvPr>
          <p:cNvSpPr/>
          <p:nvPr/>
        </p:nvSpPr>
        <p:spPr>
          <a:xfrm>
            <a:off x="7423437" y="6538912"/>
            <a:ext cx="4674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https://ozonewatch.gsfc.nasa.gov/monthly/monthly_2021-09_SH.html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15331F-25E6-49B4-9F46-55ACB17033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3337" y="3315631"/>
            <a:ext cx="2546638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8" y="421804"/>
            <a:ext cx="6051577" cy="5952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634795" y="2094543"/>
            <a:ext cx="272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SPF (Sun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57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Skleníkový efekt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261" y="1493822"/>
            <a:ext cx="11027121" cy="51604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, freony, CH</a:t>
            </a:r>
            <a:r>
              <a:rPr lang="cs-CZ" baseline="-25000" dirty="0"/>
              <a:t>4</a:t>
            </a:r>
            <a:r>
              <a:rPr lang="cs-CZ" dirty="0"/>
              <a:t> , N</a:t>
            </a:r>
            <a:r>
              <a:rPr lang="cs-CZ" baseline="-25000" dirty="0"/>
              <a:t>2</a:t>
            </a:r>
            <a:r>
              <a:rPr lang="cs-CZ" dirty="0"/>
              <a:t>O a další způsobují, že atmosféra působí jako střecha skleníku, tzn., že zachycuje část sluneční energie odražené zemským povrchem, která by byla vyzářena do vesmírného prostoru.</a:t>
            </a:r>
          </a:p>
          <a:p>
            <a:pPr>
              <a:defRPr/>
            </a:pPr>
            <a:r>
              <a:rPr lang="cs-CZ" dirty="0"/>
              <a:t>Důsledek: zvyšování průměrné teploty na Zemi (tání ledovců, zatopení pobřežních oblastí, rozšiřování pouští).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1 - část slunečního záření (hlavně viditelného spektra) se odráží zpět do meziplanetárního prostoru od atmosféry a oblaků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2 - část se odráží od vodních ploch, sněhu a ledu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3 - Země vyzařuje do atmosféry teplené záření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4 - část záření zachycené skleníkovými plyny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opět směřuje k zemi a ohřívá ji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5 - část tepelného záření odchází do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   meziplanetárního prostoru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74" y="3484998"/>
            <a:ext cx="4509011" cy="32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301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49" y="371192"/>
            <a:ext cx="5653135" cy="1325563"/>
          </a:xfrm>
        </p:spPr>
        <p:txBody>
          <a:bodyPr/>
          <a:lstStyle/>
          <a:p>
            <a:r>
              <a:rPr lang="cs-CZ" b="1" dirty="0"/>
              <a:t>Litosféra: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324" y="2227154"/>
            <a:ext cx="10354193" cy="481191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je pevný obal Země,</a:t>
            </a:r>
          </a:p>
          <a:p>
            <a:pPr>
              <a:defRPr/>
            </a:pPr>
            <a:r>
              <a:rPr lang="cs-CZ" dirty="0"/>
              <a:t>zahrnuje zemskou kůru (asi do 50 km) a část svrchního pláště (přibližně do 100 km).</a:t>
            </a:r>
          </a:p>
          <a:p>
            <a:pPr marL="0" indent="0">
              <a:buNone/>
              <a:defRPr/>
            </a:pPr>
            <a:r>
              <a:rPr lang="cs-CZ" dirty="0"/>
              <a:t>Zemská kůra je utvořena z hornin tří základních typů: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1.) </a:t>
            </a:r>
            <a:r>
              <a:rPr lang="cs-CZ" b="1" dirty="0"/>
              <a:t>usazeniny</a:t>
            </a:r>
            <a:r>
              <a:rPr lang="cs-CZ" dirty="0"/>
              <a:t> (sedimenty) – tvoří asi 80 % plochy pevnin (břidlice a jíly - tvoří asi 8 % hmotnosti kůry),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2.) </a:t>
            </a:r>
            <a:r>
              <a:rPr lang="cs-CZ" b="1" dirty="0"/>
              <a:t>horniny přeměněné</a:t>
            </a:r>
            <a:r>
              <a:rPr lang="cs-CZ" dirty="0"/>
              <a:t> (</a:t>
            </a:r>
            <a:r>
              <a:rPr lang="cs-CZ" dirty="0" err="1"/>
              <a:t>metamorfity</a:t>
            </a:r>
            <a:r>
              <a:rPr lang="cs-CZ" dirty="0"/>
              <a:t>) – vznikly přetavením jiných hornin v hlubinách kůry, typickou horninou je rula, která tvoří 27 % hmotnosti kůry ,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3.) </a:t>
            </a:r>
            <a:r>
              <a:rPr lang="cs-CZ" b="1" dirty="0"/>
              <a:t>vyvřeliny</a:t>
            </a:r>
            <a:r>
              <a:rPr lang="cs-CZ" dirty="0"/>
              <a:t> – převládají horniny čedičového typu (2/3) a žulového typu (1/3) tyto vyvřeliny tvoří asi 65 % hmotnosti kůry 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83" y="90865"/>
            <a:ext cx="4689792" cy="25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72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399516" y="214108"/>
          <a:ext cx="9165876" cy="632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03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Obsah prvků v kontinentální zemské kůře v g.t</a:t>
                      </a:r>
                      <a:r>
                        <a:rPr lang="cs-CZ" sz="2800" baseline="30000" dirty="0">
                          <a:effectLst/>
                        </a:rPr>
                        <a:t>-1</a:t>
                      </a:r>
                      <a:r>
                        <a:rPr lang="cs-CZ" sz="2800" dirty="0">
                          <a:effectLst/>
                        </a:rPr>
                        <a:t> horniny</a:t>
                      </a:r>
                      <a:endParaRPr lang="cs-CZ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Prvek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[g.t</a:t>
                      </a:r>
                      <a:r>
                        <a:rPr lang="cs-CZ" sz="2000" baseline="30000" dirty="0">
                          <a:effectLst/>
                        </a:rPr>
                        <a:t>-1</a:t>
                      </a:r>
                      <a:r>
                        <a:rPr lang="cs-CZ" sz="2000" dirty="0">
                          <a:effectLst/>
                        </a:rPr>
                        <a:t> horniny]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Prvek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[g.t</a:t>
                      </a:r>
                      <a:r>
                        <a:rPr lang="cs-CZ" sz="2000" baseline="30000" dirty="0">
                          <a:effectLst/>
                        </a:rPr>
                        <a:t>-1 </a:t>
                      </a:r>
                      <a:r>
                        <a:rPr lang="cs-CZ" sz="2000" dirty="0">
                          <a:effectLst/>
                        </a:rPr>
                        <a:t>horniny]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Prvek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[g.t</a:t>
                      </a:r>
                      <a:r>
                        <a:rPr lang="cs-CZ" sz="2000" baseline="30000" dirty="0">
                          <a:effectLst/>
                        </a:rPr>
                        <a:t>-1</a:t>
                      </a:r>
                      <a:r>
                        <a:rPr lang="cs-CZ" sz="2000" dirty="0">
                          <a:effectLst/>
                        </a:rPr>
                        <a:t> horniny]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kyslík 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464 000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draslík 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20 900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síra S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260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křemík Si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281 500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vodík H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8 800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uhlík C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hliník Al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82 300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titan Ti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5 700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zirkon </a:t>
                      </a:r>
                      <a:r>
                        <a:rPr lang="cs-CZ" sz="2000" dirty="0" err="1">
                          <a:effectLst/>
                        </a:rPr>
                        <a:t>Zr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železo Fe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56 300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fosfor P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1 050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vanad V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vápník Ca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41 500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fluor F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625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chlor Cl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sodík Na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23 600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baryum Ba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425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chrom Cr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hořčík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23 300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stroncium </a:t>
                      </a:r>
                      <a:r>
                        <a:rPr lang="cs-CZ" sz="2000" dirty="0" err="1">
                          <a:effectLst/>
                        </a:rPr>
                        <a:t>Sr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79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634" y="73025"/>
            <a:ext cx="10515600" cy="1325563"/>
          </a:xfrm>
        </p:spPr>
        <p:txBody>
          <a:bodyPr/>
          <a:lstStyle/>
          <a:p>
            <a:r>
              <a:rPr lang="cs-CZ" b="1" dirty="0" err="1"/>
              <a:t>Pedosféra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634" y="1146615"/>
            <a:ext cx="10940358" cy="543525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Půda, která tvoří na litosféře nesouvislý obal ,</a:t>
            </a:r>
          </a:p>
          <a:p>
            <a:pPr>
              <a:defRPr/>
            </a:pPr>
            <a:r>
              <a:rPr lang="cs-CZ" dirty="0"/>
              <a:t>měří od několika centimetrů do několika metrů, někde může i chybět,</a:t>
            </a:r>
          </a:p>
          <a:p>
            <a:pPr>
              <a:defRPr/>
            </a:pPr>
            <a:r>
              <a:rPr lang="cs-CZ" dirty="0"/>
              <a:t>vzniká činností mikroorganizmů a přeměnou a následným rozpadem některých hornin ,</a:t>
            </a:r>
          </a:p>
          <a:p>
            <a:pPr>
              <a:defRPr/>
            </a:pPr>
            <a:r>
              <a:rPr lang="cs-CZ" dirty="0"/>
              <a:t>je složitý systém na rozhraní mezi neživou a živou přírodou ,</a:t>
            </a:r>
          </a:p>
          <a:p>
            <a:pPr>
              <a:defRPr/>
            </a:pPr>
            <a:r>
              <a:rPr lang="cs-CZ" dirty="0"/>
              <a:t>důležitou složkou půdy je humus – tvořen souborem organických látek rostlinného a živočišného původu nahromaděných v půdě v různém stupni rozkladu, zadržuje v půdě srážkovou vodu, zmenšuje kolísání teploty a vlhkosti v půdě, ovlivňuje reakci půdních roztoků (pH), je zdrojem potravy půdních živočichů.</a:t>
            </a:r>
          </a:p>
          <a:p>
            <a:pPr>
              <a:defRPr/>
            </a:pPr>
            <a:r>
              <a:rPr lang="cs-CZ" dirty="0" err="1"/>
              <a:t>Edafon</a:t>
            </a:r>
            <a:r>
              <a:rPr lang="cs-CZ" dirty="0"/>
              <a:t> – půdní společenstvo – živá složka půdy</a:t>
            </a:r>
          </a:p>
          <a:p>
            <a:pPr lvl="1">
              <a:defRPr/>
            </a:pPr>
            <a:r>
              <a:rPr lang="cs-CZ" dirty="0"/>
              <a:t>půdní bakterie, řasy, houby, prvoci,</a:t>
            </a:r>
          </a:p>
          <a:p>
            <a:pPr lvl="1">
              <a:defRPr/>
            </a:pPr>
            <a:r>
              <a:rPr lang="cs-CZ" dirty="0"/>
              <a:t>různý hmyz, jeho larvy, žížaly, hraboši, krtci</a:t>
            </a:r>
          </a:p>
        </p:txBody>
      </p:sp>
      <p:sp>
        <p:nvSpPr>
          <p:cNvPr id="5" name="AutoShape 2" descr="Výsledek obrázku pro krte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06763" y="-1622425"/>
            <a:ext cx="48672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90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Poškozování a znečišťování půd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032" y="1825624"/>
            <a:ext cx="11009768" cy="5032375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Eroze (zvětrávání) – jev přirozený, ale může být podporován lidskou činností (rozorávání svažitých ploch, pěstování nevhodných plodin, odlesnění atd.),</a:t>
            </a:r>
          </a:p>
          <a:p>
            <a:pPr lvl="0"/>
            <a:r>
              <a:rPr lang="cs-CZ" dirty="0"/>
              <a:t>nevhodné obhospodařování (degradace půdy a ztráta humusu),</a:t>
            </a:r>
          </a:p>
          <a:p>
            <a:pPr lvl="0"/>
            <a:r>
              <a:rPr lang="cs-CZ" dirty="0"/>
              <a:t>podmáčení (močály, bažiny, rašeliniště na nevhodných místech),</a:t>
            </a:r>
          </a:p>
          <a:p>
            <a:pPr lvl="0"/>
            <a:r>
              <a:rPr lang="cs-CZ" dirty="0"/>
              <a:t>zasolení půdy (v důsledku nadměrného zavlažování vodou, která je vždy slabým roztokem mnoha solí),</a:t>
            </a:r>
          </a:p>
          <a:p>
            <a:pPr lvl="0"/>
            <a:r>
              <a:rPr lang="cs-CZ" dirty="0"/>
              <a:t>okyselování půd v důsledku působení kyselých dešťů,</a:t>
            </a:r>
          </a:p>
          <a:p>
            <a:pPr lvl="0"/>
            <a:r>
              <a:rPr lang="cs-CZ" dirty="0"/>
              <a:t>nekvalitní hnojiva – zvýšení obsahu těžkých kovů (As, Cd, </a:t>
            </a:r>
            <a:r>
              <a:rPr lang="cs-CZ" dirty="0" err="1"/>
              <a:t>Cr</a:t>
            </a:r>
            <a:r>
              <a:rPr lang="cs-CZ" dirty="0"/>
              <a:t>, </a:t>
            </a:r>
            <a:r>
              <a:rPr lang="cs-CZ" dirty="0" err="1"/>
              <a:t>Pb</a:t>
            </a:r>
            <a:r>
              <a:rPr lang="cs-CZ" dirty="0"/>
              <a:t>, Ni...),</a:t>
            </a:r>
          </a:p>
          <a:p>
            <a:pPr lvl="0"/>
            <a:r>
              <a:rPr lang="cs-CZ" dirty="0"/>
              <a:t>pesticidy (chemické přípravky určené k hubení nejrůznějších organismů např. herbicidy a fungicidy),</a:t>
            </a:r>
          </a:p>
          <a:p>
            <a:pPr lvl="0"/>
            <a:r>
              <a:rPr lang="cs-CZ" dirty="0"/>
              <a:t>ropné produkty.</a:t>
            </a:r>
          </a:p>
        </p:txBody>
      </p:sp>
    </p:spTree>
    <p:extLst>
      <p:ext uri="{BB962C8B-B14F-4D97-AF65-F5344CB8AC3E}">
        <p14:creationId xmlns:p14="http://schemas.microsoft.com/office/powerpoint/2010/main" val="33871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Důsledky degradace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Úbytek přirozených ekosystémů,</a:t>
            </a:r>
          </a:p>
          <a:p>
            <a:pPr lvl="0"/>
            <a:r>
              <a:rPr lang="cs-CZ" dirty="0"/>
              <a:t>snížení úrodnosti,</a:t>
            </a:r>
          </a:p>
          <a:p>
            <a:pPr lvl="0"/>
            <a:r>
              <a:rPr lang="cs-CZ" dirty="0"/>
              <a:t>kontaminace potravin látkami obsaženými v půdě…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992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Hydrosféra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Zahrnuje veškeré vodstvo, </a:t>
            </a:r>
          </a:p>
          <a:p>
            <a:r>
              <a:rPr lang="cs-CZ" altLang="cs-CZ" dirty="0"/>
              <a:t>v přírodě 1,337 mld. km</a:t>
            </a:r>
            <a:r>
              <a:rPr lang="cs-CZ" altLang="cs-CZ" baseline="30000" dirty="0"/>
              <a:t>3</a:t>
            </a:r>
            <a:r>
              <a:rPr lang="cs-CZ" altLang="cs-CZ" dirty="0"/>
              <a:t> vody,</a:t>
            </a:r>
          </a:p>
          <a:p>
            <a:r>
              <a:rPr lang="cs-CZ" altLang="cs-CZ" dirty="0"/>
              <a:t>97,6% v mořích  ~ 30 g </a:t>
            </a:r>
            <a:r>
              <a:rPr lang="cs-CZ" altLang="cs-CZ" dirty="0" err="1"/>
              <a:t>rozp</a:t>
            </a:r>
            <a:r>
              <a:rPr lang="cs-CZ" altLang="cs-CZ" dirty="0"/>
              <a:t>. látek/litr,</a:t>
            </a:r>
          </a:p>
          <a:p>
            <a:r>
              <a:rPr lang="cs-CZ" altLang="cs-CZ" dirty="0"/>
              <a:t>oceány a moře zaujímají 70,7 % povrchu Země,</a:t>
            </a:r>
          </a:p>
          <a:p>
            <a:r>
              <a:rPr lang="cs-CZ" altLang="cs-CZ" dirty="0"/>
              <a:t>sladké vody představují 2,4 % z celkového množství vody,</a:t>
            </a:r>
          </a:p>
          <a:p>
            <a:r>
              <a:rPr lang="cs-CZ" altLang="cs-CZ" dirty="0"/>
              <a:t>z toho více než 75 % jsou vázány ve formě věčného sněhu a ledu ,</a:t>
            </a:r>
          </a:p>
          <a:p>
            <a:r>
              <a:rPr lang="cs-CZ" altLang="cs-CZ" dirty="0"/>
              <a:t>srážky 0–2000 </a:t>
            </a:r>
            <a:r>
              <a:rPr lang="cs-CZ" altLang="cs-CZ" dirty="0" err="1"/>
              <a:t>mm</a:t>
            </a:r>
            <a:r>
              <a:rPr lang="cs-CZ" altLang="cs-CZ" dirty="0" err="1">
                <a:sym typeface="Symbol" panose="05050102010706020507" pitchFamily="18" charset="2"/>
              </a:rPr>
              <a:t></a:t>
            </a:r>
            <a:r>
              <a:rPr lang="cs-CZ" altLang="cs-CZ" dirty="0" err="1"/>
              <a:t>rok</a:t>
            </a:r>
            <a:r>
              <a:rPr lang="cs-CZ" altLang="cs-CZ" baseline="30000" dirty="0"/>
              <a:t>–1</a:t>
            </a:r>
            <a:r>
              <a:rPr lang="cs-CZ" altLang="cs-CZ" dirty="0"/>
              <a:t> (v ČR ~ 700 </a:t>
            </a:r>
            <a:r>
              <a:rPr lang="cs-CZ" altLang="cs-CZ" dirty="0" err="1"/>
              <a:t>mm</a:t>
            </a:r>
            <a:r>
              <a:rPr lang="cs-CZ" altLang="cs-CZ" dirty="0" err="1">
                <a:sym typeface="Symbol" panose="05050102010706020507" pitchFamily="18" charset="2"/>
              </a:rPr>
              <a:t></a:t>
            </a:r>
            <a:r>
              <a:rPr lang="cs-CZ" altLang="cs-CZ" dirty="0" err="1"/>
              <a:t>rok</a:t>
            </a:r>
            <a:r>
              <a:rPr lang="cs-CZ" altLang="cs-CZ" baseline="30000" dirty="0"/>
              <a:t>–1</a:t>
            </a:r>
            <a:r>
              <a:rPr lang="cs-CZ" altLang="cs-CZ" dirty="0"/>
              <a:t>),</a:t>
            </a:r>
          </a:p>
          <a:p>
            <a:r>
              <a:rPr lang="cs-CZ" altLang="cs-CZ" dirty="0"/>
              <a:t>voda je nejrozšířenější látkou na Zemi,</a:t>
            </a:r>
          </a:p>
          <a:p>
            <a:r>
              <a:rPr lang="cs-CZ" altLang="cs-CZ" dirty="0"/>
              <a:t>3 skupenství – pro život nejdůležitější (l).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505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Složení přírodních 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711" y="1825625"/>
            <a:ext cx="11678970" cy="4351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altLang="cs-CZ" dirty="0"/>
              <a:t>Plyny, anorganické soli a organické látky,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kyslík – důležitý pro samočištění povrchových vod a pro vodní živočichy - např. kapr potřebuje 2 mg/l, pstruh 5 mg/l,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oxid uhličitý – 1 % reaguje s vodou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  CO</a:t>
            </a:r>
            <a:r>
              <a:rPr lang="cs-CZ" altLang="cs-CZ" baseline="-25000" dirty="0"/>
              <a:t>2</a:t>
            </a:r>
            <a:r>
              <a:rPr lang="cs-CZ" altLang="cs-CZ" dirty="0"/>
              <a:t> + H</a:t>
            </a:r>
            <a:r>
              <a:rPr lang="cs-CZ" altLang="cs-CZ" baseline="-25000" dirty="0"/>
              <a:t>2</a:t>
            </a:r>
            <a:r>
              <a:rPr lang="cs-CZ" altLang="cs-CZ" dirty="0"/>
              <a:t>O → H</a:t>
            </a:r>
            <a:r>
              <a:rPr lang="cs-CZ" altLang="cs-CZ" baseline="-25000" dirty="0"/>
              <a:t>2</a:t>
            </a:r>
            <a:r>
              <a:rPr lang="cs-CZ" altLang="cs-CZ" dirty="0"/>
              <a:t>CO</a:t>
            </a:r>
            <a:r>
              <a:rPr lang="cs-CZ" altLang="cs-CZ" baseline="-25000" dirty="0"/>
              <a:t>3</a:t>
            </a:r>
            <a:endParaRPr lang="cs-CZ" altLang="cs-CZ" dirty="0"/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  ovlivňuje příznivě chuť vody.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Dále jsou obsaženy: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 N</a:t>
            </a:r>
            <a:r>
              <a:rPr lang="cs-CZ" altLang="cs-CZ" baseline="-25000" dirty="0"/>
              <a:t>2</a:t>
            </a:r>
            <a:r>
              <a:rPr lang="cs-CZ" altLang="cs-CZ" dirty="0"/>
              <a:t>, H</a:t>
            </a:r>
            <a:r>
              <a:rPr lang="cs-CZ" altLang="cs-CZ" baseline="-25000" dirty="0"/>
              <a:t>2</a:t>
            </a:r>
            <a:r>
              <a:rPr lang="cs-CZ" altLang="cs-CZ" dirty="0"/>
              <a:t>S, CH</a:t>
            </a:r>
            <a:r>
              <a:rPr lang="cs-CZ" altLang="cs-CZ" baseline="-25000" dirty="0"/>
              <a:t>4</a:t>
            </a:r>
            <a:r>
              <a:rPr lang="cs-CZ" altLang="cs-CZ" dirty="0"/>
              <a:t>, Ca</a:t>
            </a:r>
            <a:r>
              <a:rPr lang="cs-CZ" altLang="cs-CZ" baseline="30000" dirty="0"/>
              <a:t>2+</a:t>
            </a:r>
            <a:r>
              <a:rPr lang="cs-CZ" altLang="cs-CZ" dirty="0"/>
              <a:t>, Mg</a:t>
            </a:r>
            <a:r>
              <a:rPr lang="cs-CZ" altLang="cs-CZ" baseline="30000" dirty="0"/>
              <a:t>2+</a:t>
            </a:r>
            <a:r>
              <a:rPr lang="cs-CZ" altLang="cs-CZ" dirty="0"/>
              <a:t>, K</a:t>
            </a:r>
            <a:r>
              <a:rPr lang="cs-CZ" altLang="cs-CZ" baseline="30000" dirty="0"/>
              <a:t>+</a:t>
            </a:r>
            <a:r>
              <a:rPr lang="cs-CZ" altLang="cs-CZ" dirty="0"/>
              <a:t>, Na</a:t>
            </a:r>
            <a:r>
              <a:rPr lang="cs-CZ" altLang="cs-CZ" baseline="30000" dirty="0"/>
              <a:t>+</a:t>
            </a:r>
            <a:r>
              <a:rPr lang="cs-CZ" altLang="cs-CZ" dirty="0"/>
              <a:t>, HCO</a:t>
            </a:r>
            <a:r>
              <a:rPr lang="cs-CZ" altLang="cs-CZ" baseline="-25000" dirty="0"/>
              <a:t>3</a:t>
            </a:r>
            <a:r>
              <a:rPr lang="cs-CZ" altLang="cs-CZ" baseline="30000" dirty="0"/>
              <a:t>-</a:t>
            </a:r>
            <a:r>
              <a:rPr lang="cs-CZ" altLang="cs-CZ" dirty="0"/>
              <a:t>, SO</a:t>
            </a:r>
            <a:r>
              <a:rPr lang="cs-CZ" altLang="cs-CZ" baseline="-25000" dirty="0"/>
              <a:t>4</a:t>
            </a:r>
            <a:r>
              <a:rPr lang="cs-CZ" altLang="cs-CZ" baseline="30000" dirty="0"/>
              <a:t>2-</a:t>
            </a:r>
            <a:r>
              <a:rPr lang="cs-CZ" altLang="cs-CZ" dirty="0"/>
              <a:t>, Cl</a:t>
            </a:r>
            <a:r>
              <a:rPr lang="cs-CZ" altLang="cs-CZ" baseline="30000" dirty="0"/>
              <a:t>-</a:t>
            </a:r>
            <a:r>
              <a:rPr lang="cs-CZ" altLang="cs-CZ" dirty="0"/>
              <a:t>, NO</a:t>
            </a:r>
            <a:r>
              <a:rPr lang="cs-CZ" altLang="cs-CZ" baseline="-25000" dirty="0"/>
              <a:t>3</a:t>
            </a:r>
            <a:r>
              <a:rPr lang="cs-CZ" altLang="cs-CZ" baseline="30000" dirty="0"/>
              <a:t>-</a:t>
            </a:r>
            <a:r>
              <a:rPr lang="cs-CZ" altLang="cs-CZ" dirty="0"/>
              <a:t>, NO</a:t>
            </a:r>
            <a:r>
              <a:rPr lang="cs-CZ" altLang="cs-CZ" baseline="-25000" dirty="0"/>
              <a:t>2</a:t>
            </a:r>
            <a:r>
              <a:rPr lang="cs-CZ" altLang="cs-CZ" baseline="30000" dirty="0"/>
              <a:t>-</a:t>
            </a:r>
            <a:r>
              <a:rPr lang="cs-CZ" altLang="cs-CZ" dirty="0"/>
              <a:t>, fosforečnany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672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Hydrosféra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b="1" dirty="0"/>
              <a:t>Srážková voda:</a:t>
            </a:r>
            <a:endParaRPr lang="cs-CZ" altLang="cs-CZ" dirty="0"/>
          </a:p>
          <a:p>
            <a:r>
              <a:rPr lang="cs-CZ" altLang="cs-CZ" dirty="0"/>
              <a:t>0,1–0,3 </a:t>
            </a:r>
            <a:r>
              <a:rPr lang="cs-CZ" altLang="cs-CZ" dirty="0" err="1"/>
              <a:t>mmol</a:t>
            </a:r>
            <a:r>
              <a:rPr lang="cs-CZ" altLang="cs-CZ" dirty="0" err="1">
                <a:sym typeface="Symbol" panose="05050102010706020507" pitchFamily="18" charset="2"/>
              </a:rPr>
              <a:t></a:t>
            </a:r>
            <a:r>
              <a:rPr lang="cs-CZ" altLang="cs-CZ" dirty="0" err="1"/>
              <a:t>l</a:t>
            </a:r>
            <a:r>
              <a:rPr lang="cs-CZ" altLang="cs-CZ" baseline="30000" dirty="0"/>
              <a:t>–1</a:t>
            </a:r>
            <a:r>
              <a:rPr lang="cs-CZ" altLang="cs-CZ" dirty="0"/>
              <a:t> CO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agresivní účinek na vápenec, dolomit a vápenná a cementová pojiva,</a:t>
            </a:r>
          </a:p>
          <a:p>
            <a:r>
              <a:rPr lang="cs-CZ" altLang="cs-CZ" dirty="0"/>
              <a:t>SO</a:t>
            </a:r>
            <a:r>
              <a:rPr lang="cs-CZ" altLang="cs-CZ" baseline="-25000" dirty="0"/>
              <a:t>2</a:t>
            </a:r>
            <a:r>
              <a:rPr lang="cs-CZ" altLang="cs-CZ" dirty="0"/>
              <a:t>, </a:t>
            </a:r>
            <a:r>
              <a:rPr lang="cs-CZ" altLang="cs-CZ" dirty="0" err="1"/>
              <a:t>NO</a:t>
            </a:r>
            <a:r>
              <a:rPr lang="cs-CZ" altLang="cs-CZ" baseline="-25000" dirty="0" err="1"/>
              <a:t>x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kyselé deště.</a:t>
            </a:r>
          </a:p>
          <a:p>
            <a:pPr marL="0" indent="0">
              <a:buNone/>
            </a:pPr>
            <a:r>
              <a:rPr lang="cs-CZ" altLang="cs-CZ" dirty="0"/>
              <a:t> </a:t>
            </a:r>
          </a:p>
          <a:p>
            <a:pPr marL="0" indent="0">
              <a:buNone/>
            </a:pPr>
            <a:r>
              <a:rPr lang="cs-CZ" altLang="cs-CZ" b="1" dirty="0"/>
              <a:t>Podzemní voda</a:t>
            </a:r>
            <a:endParaRPr lang="cs-CZ" altLang="cs-CZ" dirty="0"/>
          </a:p>
          <a:p>
            <a:r>
              <a:rPr lang="cs-CZ" altLang="cs-CZ" dirty="0"/>
              <a:t>minerály z horninového prostředí – Ca</a:t>
            </a:r>
            <a:r>
              <a:rPr lang="cs-CZ" altLang="cs-CZ" baseline="30000" dirty="0"/>
              <a:t>2+</a:t>
            </a:r>
            <a:r>
              <a:rPr lang="cs-CZ" altLang="cs-CZ" dirty="0"/>
              <a:t>, Mg</a:t>
            </a:r>
            <a:r>
              <a:rPr lang="cs-CZ" altLang="cs-CZ" baseline="30000" dirty="0"/>
              <a:t>2+</a:t>
            </a:r>
            <a:r>
              <a:rPr lang="cs-CZ" altLang="cs-CZ" dirty="0"/>
              <a:t>, Na</a:t>
            </a:r>
            <a:r>
              <a:rPr lang="cs-CZ" altLang="cs-CZ" baseline="30000" dirty="0"/>
              <a:t>+</a:t>
            </a:r>
            <a:r>
              <a:rPr lang="cs-CZ" altLang="cs-CZ" dirty="0"/>
              <a:t>, K</a:t>
            </a:r>
            <a:r>
              <a:rPr lang="cs-CZ" altLang="cs-CZ" baseline="30000" dirty="0"/>
              <a:t>+</a:t>
            </a:r>
            <a:r>
              <a:rPr lang="cs-CZ" altLang="cs-CZ" dirty="0"/>
              <a:t>, Fe</a:t>
            </a:r>
            <a:r>
              <a:rPr lang="cs-CZ" altLang="cs-CZ" baseline="30000" dirty="0"/>
              <a:t>2+</a:t>
            </a:r>
            <a:r>
              <a:rPr lang="cs-CZ" altLang="cs-CZ" dirty="0"/>
              <a:t>, Mn</a:t>
            </a:r>
            <a:r>
              <a:rPr lang="cs-CZ" altLang="cs-CZ" baseline="30000" dirty="0"/>
              <a:t>2+</a:t>
            </a:r>
            <a:r>
              <a:rPr lang="cs-CZ" altLang="cs-CZ" dirty="0"/>
              <a:t>, HCO</a:t>
            </a:r>
            <a:r>
              <a:rPr lang="cs-CZ" altLang="cs-CZ" baseline="-25000" dirty="0"/>
              <a:t>3</a:t>
            </a:r>
            <a:r>
              <a:rPr lang="cs-CZ" altLang="cs-CZ" baseline="30000" dirty="0"/>
              <a:t>–</a:t>
            </a:r>
            <a:r>
              <a:rPr lang="cs-CZ" altLang="cs-CZ" dirty="0"/>
              <a:t>, Cl</a:t>
            </a:r>
            <a:r>
              <a:rPr lang="cs-CZ" altLang="cs-CZ" baseline="30000" dirty="0"/>
              <a:t>–</a:t>
            </a:r>
            <a:r>
              <a:rPr lang="cs-CZ" altLang="cs-CZ" dirty="0"/>
              <a:t>, SO</a:t>
            </a:r>
            <a:r>
              <a:rPr lang="cs-CZ" altLang="cs-CZ" baseline="-25000" dirty="0"/>
              <a:t>4</a:t>
            </a:r>
            <a:r>
              <a:rPr lang="cs-CZ" altLang="cs-CZ" baseline="30000" dirty="0"/>
              <a:t>2–</a:t>
            </a:r>
            <a:r>
              <a:rPr lang="cs-CZ" altLang="cs-CZ" dirty="0"/>
              <a:t>, NO</a:t>
            </a:r>
            <a:r>
              <a:rPr lang="cs-CZ" altLang="cs-CZ" baseline="-25000" dirty="0"/>
              <a:t>3</a:t>
            </a:r>
            <a:r>
              <a:rPr lang="cs-CZ" altLang="cs-CZ" baseline="30000" dirty="0"/>
              <a:t>– </a:t>
            </a:r>
            <a:r>
              <a:rPr lang="cs-CZ" altLang="cs-CZ" dirty="0"/>
              <a:t>,</a:t>
            </a:r>
          </a:p>
          <a:p>
            <a:r>
              <a:rPr lang="cs-CZ" altLang="cs-CZ" dirty="0"/>
              <a:t>minerální vody &gt;1000 </a:t>
            </a:r>
            <a:r>
              <a:rPr lang="cs-CZ" altLang="cs-CZ" dirty="0" err="1"/>
              <a:t>mg</a:t>
            </a:r>
            <a:r>
              <a:rPr lang="cs-CZ" altLang="cs-CZ" dirty="0" err="1">
                <a:sym typeface="Symbol" panose="05050102010706020507" pitchFamily="18" charset="2"/>
              </a:rPr>
              <a:t></a:t>
            </a:r>
            <a:r>
              <a:rPr lang="cs-CZ" altLang="cs-CZ" dirty="0" err="1"/>
              <a:t>l</a:t>
            </a:r>
            <a:r>
              <a:rPr lang="cs-CZ" altLang="cs-CZ" baseline="30000" dirty="0"/>
              <a:t>–1 </a:t>
            </a:r>
            <a:r>
              <a:rPr lang="cs-CZ" altLang="cs-CZ" dirty="0"/>
              <a:t>,</a:t>
            </a:r>
          </a:p>
          <a:p>
            <a:r>
              <a:rPr lang="cs-CZ" altLang="cs-CZ" dirty="0"/>
              <a:t>termální voda  &gt;25 °C ,</a:t>
            </a:r>
          </a:p>
          <a:p>
            <a:r>
              <a:rPr lang="cs-CZ" altLang="cs-CZ" dirty="0"/>
              <a:t>nízký obsah </a:t>
            </a:r>
            <a:r>
              <a:rPr lang="cs-CZ" altLang="cs-CZ" dirty="0" err="1"/>
              <a:t>org</a:t>
            </a:r>
            <a:r>
              <a:rPr lang="cs-CZ" altLang="cs-CZ" dirty="0"/>
              <a:t>. látek a kyslíku O</a:t>
            </a:r>
            <a:r>
              <a:rPr lang="cs-CZ" altLang="cs-CZ" baseline="-25000" dirty="0"/>
              <a:t>2 .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759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357" y="0"/>
            <a:ext cx="3930989" cy="996273"/>
          </a:xfrm>
        </p:spPr>
        <p:txBody>
          <a:bodyPr/>
          <a:lstStyle/>
          <a:p>
            <a:r>
              <a:rPr lang="cs-CZ" b="1" dirty="0"/>
              <a:t>Hydrosféra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95" y="821739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/>
              <a:t>Povrchová voda: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obsahuje </a:t>
            </a:r>
            <a:r>
              <a:rPr lang="cs-CZ" dirty="0" err="1"/>
              <a:t>org</a:t>
            </a:r>
            <a:r>
              <a:rPr lang="cs-CZ" dirty="0"/>
              <a:t>. látky a rozpuštěné plyny – O</a:t>
            </a:r>
            <a:r>
              <a:rPr lang="cs-CZ" baseline="-25000" dirty="0"/>
              <a:t>2</a:t>
            </a:r>
            <a:r>
              <a:rPr lang="cs-CZ" dirty="0"/>
              <a:t>, CO</a:t>
            </a:r>
            <a:r>
              <a:rPr lang="cs-CZ" baseline="-25000" dirty="0"/>
              <a:t>2</a:t>
            </a:r>
            <a:r>
              <a:rPr lang="cs-CZ" dirty="0"/>
              <a:t>, N</a:t>
            </a:r>
            <a:r>
              <a:rPr lang="cs-CZ" baseline="-25000" dirty="0"/>
              <a:t>2 </a:t>
            </a:r>
            <a:r>
              <a:rPr lang="cs-CZ" dirty="0"/>
              <a:t>,</a:t>
            </a:r>
            <a:endParaRPr lang="cs-CZ" baseline="-25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obsahuje rozpuštěné anorganické látky.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5" y="2484761"/>
            <a:ext cx="5670002" cy="22497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96" y="2307061"/>
            <a:ext cx="6430803" cy="44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0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Povrchová voda se klasifikuje podle čistoty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ČSN 75 7221 </a:t>
            </a:r>
            <a:r>
              <a:rPr lang="cs-CZ" dirty="0"/>
              <a:t>(</a:t>
            </a:r>
            <a:r>
              <a:rPr lang="cs-CZ" i="1" dirty="0"/>
              <a:t>75 7221 původní z roku 1998</a:t>
            </a:r>
            <a:r>
              <a:rPr lang="cs-CZ" dirty="0"/>
              <a:t>) Aktuální vydání 2017</a:t>
            </a:r>
          </a:p>
          <a:p>
            <a:pPr marL="0" indent="0">
              <a:buNone/>
            </a:pPr>
            <a:r>
              <a:rPr lang="cs-CZ" b="1" dirty="0"/>
              <a:t>Kvalita vod – Klasifikace kvality povrchových vod:</a:t>
            </a:r>
          </a:p>
          <a:p>
            <a:pPr>
              <a:buFont typeface="Arial"/>
              <a:buChar char="•"/>
              <a:defRPr/>
            </a:pPr>
            <a:r>
              <a:rPr lang="cs-CZ" dirty="0"/>
              <a:t>neznečištěná voda </a:t>
            </a:r>
            <a:r>
              <a:rPr lang="cs-CZ" i="1" dirty="0"/>
              <a:t>(</a:t>
            </a:r>
            <a:r>
              <a:rPr lang="cs-CZ" i="1" dirty="0">
                <a:solidFill>
                  <a:srgbClr val="222222"/>
                </a:solidFill>
              </a:rPr>
              <a:t>velmi čistá voda),</a:t>
            </a:r>
          </a:p>
          <a:p>
            <a:pPr>
              <a:buFont typeface="Arial"/>
              <a:buChar char="•"/>
              <a:defRPr/>
            </a:pPr>
            <a:r>
              <a:rPr lang="cs-CZ" dirty="0"/>
              <a:t>mírně znečištěná voda </a:t>
            </a:r>
            <a:r>
              <a:rPr lang="cs-CZ" i="1" dirty="0"/>
              <a:t>(</a:t>
            </a:r>
            <a:r>
              <a:rPr lang="cs-CZ" i="1" dirty="0">
                <a:solidFill>
                  <a:srgbClr val="222222"/>
                </a:solidFill>
              </a:rPr>
              <a:t>čistá voda</a:t>
            </a:r>
            <a:r>
              <a:rPr lang="cs-CZ" i="1" dirty="0"/>
              <a:t>),</a:t>
            </a:r>
            <a:endParaRPr lang="cs-CZ" i="1" dirty="0">
              <a:solidFill>
                <a:srgbClr val="222222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cs-CZ" dirty="0">
                <a:solidFill>
                  <a:srgbClr val="222222"/>
                </a:solidFill>
              </a:rPr>
              <a:t>znečištěná voda,</a:t>
            </a:r>
          </a:p>
          <a:p>
            <a:pPr>
              <a:buFont typeface="Arial"/>
              <a:buChar char="•"/>
              <a:defRPr/>
            </a:pPr>
            <a:r>
              <a:rPr lang="cs-CZ" dirty="0">
                <a:solidFill>
                  <a:srgbClr val="222222"/>
                </a:solidFill>
              </a:rPr>
              <a:t>silně znečištěná voda,</a:t>
            </a:r>
          </a:p>
          <a:p>
            <a:pPr>
              <a:buFont typeface="Arial"/>
              <a:buChar char="•"/>
              <a:defRPr/>
            </a:pPr>
            <a:r>
              <a:rPr lang="cs-CZ" dirty="0">
                <a:solidFill>
                  <a:srgbClr val="222222"/>
                </a:solidFill>
              </a:rPr>
              <a:t>velmi silně znečištěná voda.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979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Snižování emisí SO</a:t>
            </a:r>
            <a:r>
              <a:rPr lang="cs-CZ" altLang="cs-CZ" b="1" baseline="-25000" dirty="0"/>
              <a:t>2</a:t>
            </a:r>
            <a:endParaRPr lang="cs-CZ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16"/>
            <a:ext cx="849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81" y="2219121"/>
            <a:ext cx="8642427" cy="42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33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faktory způsobující znečištění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Přítomnost patogenních organismů,</a:t>
            </a:r>
          </a:p>
          <a:p>
            <a:r>
              <a:rPr lang="cs-CZ" altLang="cs-CZ" dirty="0"/>
              <a:t>přítomnost organických látek (toxické i netoxické),</a:t>
            </a:r>
          </a:p>
          <a:p>
            <a:r>
              <a:rPr lang="cs-CZ" altLang="cs-CZ" dirty="0"/>
              <a:t>přítomnost anorganických látek – rozpustné a nerozpustné sloučeniny některých kovů toxické i netoxické (</a:t>
            </a:r>
            <a:r>
              <a:rPr lang="cs-CZ" altLang="cs-CZ" dirty="0" err="1"/>
              <a:t>Hg</a:t>
            </a:r>
            <a:r>
              <a:rPr lang="cs-CZ" altLang="cs-CZ" dirty="0"/>
              <a:t>, </a:t>
            </a:r>
            <a:r>
              <a:rPr lang="cs-CZ" altLang="cs-CZ" dirty="0" err="1"/>
              <a:t>Pb</a:t>
            </a:r>
            <a:r>
              <a:rPr lang="cs-CZ" altLang="cs-CZ" dirty="0"/>
              <a:t>, </a:t>
            </a:r>
            <a:r>
              <a:rPr lang="cs-CZ" altLang="cs-CZ" dirty="0" err="1"/>
              <a:t>Zn</a:t>
            </a:r>
            <a:r>
              <a:rPr lang="cs-CZ" altLang="cs-CZ" dirty="0"/>
              <a:t>, Cd, </a:t>
            </a:r>
            <a:r>
              <a:rPr lang="cs-CZ" altLang="cs-CZ" dirty="0" err="1"/>
              <a:t>Cu</a:t>
            </a:r>
            <a:r>
              <a:rPr lang="cs-CZ" altLang="cs-CZ" dirty="0"/>
              <a:t>, </a:t>
            </a:r>
            <a:r>
              <a:rPr lang="cs-CZ" altLang="cs-CZ" dirty="0" err="1"/>
              <a:t>Cr</a:t>
            </a:r>
            <a:r>
              <a:rPr lang="cs-CZ" altLang="cs-CZ" dirty="0"/>
              <a:t>, Ni, As, As, Se, </a:t>
            </a:r>
            <a:r>
              <a:rPr lang="cs-CZ" altLang="cs-CZ" dirty="0" err="1"/>
              <a:t>Fe</a:t>
            </a:r>
            <a:r>
              <a:rPr lang="cs-CZ" altLang="cs-CZ" dirty="0"/>
              <a:t>, </a:t>
            </a:r>
            <a:r>
              <a:rPr lang="cs-CZ" altLang="cs-CZ" dirty="0" err="1"/>
              <a:t>Mn</a:t>
            </a:r>
            <a:r>
              <a:rPr lang="cs-CZ" altLang="cs-CZ" dirty="0"/>
              <a:t>),</a:t>
            </a:r>
          </a:p>
          <a:p>
            <a:r>
              <a:rPr lang="cs-CZ" altLang="cs-CZ" dirty="0"/>
              <a:t>přítomnost kyselin a zásad,</a:t>
            </a:r>
          </a:p>
          <a:p>
            <a:r>
              <a:rPr lang="cs-CZ" altLang="cs-CZ" dirty="0"/>
              <a:t>sloučeniny způsobující eutrofizaci vod PO</a:t>
            </a:r>
            <a:r>
              <a:rPr lang="cs-CZ" altLang="cs-CZ" baseline="-25000" dirty="0"/>
              <a:t>4</a:t>
            </a:r>
            <a:r>
              <a:rPr lang="cs-CZ" altLang="cs-CZ" baseline="30000" dirty="0"/>
              <a:t>3-</a:t>
            </a:r>
            <a:r>
              <a:rPr lang="cs-CZ" altLang="cs-CZ" dirty="0"/>
              <a:t> , NO</a:t>
            </a:r>
            <a:r>
              <a:rPr lang="cs-CZ" altLang="cs-CZ" baseline="-25000" dirty="0"/>
              <a:t>3</a:t>
            </a:r>
            <a:r>
              <a:rPr lang="cs-CZ" altLang="cs-CZ" baseline="30000" dirty="0"/>
              <a:t>-</a:t>
            </a:r>
            <a:endParaRPr lang="cs-CZ" altLang="cs-CZ" dirty="0"/>
          </a:p>
          <a:p>
            <a:r>
              <a:rPr lang="cs-CZ" altLang="cs-CZ" dirty="0"/>
              <a:t>zvýšená teplota,</a:t>
            </a:r>
          </a:p>
          <a:p>
            <a:r>
              <a:rPr lang="cs-CZ" altLang="cs-CZ" dirty="0"/>
              <a:t>radioaktivita.</a:t>
            </a:r>
          </a:p>
        </p:txBody>
      </p:sp>
    </p:spTree>
    <p:extLst>
      <p:ext uri="{BB962C8B-B14F-4D97-AF65-F5344CB8AC3E}">
        <p14:creationId xmlns:p14="http://schemas.microsoft.com/office/powerpoint/2010/main" val="3897402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Eutrofizace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588" y="2115335"/>
            <a:ext cx="5408692" cy="4351338"/>
          </a:xfrm>
        </p:spPr>
        <p:txBody>
          <a:bodyPr/>
          <a:lstStyle/>
          <a:p>
            <a:r>
              <a:rPr lang="cs-CZ" altLang="cs-CZ" b="1" dirty="0"/>
              <a:t>Přirozená eutrofizace </a:t>
            </a:r>
            <a:r>
              <a:rPr lang="cs-CZ" altLang="cs-CZ" dirty="0"/>
              <a:t>– vyluhování z půdy a rozkladu vodních organizmů.</a:t>
            </a:r>
          </a:p>
          <a:p>
            <a:r>
              <a:rPr lang="cs-CZ" altLang="cs-CZ" b="1" dirty="0"/>
              <a:t>Antropogenní eutrofizace </a:t>
            </a:r>
            <a:r>
              <a:rPr lang="cs-CZ" altLang="cs-CZ" dirty="0"/>
              <a:t>– splachy hnojiv N a P z polí, splaškové vody, fekálie.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63" y="1092150"/>
            <a:ext cx="7048237" cy="50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57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Čištění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Samočisticí schopnosti,</a:t>
            </a:r>
          </a:p>
          <a:p>
            <a:pPr>
              <a:defRPr/>
            </a:pPr>
            <a:r>
              <a:rPr lang="cs-CZ" sz="3200" dirty="0"/>
              <a:t>čistírny odpadních vod,</a:t>
            </a:r>
          </a:p>
          <a:p>
            <a:pPr>
              <a:defRPr/>
            </a:pPr>
            <a:r>
              <a:rPr lang="cs-CZ" sz="3200" dirty="0"/>
              <a:t>čištění v lagunách a kořenových čistírnách.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Zákon o vodách (vodní zákon) – chrání povrchové a podzemní vody, vodní ekosystémy, upravuje právní vztahy k povrchovým a podzemním vodám.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96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Plastové mikročástice v pitné vodě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686964" cy="4778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Ústav pro hydrodynamiku Akademie věd ČR – studie:</a:t>
            </a:r>
          </a:p>
          <a:p>
            <a:r>
              <a:rPr lang="cs-CZ" dirty="0"/>
              <a:t>Zejména částice velikosti &lt; 5 µm .</a:t>
            </a:r>
          </a:p>
          <a:p>
            <a:r>
              <a:rPr lang="cs-CZ" dirty="0"/>
              <a:t>Úpravny vody, v závislosti na vodním zdroji a použité technologii, dokázaly odstranit 70–83 % </a:t>
            </a:r>
            <a:r>
              <a:rPr lang="cs-CZ" dirty="0" err="1"/>
              <a:t>mikroplastových</a:t>
            </a:r>
            <a:r>
              <a:rPr lang="cs-CZ" dirty="0"/>
              <a:t> částic.</a:t>
            </a:r>
          </a:p>
          <a:p>
            <a:r>
              <a:rPr lang="cs-CZ" dirty="0"/>
              <a:t>V litru upravené pitné vody zůstává 300 až 900 částic </a:t>
            </a:r>
            <a:r>
              <a:rPr lang="cs-CZ" dirty="0" err="1"/>
              <a:t>mikroplastů</a:t>
            </a:r>
            <a:r>
              <a:rPr lang="cs-CZ" dirty="0"/>
              <a:t> (nejvíce částice o velikosti &lt; 1 µm).</a:t>
            </a:r>
          </a:p>
          <a:p>
            <a:r>
              <a:rPr lang="cs-CZ" dirty="0" err="1"/>
              <a:t>Mikroplasty</a:t>
            </a:r>
            <a:r>
              <a:rPr lang="cs-CZ" dirty="0"/>
              <a:t> nalezeny ve sněhu v Arktidě.</a:t>
            </a:r>
          </a:p>
          <a:p>
            <a:r>
              <a:rPr lang="cs-CZ" dirty="0"/>
              <a:t>Škodlivé pro lidský organismus?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https://www.youtube.com/watch?v=TJQn7WhcOSI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485F8D-ED5B-49F7-8273-C41B2F3EA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3564" y="2364509"/>
            <a:ext cx="3454400" cy="27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6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Ekologie ve stavebnictví, studijní opora, </a:t>
            </a:r>
            <a:r>
              <a:rPr lang="cs-CZ" dirty="0" err="1"/>
              <a:t>Rovnaníková</a:t>
            </a:r>
            <a:r>
              <a:rPr lang="cs-CZ" dirty="0"/>
              <a:t>, P., Žižková, N.</a:t>
            </a:r>
          </a:p>
          <a:p>
            <a:r>
              <a:rPr lang="cs-CZ" dirty="0"/>
              <a:t>ČSÚ – </a:t>
            </a:r>
            <a:r>
              <a:rPr lang="cs-CZ" dirty="0">
                <a:hlinkClick r:id="rId2"/>
              </a:rPr>
              <a:t>https://www.czso.cz/csu</a:t>
            </a:r>
            <a:endParaRPr lang="cs-CZ" dirty="0"/>
          </a:p>
          <a:p>
            <a:r>
              <a:rPr lang="cs-CZ" dirty="0">
                <a:hlinkClick r:id="rId3"/>
              </a:rPr>
              <a:t>https://www.vumo.cz/wp-content/uploads/2016/05/13-vyuzivani-popilku-po-zavedeni-sncr.pdf</a:t>
            </a:r>
            <a:endParaRPr lang="cs-CZ" dirty="0"/>
          </a:p>
          <a:p>
            <a:r>
              <a:rPr lang="cs-CZ" dirty="0"/>
              <a:t>ČHMÚ – </a:t>
            </a:r>
            <a:r>
              <a:rPr lang="cs-CZ" dirty="0">
                <a:hlinkClick r:id="rId4"/>
              </a:rPr>
              <a:t>http://portal.chmi.cz/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https://chmibrno.org/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00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2" y="2347912"/>
            <a:ext cx="32289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Snižování emisí SO</a:t>
            </a:r>
            <a:r>
              <a:rPr lang="cs-CZ" b="1" baseline="-25000" dirty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553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Vznik: spalování fosilních paliv s obsahem síry (antropogenní), přírodní (bakterie, vulkanická činnost, přírodní požáry).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1 kotel  200 MW 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250 t uhlí/h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                         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1 007 500 m</a:t>
            </a:r>
            <a:r>
              <a:rPr lang="cs-CZ" baseline="30000" dirty="0"/>
              <a:t>3</a:t>
            </a:r>
            <a:r>
              <a:rPr lang="cs-CZ" dirty="0"/>
              <a:t> spalin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                         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 8,8 t vápence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                         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 14,6 t sádrovce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                         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 5 184 kg SO</a:t>
            </a:r>
            <a:r>
              <a:rPr lang="cs-CZ" baseline="-25000" dirty="0"/>
              <a:t>2</a:t>
            </a:r>
            <a:endParaRPr lang="cs-CZ" dirty="0"/>
          </a:p>
          <a:p>
            <a:pPr>
              <a:defRPr/>
            </a:pPr>
            <a:r>
              <a:rPr lang="cs-CZ" dirty="0"/>
              <a:t>Metoda vykazuje účinnost až 97 %.</a:t>
            </a:r>
          </a:p>
          <a:p>
            <a:pPr>
              <a:defRPr/>
            </a:pPr>
            <a:r>
              <a:rPr lang="cs-CZ" dirty="0"/>
              <a:t>Odstraní </a:t>
            </a:r>
            <a:r>
              <a:rPr lang="cs-CZ" dirty="0" err="1"/>
              <a:t>HCl</a:t>
            </a:r>
            <a:r>
              <a:rPr lang="cs-CZ" dirty="0"/>
              <a:t>, HF, </a:t>
            </a:r>
            <a:r>
              <a:rPr lang="cs-CZ" dirty="0" err="1"/>
              <a:t>NOx</a:t>
            </a:r>
            <a:r>
              <a:rPr lang="cs-CZ" dirty="0"/>
              <a:t>, zbytky popílku, stopové prvky.</a:t>
            </a:r>
          </a:p>
          <a:p>
            <a:pPr>
              <a:defRPr/>
            </a:pPr>
            <a:r>
              <a:rPr lang="cs-CZ" dirty="0"/>
              <a:t>Snížení obsahu SO</a:t>
            </a:r>
            <a:r>
              <a:rPr lang="cs-CZ" baseline="-25000" dirty="0"/>
              <a:t>2</a:t>
            </a:r>
            <a:r>
              <a:rPr lang="cs-CZ" dirty="0"/>
              <a:t> 4 500 mg/m</a:t>
            </a:r>
            <a:r>
              <a:rPr lang="cs-CZ" baseline="30000" dirty="0"/>
              <a:t>3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200 mg/m</a:t>
            </a:r>
            <a:r>
              <a:rPr lang="cs-CZ" baseline="30000" dirty="0"/>
              <a:t>3</a:t>
            </a:r>
            <a:r>
              <a:rPr lang="cs-CZ" dirty="0"/>
              <a:t> .</a:t>
            </a:r>
            <a:endParaRPr lang="cs-CZ" baseline="30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78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Vznik: spalování látek obsahující uhlík, sopečná činnost, dýchání organismů, rozklad organických látek.</a:t>
            </a:r>
          </a:p>
          <a:p>
            <a:r>
              <a:rPr lang="cs-CZ" dirty="0"/>
              <a:t>Spalování fosilních paliv </a:t>
            </a:r>
            <a:r>
              <a:rPr lang="cs-CZ" altLang="cs-C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dirty="0"/>
              <a:t> 80–85 % oxidu uhličitého vypouštěného do atmosféry.</a:t>
            </a:r>
          </a:p>
          <a:p>
            <a:r>
              <a:rPr lang="cs-CZ" dirty="0"/>
              <a:t>Stavebnictví – výroba cementu a vápna.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V noci více než ve dne, nad pevninou více než nad mořem.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Odstraňuje se při fotosyntéze – rozklad na C a O</a:t>
            </a:r>
            <a:r>
              <a:rPr lang="cs-CZ" baseline="-25000" dirty="0"/>
              <a:t>2 .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Podílí se na skleníkovém efektu.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Světoví producenti, viz samostatná Příloha č.1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B1D7724-3D33-494A-AB53-DB6CAE54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6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V roce 2019 bylo vyprodukováno do atmosféry ze všech zdrojů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36,4 bilionů tun CO</a:t>
            </a:r>
            <a:r>
              <a:rPr lang="cs-CZ" altLang="cs-CZ" baseline="-25000" dirty="0"/>
              <a:t>2. </a:t>
            </a:r>
            <a:r>
              <a:rPr lang="cs-CZ" altLang="cs-CZ" dirty="0"/>
              <a:t>V roce 2020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34,07. </a:t>
            </a:r>
          </a:p>
          <a:p>
            <a:pPr marL="0" indent="0">
              <a:buNone/>
            </a:pPr>
            <a:r>
              <a:rPr lang="cs-CZ" altLang="cs-CZ" dirty="0"/>
              <a:t>Při výrobě 1 tuny p-cementu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endParaRPr lang="cs-CZ" altLang="cs-CZ" dirty="0"/>
          </a:p>
          <a:p>
            <a:r>
              <a:rPr lang="cs-CZ" altLang="cs-CZ" dirty="0"/>
              <a:t>    1,1 t CO</a:t>
            </a:r>
            <a:r>
              <a:rPr lang="cs-CZ" altLang="cs-CZ" baseline="-25000" dirty="0"/>
              <a:t>2</a:t>
            </a:r>
            <a:r>
              <a:rPr lang="cs-CZ" altLang="cs-CZ" dirty="0"/>
              <a:t> při „mokrém“ způsobu výroby</a:t>
            </a:r>
            <a:r>
              <a:rPr lang="cs-CZ" altLang="cs-CZ" baseline="-25000" dirty="0"/>
              <a:t> </a:t>
            </a:r>
            <a:r>
              <a:rPr lang="cs-CZ" altLang="cs-CZ" dirty="0"/>
              <a:t>                                         </a:t>
            </a:r>
          </a:p>
          <a:p>
            <a:r>
              <a:rPr lang="cs-CZ" altLang="cs-CZ" dirty="0"/>
              <a:t>    0,98 t CO</a:t>
            </a:r>
            <a:r>
              <a:rPr lang="cs-CZ" altLang="cs-CZ" baseline="-25000" dirty="0"/>
              <a:t>2</a:t>
            </a:r>
            <a:r>
              <a:rPr lang="cs-CZ" altLang="cs-CZ" dirty="0"/>
              <a:t> při „suchém“ způsobu výroby</a:t>
            </a:r>
          </a:p>
          <a:p>
            <a:pPr marL="0" indent="0">
              <a:buNone/>
            </a:pPr>
            <a:r>
              <a:rPr lang="cs-CZ" altLang="cs-CZ" dirty="0"/>
              <a:t>Dnes cca 650 kg CO</a:t>
            </a:r>
            <a:r>
              <a:rPr lang="cs-CZ" altLang="cs-CZ" baseline="-25000" dirty="0"/>
              <a:t>2</a:t>
            </a:r>
            <a:r>
              <a:rPr lang="cs-CZ" altLang="cs-CZ" dirty="0"/>
              <a:t> na 1 tunu p-cementu.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Produkce cementu se podílí na emisích CO</a:t>
            </a:r>
            <a:r>
              <a:rPr lang="cs-CZ" altLang="cs-CZ" baseline="-25000" dirty="0"/>
              <a:t>2</a:t>
            </a:r>
            <a:r>
              <a:rPr lang="cs-CZ" altLang="cs-CZ" dirty="0"/>
              <a:t> cca 6,5 – 7 %.</a:t>
            </a:r>
          </a:p>
          <a:p>
            <a:pPr marL="0" indent="0">
              <a:buNone/>
            </a:pPr>
            <a:r>
              <a:rPr lang="cs-CZ" altLang="cs-CZ" dirty="0"/>
              <a:t>		ALE UMÍ VYUŽÍT CELOU ŘADU PRŮMYSLOVÝCH ODPADŮ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626897-78CE-45F6-9887-73A76DB3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09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943" y="2789853"/>
            <a:ext cx="10515600" cy="393761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Požadavky na snížení znečištění ovzduší emisemi.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BAT  „Best </a:t>
            </a:r>
            <a:r>
              <a:rPr lang="cs-CZ" dirty="0" err="1"/>
              <a:t>Available</a:t>
            </a:r>
            <a:r>
              <a:rPr lang="cs-CZ" dirty="0"/>
              <a:t> Technologies“ (nejlepší dostupné technologie).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Oxidy dusíku (NO, NO</a:t>
            </a:r>
            <a:r>
              <a:rPr lang="cs-CZ" baseline="-25000" dirty="0"/>
              <a:t>2</a:t>
            </a:r>
            <a:r>
              <a:rPr lang="cs-CZ" dirty="0"/>
              <a:t>) </a:t>
            </a:r>
            <a:r>
              <a:rPr lang="cs-CZ" dirty="0" err="1"/>
              <a:t>NO</a:t>
            </a:r>
            <a:r>
              <a:rPr lang="cs-CZ" baseline="-25000" dirty="0" err="1"/>
              <a:t>x</a:t>
            </a:r>
            <a:r>
              <a:rPr lang="cs-CZ" dirty="0"/>
              <a:t>          kyselé deště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fotochemický smog</a:t>
            </a:r>
          </a:p>
          <a:p>
            <a:pPr marL="0" indent="0">
              <a:buNone/>
            </a:pPr>
            <a:endParaRPr lang="cs-CZ" dirty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dirty="0"/>
              <a:t>Největší znečišťovatelé emisemi </a:t>
            </a:r>
            <a:r>
              <a:rPr lang="cs-CZ" dirty="0" err="1"/>
              <a:t>NO</a:t>
            </a:r>
            <a:r>
              <a:rPr lang="cs-CZ" baseline="-25000" dirty="0" err="1"/>
              <a:t>x</a:t>
            </a:r>
            <a:r>
              <a:rPr lang="cs-CZ" dirty="0"/>
              <a:t> ze stacionárních zdrojů jsou elektrárenské kotle, spalovací pece v cementárnách, vápenkách atd.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832425" y="4577451"/>
            <a:ext cx="398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832424" y="4577451"/>
            <a:ext cx="398353" cy="443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6">
            <a:extLst>
              <a:ext uri="{FF2B5EF4-FFF2-40B4-BE49-F238E27FC236}">
                <a16:creationId xmlns:a16="http://schemas.microsoft.com/office/drawing/2014/main" id="{1353DFB1-CAC4-494A-923D-7AF4BA07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49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55710" y="1106543"/>
          <a:ext cx="8199058" cy="4896059"/>
        </p:xfrm>
        <a:graphic>
          <a:graphicData uri="http://schemas.openxmlformats.org/drawingml/2006/table">
            <a:tbl>
              <a:tblPr firstRow="1" firstCol="1" bandRow="1"/>
              <a:tblGrid>
                <a:gridCol w="319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15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ahoma"/>
                          <a:ea typeface="Times New Roman"/>
                        </a:rPr>
                        <a:t>Druh paliva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ahoma"/>
                          <a:ea typeface="Times New Roman"/>
                        </a:rPr>
                        <a:t>Specifické emisní limity </a:t>
                      </a:r>
                      <a:r>
                        <a:rPr lang="cs-CZ" sz="2000" b="1" dirty="0" err="1">
                          <a:effectLst/>
                          <a:latin typeface="Tahoma"/>
                          <a:ea typeface="Times New Roman"/>
                        </a:rPr>
                        <a:t>NO</a:t>
                      </a:r>
                      <a:r>
                        <a:rPr lang="cs-CZ" sz="2000" b="1" baseline="-25000" dirty="0" err="1">
                          <a:effectLst/>
                          <a:latin typeface="Tahoma"/>
                          <a:ea typeface="Times New Roman"/>
                        </a:rPr>
                        <a:t>x</a:t>
                      </a:r>
                      <a:r>
                        <a:rPr lang="cs-CZ" sz="2000" b="1" dirty="0">
                          <a:effectLst/>
                          <a:latin typeface="Tahoma"/>
                          <a:ea typeface="Times New Roman"/>
                        </a:rPr>
                        <a:t> (mg/m</a:t>
                      </a:r>
                      <a:r>
                        <a:rPr lang="cs-CZ" sz="2000" b="1" baseline="30000" dirty="0">
                          <a:effectLst/>
                          <a:latin typeface="Tahoma"/>
                          <a:ea typeface="Times New Roman"/>
                        </a:rPr>
                        <a:t>3</a:t>
                      </a:r>
                      <a:r>
                        <a:rPr lang="cs-CZ" sz="2000" b="1" dirty="0">
                          <a:effectLst/>
                          <a:latin typeface="Tahoma"/>
                          <a:ea typeface="Times New Roman"/>
                        </a:rPr>
                        <a:t>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6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50-100 MW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&gt;100-300 MW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&gt; 300 MW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Pevné palivo obecně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Biomasa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250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Rašelina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250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Kapalné palivo obecně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450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150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Zkapalněný plyn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Plynné plaivo obecně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Zemní plyn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Koksárenský plyn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Vysokopecní plyn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Plyn ze zplynování rafinérských zbytků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ahoma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8573632" y="1399633"/>
            <a:ext cx="34678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b="1" dirty="0"/>
              <a:t>PLATNOST OD</a:t>
            </a:r>
          </a:p>
          <a:p>
            <a:pPr algn="just"/>
            <a:r>
              <a:rPr lang="cs-CZ" sz="2800" b="1" dirty="0"/>
              <a:t>01. 01. 2016:</a:t>
            </a:r>
          </a:p>
          <a:p>
            <a:r>
              <a:rPr lang="cs-CZ" sz="2800" dirty="0"/>
              <a:t>Specifické emisní limity a stavové vztažné podmínky pro spalovací stacionární zdroje o celkovém jmenovitém tepelném příkonu 50 MW a vyšším</a:t>
            </a:r>
            <a:r>
              <a:rPr lang="cs-CZ" sz="2800" b="1" dirty="0"/>
              <a:t>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710" y="6060996"/>
            <a:ext cx="1171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Přechodný národní plán - </a:t>
            </a:r>
            <a:r>
              <a:rPr lang="cs-CZ" dirty="0"/>
              <a:t>pro období od 1. ledna 2016 do 30. června 2020 pro spalovací stacionární zdroje se jmenovitým tepelným příkonem 50 MW a vyšším, které byly uvedeny do provozu nejpozději 27.11. 2003, </a:t>
            </a:r>
          </a:p>
        </p:txBody>
      </p:sp>
      <p:sp>
        <p:nvSpPr>
          <p:cNvPr id="2" name="Obdélník 1"/>
          <p:cNvSpPr/>
          <p:nvPr/>
        </p:nvSpPr>
        <p:spPr>
          <a:xfrm>
            <a:off x="86434" y="207023"/>
            <a:ext cx="7582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4400" b="1" dirty="0">
                <a:latin typeface="+mj-lt"/>
              </a:rPr>
              <a:t>Snižování emisí oxidů dusíku </a:t>
            </a:r>
            <a:r>
              <a:rPr lang="cs-CZ" altLang="cs-CZ" sz="4400" b="1" dirty="0" err="1">
                <a:latin typeface="+mj-lt"/>
              </a:rPr>
              <a:t>NO</a:t>
            </a:r>
            <a:r>
              <a:rPr lang="cs-CZ" altLang="cs-CZ" sz="4400" b="1" baseline="-25000" dirty="0" err="1">
                <a:latin typeface="+mj-lt"/>
              </a:rPr>
              <a:t>x</a:t>
            </a:r>
            <a:endParaRPr lang="cs-CZ" altLang="cs-CZ" sz="4400" b="1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622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3136</Words>
  <Application>Microsoft Office PowerPoint</Application>
  <PresentationFormat>Širokoúhlá obrazovka</PresentationFormat>
  <Paragraphs>389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Motiv Office</vt:lpstr>
      <vt:lpstr>P2 GEOSFÉRY A JEJICH ZNEČIŠTĚNÍ - pokračování  </vt:lpstr>
      <vt:lpstr>Kyselé deště</vt:lpstr>
      <vt:lpstr>Skleníkový efekt</vt:lpstr>
      <vt:lpstr>Snižování emisí SO2</vt:lpstr>
      <vt:lpstr>Snižování emisí SO2</vt:lpstr>
      <vt:lpstr>Prezentace aplikace PowerPoint</vt:lpstr>
      <vt:lpstr>Prezentace aplikace PowerPoint</vt:lpstr>
      <vt:lpstr>Prezentace aplikace PowerPoint</vt:lpstr>
      <vt:lpstr>Prezentace aplikace PowerPoint</vt:lpstr>
      <vt:lpstr>Redukce emisí NOx</vt:lpstr>
      <vt:lpstr>Sekundární způsoby redukce obsahu NOx Katalytická redukce</vt:lpstr>
      <vt:lpstr>Tvorba NOx  - závislost na teplotě</vt:lpstr>
      <vt:lpstr>Tvorba NOx  - závislost na teplotě</vt:lpstr>
      <vt:lpstr>Prezentace aplikace PowerPoint</vt:lpstr>
      <vt:lpstr>Prezentace aplikace PowerPoint</vt:lpstr>
      <vt:lpstr>Prezentace aplikace PowerPoint</vt:lpstr>
      <vt:lpstr>SNCR</vt:lpstr>
      <vt:lpstr>SNCR – technologie selektivní nekatalytické redukce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Tisková zpráva ČHMU – znečištění ovzduší v ČR 2020           16. 09. 2021</vt:lpstr>
      <vt:lpstr>Prezentace aplikace PowerPoint</vt:lpstr>
      <vt:lpstr>Prezentace aplikace PowerPoint</vt:lpstr>
      <vt:lpstr>Prezentace aplikace PowerPoint</vt:lpstr>
      <vt:lpstr>Litosféra:</vt:lpstr>
      <vt:lpstr>Prezentace aplikace PowerPoint</vt:lpstr>
      <vt:lpstr>Pedosféra</vt:lpstr>
      <vt:lpstr>Poškozování a znečišťování půd</vt:lpstr>
      <vt:lpstr>Důsledky degradace půdy</vt:lpstr>
      <vt:lpstr>Hydrosféra</vt:lpstr>
      <vt:lpstr>Složení přírodních vod</vt:lpstr>
      <vt:lpstr>Hydrosféra</vt:lpstr>
      <vt:lpstr>Hydrosféra</vt:lpstr>
      <vt:lpstr>Povrchová voda se klasifikuje podle čistoty</vt:lpstr>
      <vt:lpstr>Hlavní faktory způsobující znečištění vody</vt:lpstr>
      <vt:lpstr>Eutrofizace vod</vt:lpstr>
      <vt:lpstr>Čištění vody</vt:lpstr>
      <vt:lpstr>Plastové mikročástice v pitné vodě</vt:lpstr>
      <vt:lpstr>Použité zdroje</vt:lpstr>
      <vt:lpstr>Děkuji za pozornost.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ÚVOD DO EKOLOGIE</dc:title>
  <dc:creator>Nikol</dc:creator>
  <cp:lastModifiedBy>Nikol</cp:lastModifiedBy>
  <cp:revision>74</cp:revision>
  <cp:lastPrinted>2017-10-04T13:16:09Z</cp:lastPrinted>
  <dcterms:created xsi:type="dcterms:W3CDTF">2017-09-20T12:19:58Z</dcterms:created>
  <dcterms:modified xsi:type="dcterms:W3CDTF">2022-10-03T14:44:40Z</dcterms:modified>
</cp:coreProperties>
</file>