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5" r:id="rId3"/>
    <p:sldId id="286" r:id="rId4"/>
    <p:sldId id="287" r:id="rId5"/>
    <p:sldId id="288" r:id="rId6"/>
    <p:sldId id="278" r:id="rId7"/>
    <p:sldId id="276" r:id="rId8"/>
    <p:sldId id="277" r:id="rId9"/>
    <p:sldId id="285" r:id="rId10"/>
    <p:sldId id="279" r:id="rId11"/>
    <p:sldId id="280" r:id="rId12"/>
    <p:sldId id="282" r:id="rId13"/>
    <p:sldId id="281" r:id="rId14"/>
    <p:sldId id="289" r:id="rId15"/>
    <p:sldId id="290" r:id="rId16"/>
    <p:sldId id="291" r:id="rId17"/>
    <p:sldId id="343" r:id="rId18"/>
    <p:sldId id="385" r:id="rId19"/>
    <p:sldId id="332" r:id="rId20"/>
    <p:sldId id="333" r:id="rId21"/>
    <p:sldId id="370" r:id="rId22"/>
    <p:sldId id="371" r:id="rId23"/>
    <p:sldId id="357" r:id="rId24"/>
    <p:sldId id="330" r:id="rId25"/>
    <p:sldId id="329" r:id="rId26"/>
    <p:sldId id="372" r:id="rId27"/>
    <p:sldId id="297" r:id="rId28"/>
    <p:sldId id="373" r:id="rId29"/>
    <p:sldId id="374" r:id="rId30"/>
    <p:sldId id="338" r:id="rId31"/>
    <p:sldId id="375" r:id="rId32"/>
    <p:sldId id="376" r:id="rId33"/>
    <p:sldId id="377" r:id="rId34"/>
    <p:sldId id="378" r:id="rId35"/>
    <p:sldId id="379" r:id="rId36"/>
    <p:sldId id="380" r:id="rId37"/>
    <p:sldId id="331" r:id="rId38"/>
    <p:sldId id="381" r:id="rId39"/>
    <p:sldId id="382" r:id="rId40"/>
    <p:sldId id="386" r:id="rId41"/>
    <p:sldId id="359" r:id="rId42"/>
    <p:sldId id="387" r:id="rId43"/>
    <p:sldId id="388" r:id="rId44"/>
    <p:sldId id="389" r:id="rId45"/>
    <p:sldId id="328" r:id="rId46"/>
    <p:sldId id="320" r:id="rId47"/>
    <p:sldId id="322" r:id="rId48"/>
    <p:sldId id="360" r:id="rId49"/>
    <p:sldId id="323" r:id="rId50"/>
    <p:sldId id="361" r:id="rId51"/>
    <p:sldId id="306" r:id="rId5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KUMENTY\_&#352;kola\V&#253;uka\Ekologie\P&#345;edn&#225;&#353;ky%20komplet\P&#345;edn&#225;&#353;ky%202020\2020_M_P&#345;edn&#225;&#353;ky\2020_pomocn&#25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Produkce druhotných surovin v roce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ze dřeva</c:v>
                </c:pt>
                <c:pt idx="1">
                  <c:v>z plastu</c:v>
                </c:pt>
                <c:pt idx="2">
                  <c:v>z papíru a lepenky</c:v>
                </c:pt>
                <c:pt idx="3">
                  <c:v>ze skla</c:v>
                </c:pt>
                <c:pt idx="4">
                  <c:v>ze stavebních hmot</c:v>
                </c:pt>
                <c:pt idx="5">
                  <c:v>z kovů</c:v>
                </c:pt>
                <c:pt idx="6">
                  <c:v>z energetických procesů</c:v>
                </c:pt>
              </c:strCache>
            </c:strRef>
          </c:cat>
          <c:val>
            <c:numRef>
              <c:f>List1!$B$2:$B$8</c:f>
              <c:numCache>
                <c:formatCode>#,##0</c:formatCode>
                <c:ptCount val="7"/>
                <c:pt idx="0">
                  <c:v>280</c:v>
                </c:pt>
                <c:pt idx="1">
                  <c:v>436</c:v>
                </c:pt>
                <c:pt idx="2">
                  <c:v>866</c:v>
                </c:pt>
                <c:pt idx="3">
                  <c:v>372</c:v>
                </c:pt>
                <c:pt idx="4">
                  <c:v>5411</c:v>
                </c:pt>
                <c:pt idx="5">
                  <c:v>4004</c:v>
                </c:pt>
                <c:pt idx="6">
                  <c:v>10222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F-4145-B140-D44828007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6845520"/>
        <c:axId val="1375204144"/>
      </c:barChart>
      <c:catAx>
        <c:axId val="137684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5204144"/>
        <c:crosses val="autoZero"/>
        <c:auto val="1"/>
        <c:lblAlgn val="ctr"/>
        <c:lblOffset val="100"/>
        <c:noMultiLvlLbl val="0"/>
      </c:catAx>
      <c:valAx>
        <c:axId val="137520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684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29BE-8D03-44EE-BC8D-6250B4EC6D0C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7C7E-699E-43C4-ADEE-FF53A26E43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0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0519-738B-4A70-8502-4C77670AFC49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8FFD-9447-4479-897F-9BA1FA867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98FFD-9447-4479-897F-9BA1FA8679D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79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33C217-F7E7-45F6-BDF5-C922F029F991}" type="slidenum">
              <a:rPr lang="cs-CZ" altLang="cs-CZ">
                <a:latin typeface="Calibri" panose="020F0502020204030204" pitchFamily="34" charset="0"/>
              </a:rPr>
              <a:pPr eaLnBrk="1" hangingPunct="1"/>
              <a:t>31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5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01AE-2A21-44A2-A18B-63F9AAFADEBC}" type="datetime1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B1D-617A-4033-A308-EABC65FAC5FA}" type="datetime1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67C-8D79-40AB-9C9A-964B5B996DD4}" type="datetime1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214A-F169-48AE-83D9-A774D4B55E2B}" type="datetime1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01CF-00F5-4655-A63A-104F01166769}" type="datetime1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FD96-4460-47E7-9DBF-6CF801B3981A}" type="datetime1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1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ED81-52EC-4EF8-B0A6-1F5A574F439B}" type="datetime1">
              <a:rPr lang="cs-CZ" smtClean="0"/>
              <a:t>11.10.2022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2AF4-35D8-408A-95BA-934944A32C9C}" type="datetime1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389B-1DD7-4D86-B126-C3A49BE5BB6B}" type="datetime1">
              <a:rPr lang="cs-CZ" smtClean="0"/>
              <a:t>11.10.2022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7937-3A79-47B3-A116-5982419D1BDB}" type="datetime1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D3E-D674-4214-A2BD-AC5D63C09161}" type="datetime1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9422-EAAA-40E2-A26B-28C3B629901D}" type="datetime1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0-541#f6948172" TargetMode="External"/><Relationship Id="rId2" Type="http://schemas.openxmlformats.org/officeDocument/2006/relationships/hyperlink" Target="https://www.zakonyprolidi.cz/cs/2020-541#f694817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" TargetMode="External"/><Relationship Id="rId2" Type="http://schemas.openxmlformats.org/officeDocument/2006/relationships/hyperlink" Target="https://www.carbfi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zp.cz/" TargetMode="External"/><Relationship Id="rId4" Type="http://schemas.openxmlformats.org/officeDocument/2006/relationships/hyperlink" Target="https://www.mpo.cz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P3 KOLOBĚH LÁTEK V PŘÍRODĚ</a:t>
            </a:r>
            <a:br>
              <a:rPr lang="cs-CZ" dirty="0"/>
            </a:br>
            <a:r>
              <a:rPr lang="cs-CZ" dirty="0"/>
              <a:t>VZNIK A KLASIFIKACE ODPADŮ</a:t>
            </a: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r>
              <a:rPr lang="cs-CZ" dirty="0"/>
              <a:t>MJ 001 EKOLOGIE VE STAVEBNICTVÍ</a:t>
            </a:r>
          </a:p>
          <a:p>
            <a:r>
              <a:rPr lang="cs-CZ" dirty="0"/>
              <a:t>12. 10. 2022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772" y="53518"/>
            <a:ext cx="10515600" cy="1325563"/>
          </a:xfrm>
        </p:spPr>
        <p:txBody>
          <a:bodyPr/>
          <a:lstStyle/>
          <a:p>
            <a:r>
              <a:rPr lang="cs-CZ" b="1" dirty="0"/>
              <a:t>Fotosyntéza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8886" y="1226587"/>
            <a:ext cx="7644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/>
              <a:t>6 CO</a:t>
            </a:r>
            <a:r>
              <a:rPr lang="cs-CZ" sz="2400" baseline="-25000" dirty="0"/>
              <a:t>2</a:t>
            </a:r>
            <a:r>
              <a:rPr lang="cs-CZ" sz="2400" dirty="0"/>
              <a:t> + 12 H</a:t>
            </a:r>
            <a:r>
              <a:rPr lang="cs-CZ" sz="2400" baseline="-25000" dirty="0"/>
              <a:t>2</a:t>
            </a:r>
            <a:r>
              <a:rPr lang="cs-CZ" sz="2400" dirty="0"/>
              <a:t>O + ATP + NADP → C</a:t>
            </a:r>
            <a:r>
              <a:rPr lang="cs-CZ" sz="2400" baseline="-25000" dirty="0"/>
              <a:t>6</a:t>
            </a:r>
            <a:r>
              <a:rPr lang="cs-CZ" sz="2400" dirty="0"/>
              <a:t>H</a:t>
            </a:r>
            <a:r>
              <a:rPr lang="cs-CZ" sz="2400" baseline="-25000" dirty="0"/>
              <a:t>12</a:t>
            </a:r>
            <a:r>
              <a:rPr lang="cs-CZ" sz="2400" dirty="0"/>
              <a:t>O</a:t>
            </a:r>
            <a:r>
              <a:rPr lang="cs-CZ" sz="2400" baseline="-25000" dirty="0"/>
              <a:t>6</a:t>
            </a:r>
            <a:r>
              <a:rPr lang="cs-CZ" sz="2400" dirty="0"/>
              <a:t> + 6 O</a:t>
            </a:r>
            <a:r>
              <a:rPr lang="cs-CZ" sz="2400" baseline="-25000" dirty="0"/>
              <a:t>2</a:t>
            </a:r>
            <a:r>
              <a:rPr lang="cs-CZ" sz="2400" dirty="0"/>
              <a:t> + 6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343" y="1595919"/>
            <a:ext cx="3328657" cy="34648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6871" y="6409853"/>
            <a:ext cx="8401616" cy="37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ATP – adenosintrifosfát, NADP –  </a:t>
            </a:r>
            <a:r>
              <a:rPr lang="cs-CZ" dirty="0" err="1"/>
              <a:t>nikotinamidadenindinukleotidfosfát</a:t>
            </a:r>
            <a:r>
              <a:rPr lang="cs-CZ" dirty="0"/>
              <a:t> </a:t>
            </a:r>
            <a:r>
              <a:rPr lang="cs-CZ"/>
              <a:t>(koenzym)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10</a:t>
            </a:fld>
            <a:endParaRPr lang="cs-CZ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F528919-A97E-4A86-ACD8-09D208914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6"/>
          <a:stretch/>
        </p:blipFill>
        <p:spPr bwMode="auto">
          <a:xfrm>
            <a:off x="293532" y="1965251"/>
            <a:ext cx="5174396" cy="436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3A10BBD-8034-484F-B108-54AB29DCB2D3}"/>
              </a:ext>
            </a:extLst>
          </p:cNvPr>
          <p:cNvSpPr txBox="1"/>
          <p:nvPr/>
        </p:nvSpPr>
        <p:spPr>
          <a:xfrm>
            <a:off x="5504874" y="3324895"/>
            <a:ext cx="268714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Reakce závislé na záření</a:t>
            </a:r>
          </a:p>
          <a:p>
            <a:r>
              <a:rPr lang="cs-CZ" dirty="0"/>
              <a:t>Fotolýza vody         O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12497D6-9599-4F37-B0AD-BDF41B9D89A0}"/>
              </a:ext>
            </a:extLst>
          </p:cNvPr>
          <p:cNvSpPr txBox="1"/>
          <p:nvPr/>
        </p:nvSpPr>
        <p:spPr>
          <a:xfrm>
            <a:off x="5504874" y="5177352"/>
            <a:ext cx="2687142" cy="646331"/>
          </a:xfrm>
          <a:prstGeom prst="rect">
            <a:avLst/>
          </a:prstGeom>
          <a:noFill/>
          <a:ln w="381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Reakce nezávislé na záření</a:t>
            </a:r>
          </a:p>
          <a:p>
            <a:r>
              <a:rPr lang="cs-CZ" dirty="0"/>
              <a:t>Vznik cukru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9B6BDBAF-9729-42E2-BFF9-19DF371939C6}"/>
              </a:ext>
            </a:extLst>
          </p:cNvPr>
          <p:cNvSpPr/>
          <p:nvPr/>
        </p:nvSpPr>
        <p:spPr>
          <a:xfrm>
            <a:off x="6945746" y="3762290"/>
            <a:ext cx="258618" cy="55418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7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986" y="162366"/>
            <a:ext cx="10515600" cy="1325563"/>
          </a:xfrm>
        </p:spPr>
        <p:txBody>
          <a:bodyPr/>
          <a:lstStyle/>
          <a:p>
            <a:br>
              <a:rPr lang="cs-CZ" dirty="0"/>
            </a:br>
            <a:r>
              <a:rPr lang="cs-CZ" sz="2400" dirty="0"/>
              <a:t>v zemském ovzduší přítomen v molekule N</a:t>
            </a:r>
            <a:r>
              <a:rPr lang="cs-CZ" sz="2400" baseline="-25000" dirty="0"/>
              <a:t>2</a:t>
            </a:r>
            <a:r>
              <a:rPr lang="cs-CZ" sz="2400" dirty="0"/>
              <a:t> (v troposféře 78,08 % objemu)</a:t>
            </a:r>
            <a:endParaRPr lang="cs-CZ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25" y="1365708"/>
            <a:ext cx="8176901" cy="5492292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9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07" y="1367073"/>
            <a:ext cx="8698195" cy="549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7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" y="1430449"/>
            <a:ext cx="10240452" cy="542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/>
          </a:bodyPr>
          <a:lstStyle/>
          <a:p>
            <a:r>
              <a:rPr lang="cs-CZ" altLang="cs-CZ" cap="all" dirty="0"/>
              <a:t>vznik a klasifikace odpadů</a:t>
            </a:r>
            <a:endParaRPr lang="cs-CZ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41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Průmyslová revoluce v 19. století        velký zlom v produkci odpadu,</a:t>
            </a:r>
          </a:p>
          <a:p>
            <a:r>
              <a:rPr lang="cs-CZ" dirty="0"/>
              <a:t>intenzivní urbanizace,</a:t>
            </a:r>
          </a:p>
          <a:p>
            <a:r>
              <a:rPr lang="cs-CZ" dirty="0"/>
              <a:t>koncentrace výroby,</a:t>
            </a:r>
          </a:p>
          <a:p>
            <a:r>
              <a:rPr lang="cs-CZ" dirty="0"/>
              <a:t>intenzivní těžba surovin,</a:t>
            </a:r>
          </a:p>
          <a:p>
            <a:r>
              <a:rPr lang="cs-CZ" dirty="0"/>
              <a:t>nové technologie,</a:t>
            </a:r>
          </a:p>
          <a:p>
            <a:r>
              <a:rPr lang="cs-CZ" dirty="0"/>
              <a:t>rozvoj infrastruktury.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830432" y="2064190"/>
            <a:ext cx="344032" cy="90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6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228" y="200969"/>
            <a:ext cx="6219730" cy="66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07390" y="5486400"/>
            <a:ext cx="823865" cy="371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</a:t>
            </a:r>
          </a:p>
        </p:txBody>
      </p:sp>
    </p:spTree>
    <p:extLst>
      <p:ext uri="{BB962C8B-B14F-4D97-AF65-F5344CB8AC3E}">
        <p14:creationId xmlns:p14="http://schemas.microsoft.com/office/powerpoint/2010/main" val="200346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Udržitelný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„Udržitelný rozvoj je takovým rozvojem, který naplňuje potřeby přítomných generací, aniž by ohrozil schopnost budoucích generací naplňovat potřeby své.“ </a:t>
            </a:r>
          </a:p>
          <a:p>
            <a:r>
              <a:rPr lang="cs-CZ" dirty="0"/>
              <a:t>„Udržitelný rozvoj je komplexní soubor strategií, které umožňují pomocí ekonomických prostředků a technologií uspokojovat lidské potřeby, materiální, kulturní i duchovní, při plném respektování environmentálních limitů. Aby to bylo v globálním měřítku současného světa možné, je nutné nově redefinovat na lokální, regionální i globální úrovni jejich </a:t>
            </a:r>
            <a:r>
              <a:rPr lang="cs-CZ" dirty="0" err="1"/>
              <a:t>socio</a:t>
            </a:r>
            <a:r>
              <a:rPr lang="cs-CZ" dirty="0"/>
              <a:t>-politické instituce a procesy.“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89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976" y="-101405"/>
            <a:ext cx="10515600" cy="1325563"/>
          </a:xfrm>
        </p:spPr>
        <p:txBody>
          <a:bodyPr/>
          <a:lstStyle/>
          <a:p>
            <a:r>
              <a:rPr lang="cs-CZ" b="1" dirty="0"/>
              <a:t>Udržitelný rozvoj			                Pilíře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265" y="858416"/>
            <a:ext cx="5682343" cy="5863059"/>
          </a:xfrm>
        </p:spPr>
        <p:txBody>
          <a:bodyPr>
            <a:normAutofit/>
          </a:bodyPr>
          <a:lstStyle/>
          <a:p>
            <a:r>
              <a:rPr lang="cs-CZ" dirty="0"/>
              <a:t>„Udržitelný rozvoj je takový druh rozvoje, který se zároveň snaží odstranit nebo zmírnit negativní projevy dosavadního způsobu vývoje lidské společnosti.“</a:t>
            </a:r>
          </a:p>
          <a:p>
            <a:r>
              <a:rPr lang="cs-CZ" dirty="0"/>
              <a:t>„Udržitelný rozvoj proto nebere v potaz pouze ekonomický růst, ale i společenské hodnoty a přírodní bohatství. Ústřední otázkou proto je jak uchovat kvalitu života a zajistit potřeby současných generací, aniž by bylo ohroženo naplnění potřeb budoucích generací a jiných lidí.“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4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7343"/>
            <a:ext cx="10515600" cy="1325563"/>
          </a:xfrm>
        </p:spPr>
        <p:txBody>
          <a:bodyPr/>
          <a:lstStyle/>
          <a:p>
            <a:r>
              <a:rPr lang="cs-CZ" b="1" dirty="0"/>
              <a:t>Cirkulární ekonomika x lineární ekonomika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3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131" y="1535914"/>
            <a:ext cx="9555178" cy="4351338"/>
          </a:xfrm>
        </p:spPr>
        <p:txBody>
          <a:bodyPr/>
          <a:lstStyle/>
          <a:p>
            <a:r>
              <a:rPr lang="cs-CZ" dirty="0"/>
              <a:t>Část povrchu Země obývaný organismy</a:t>
            </a:r>
          </a:p>
          <a:p>
            <a:r>
              <a:rPr lang="cs-CZ" altLang="cs-CZ" dirty="0"/>
              <a:t>Atmosféra (do výšky cca 18 km nad rovníkem a 10 km nad póly)</a:t>
            </a:r>
          </a:p>
          <a:p>
            <a:r>
              <a:rPr lang="cs-CZ" altLang="cs-CZ" dirty="0"/>
              <a:t>Hydrosféra (cca do 3 km hloubky moří)</a:t>
            </a:r>
          </a:p>
          <a:p>
            <a:r>
              <a:rPr lang="cs-CZ" altLang="cs-CZ" dirty="0"/>
              <a:t>Litosféra + </a:t>
            </a:r>
            <a:r>
              <a:rPr lang="cs-CZ" altLang="cs-CZ" dirty="0" err="1"/>
              <a:t>pedosféra</a:t>
            </a:r>
            <a:r>
              <a:rPr lang="cs-CZ" altLang="cs-CZ" dirty="0"/>
              <a:t> (v půdě několik desítek metrů, v jeskyních i několik km)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7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cs-CZ" b="1" dirty="0"/>
              <a:t>Cirkulární ekonomika (</a:t>
            </a:r>
            <a:r>
              <a:rPr lang="cs-CZ" b="1" dirty="0">
                <a:solidFill>
                  <a:srgbClr val="0070C0"/>
                </a:solidFill>
              </a:rPr>
              <a:t>oběhové hospodářství</a:t>
            </a:r>
            <a:r>
              <a:rPr lang="cs-CZ" b="1" dirty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2617" y="6339586"/>
            <a:ext cx="7091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https://eitrawmaterials.eu/events/spring-school-on-circular-economy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656CC8-54DC-4C1B-B916-6C03C2CD4899}"/>
              </a:ext>
            </a:extLst>
          </p:cNvPr>
          <p:cNvPicPr/>
          <p:nvPr/>
        </p:nvPicPr>
        <p:blipFill rotWithShape="1">
          <a:blip r:embed="rId2"/>
          <a:srcRect l="702" t="1995" r="1159" b="527"/>
          <a:stretch/>
        </p:blipFill>
        <p:spPr bwMode="auto">
          <a:xfrm>
            <a:off x="1959757" y="1173018"/>
            <a:ext cx="7350498" cy="5183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169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Odpadové hospodářství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 90. let 20. století převládal názor ekonomů, že důraz na ekologii bude kladen až budou vytvořeny příslušné finanční zdroje:</a:t>
            </a:r>
          </a:p>
          <a:p>
            <a:r>
              <a:rPr lang="cs-CZ" dirty="0"/>
              <a:t>nebylo striktně vyžadováno zavádění surovinově a energeticky šetrných technologií,</a:t>
            </a:r>
          </a:p>
          <a:p>
            <a:r>
              <a:rPr lang="cs-CZ" dirty="0"/>
              <a:t>nebyla zpracována příslušná legislativa, která by řešila využívání surovinových zdrojů, vznik odpadů všech skupenství ani nakládání s nimi.</a:t>
            </a:r>
          </a:p>
          <a:p>
            <a:pPr marL="0" indent="0">
              <a:buNone/>
            </a:pPr>
            <a:r>
              <a:rPr lang="cs-CZ" dirty="0"/>
              <a:t>Po roce 1989 se pozornost odborné i laické veřejnosti obrátila ke sledování objemů a druhů odpadů (tuhých, kapalných i plynných) při všech lidských činnostech.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46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Zákon o odpadech č. 185/2001 Sb. – starý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069" y="1507332"/>
            <a:ext cx="11172731" cy="5032375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pl-PL" dirty="0"/>
              <a:t>ze dne 15. května 2001, </a:t>
            </a:r>
            <a:r>
              <a:rPr lang="cs-CZ" b="1" dirty="0"/>
              <a:t>o odpadech a o změně některých dalších zákonů </a:t>
            </a:r>
            <a:endParaRPr lang="cs-CZ" dirty="0"/>
          </a:p>
          <a:p>
            <a:endParaRPr lang="cs-CZ" dirty="0"/>
          </a:p>
          <a:p>
            <a:pPr marL="0" indent="0">
              <a:lnSpc>
                <a:spcPct val="170000"/>
              </a:lnSpc>
              <a:buNone/>
            </a:pPr>
            <a:r>
              <a:rPr lang="cs-CZ" sz="3300" dirty="0"/>
              <a:t>ve znění zákona č. 477/2001 Sb., zákona č. 76/2002 Sb., zákona č. 275/2002 Sb., zákona č. 320/2002 Sb., zákona č. 356/2003 Sb., zákona č. 167/2004 Sb., zákona č. 188/2004 Sb., zákona č. 317/2004 Sb., zákona č. 7/2005 Sb., zákona č. 444/2005 Sb., zákona č. 186/2006 Sb., zákona č. 222/2006 Sb., zákona č. 314/2006 Sb., zákona č. 296/2007 Sb., zákona č. 25/2008 Sb., zákona č. 34/2008 Sb., zákona č. 383/2008 Sb., zákona č. 9/2009 Sb., zákona č. 157/2009 Sb., zákona č. 223/2009 Sb., zákona č. 227/2009 Sb., zákona č. 281/2009 Sb., zákona č. 291/2009 Sb., zákona č. 297/2009 Sb., zákona č. 326/2009 Sb., zákona č. 154/2010 Sb., zákona č. 31/2011 Sb., zákona č. 77/2011 Sb., zákona č. 264/2011 Sb., zákona č. 457/2011 Sb., zákona č. 18/2012 Sb., zákona č. 85/2012 Sb., zákona č. 165/2012 Sb., zákona č. 167/2012 Sb., zákona č. 69/2013 Sb., zákona č. 169/2013 Sb., zákonného opatření Senátu č. 344/2013 Sb., zákona č. 64/2014 Sb., zákona č. 184/2014 Sb., zákona č. 223/2015 Sb., zákona č. 243/2016 Sb., zákona č. 298/2016 Sb., zákona č. 183/2017 Sb., zákona č. 225/2017 Sb. a zákona č. 45/2019 Sb.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03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32BFB-C24F-4024-816F-E0F95E43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o odpadech č. 541/2020 Sb. – NOVÝ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19528D-F033-4414-A82C-C888CBFB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Účelem tohoto zákona je zajistit vysokou úroveň:</a:t>
            </a:r>
          </a:p>
          <a:p>
            <a:r>
              <a:rPr lang="cs-CZ" b="1" dirty="0"/>
              <a:t>ochrany životního prostředí,</a:t>
            </a:r>
          </a:p>
          <a:p>
            <a:r>
              <a:rPr lang="cs-CZ" b="1" dirty="0"/>
              <a:t>zdraví lidí,</a:t>
            </a:r>
          </a:p>
          <a:p>
            <a:r>
              <a:rPr lang="cs-CZ" b="1" dirty="0"/>
              <a:t>trvale udržitelné využívání přírodních zdrojů </a:t>
            </a:r>
            <a:r>
              <a:rPr lang="cs-CZ" dirty="0"/>
              <a:t>předcházením vzniku odpadů a nakládáním s nimi v souladu s hierarchií odpadového hospodářství za současné sociální únosnosti a ekonomické přijatelnosti tak, aby bylo dosaženo </a:t>
            </a:r>
            <a:r>
              <a:rPr lang="cs-CZ" b="1" dirty="0">
                <a:solidFill>
                  <a:srgbClr val="008000"/>
                </a:solidFill>
              </a:rPr>
              <a:t>cílů odpadového hospodářství </a:t>
            </a:r>
            <a:r>
              <a:rPr lang="cs-CZ" dirty="0"/>
              <a:t>stanovených v příloze č. 1 k tomuto zákonu a umožněn přechod k </a:t>
            </a:r>
            <a:r>
              <a:rPr lang="cs-CZ" b="1" dirty="0">
                <a:solidFill>
                  <a:srgbClr val="0070C0"/>
                </a:solidFill>
              </a:rPr>
              <a:t>oběhovému hospodářství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9D7D99-F0F6-456B-9352-89F9185A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95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727" y="350821"/>
            <a:ext cx="10626964" cy="61563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b="1" dirty="0"/>
              <a:t>Zákon o odpadech č. 541/2020 Sb. </a:t>
            </a: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zapracovává příslušné předpisy Evropské unie a upravuje:</a:t>
            </a:r>
          </a:p>
          <a:p>
            <a:pPr marL="0" indent="0">
              <a:buNone/>
            </a:pPr>
            <a:endParaRPr lang="cs-CZ" sz="3200" b="1" dirty="0"/>
          </a:p>
          <a:p>
            <a:pPr marL="514350" indent="-514350">
              <a:buAutoNum type="alphaLcParenR"/>
            </a:pPr>
            <a:r>
              <a:rPr lang="cs-CZ" sz="3200" dirty="0"/>
              <a:t>pravidla pro předcházení vzniku odpadu a pro nakládání s ním,</a:t>
            </a:r>
          </a:p>
          <a:p>
            <a:pPr marL="0" indent="0">
              <a:buNone/>
            </a:pPr>
            <a:r>
              <a:rPr lang="pt-BR" sz="3200" dirty="0"/>
              <a:t>b) </a:t>
            </a:r>
            <a:r>
              <a:rPr lang="cs-CZ" sz="3200" dirty="0"/>
              <a:t> </a:t>
            </a:r>
            <a:r>
              <a:rPr lang="pt-BR" sz="3200" dirty="0"/>
              <a:t>práva a povinnosti osob v odpadovém hospodářství a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cs-CZ" sz="3200" dirty="0"/>
              <a:t>působnost orgánů veřejné správy v odpadovém hospodářství.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53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4805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8000"/>
                </a:solidFill>
              </a:rPr>
              <a:t>Odpadové hospodářství – definice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331" y="8552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Odpadovým hospodářstvím </a:t>
            </a:r>
            <a:r>
              <a:rPr lang="cs-CZ" sz="3200" dirty="0"/>
              <a:t>se rozumí činnosti zaměřené na: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382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8457"/>
          </a:xfrm>
        </p:spPr>
        <p:txBody>
          <a:bodyPr/>
          <a:lstStyle/>
          <a:p>
            <a:r>
              <a:rPr lang="cs-CZ" b="1" dirty="0"/>
              <a:t>Definice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799" y="718458"/>
            <a:ext cx="11806335" cy="613954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dirty="0"/>
              <a:t>Podle Zákona o odpadech č. 541/2020 Sb., je odpad definován jako: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b="1" dirty="0"/>
          </a:p>
          <a:p>
            <a:pPr>
              <a:lnSpc>
                <a:spcPct val="100000"/>
              </a:lnSpc>
            </a:pPr>
            <a:r>
              <a:rPr lang="cs-CZ" dirty="0"/>
              <a:t>Má se za to, že osoba má úmysl zbavit se movité věci, pokud tuto věc není možné používat k původnímu účelu.</a:t>
            </a:r>
          </a:p>
          <a:p>
            <a:pPr>
              <a:lnSpc>
                <a:spcPct val="100000"/>
              </a:lnSpc>
            </a:pPr>
            <a:r>
              <a:rPr lang="cs-CZ" dirty="0"/>
              <a:t>Osoba má povinnost zbavit se movité věci, jestliže: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ji nepoužívá nebo ji není možné používat k původnímu účelu a tato věc současně ohrožuje životní prostředí,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byla vyřazena nebo stažena na základě jiného právního předpisu, nebo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dirty="0"/>
              <a:t>vznikla při výrobě, jejímž prvotním cílem nebyla výroba nebo získání této věci, ale není vedlejším produktem podle § 8 odst. 1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dirty="0"/>
              <a:t>Odpady vznikají při výrobních technologiích a při uspokojování nezbytných potřeb člověka (stravování, hygiena, metabolismus ap.).</a:t>
            </a:r>
          </a:p>
          <a:p>
            <a:pPr algn="just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88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073" y="115310"/>
            <a:ext cx="10515600" cy="771381"/>
          </a:xfrm>
        </p:spPr>
        <p:txBody>
          <a:bodyPr/>
          <a:lstStyle/>
          <a:p>
            <a:r>
              <a:rPr lang="cs-CZ" b="1" dirty="0"/>
              <a:t>Vedlejší produkt dle Z. č. 541/2020 Sb.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3" y="791874"/>
            <a:ext cx="11998037" cy="606612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/>
              <a:t>Movitá věc, která vznikla při výrobě, jejímž prvotním cílem není výroba nebo získání této věci, </a:t>
            </a:r>
            <a:r>
              <a:rPr lang="cs-CZ" sz="2400" b="1" dirty="0"/>
              <a:t>není odpadem</a:t>
            </a:r>
            <a:r>
              <a:rPr lang="cs-CZ" sz="2400" dirty="0"/>
              <a:t>, ale je </a:t>
            </a:r>
            <a:r>
              <a:rPr lang="cs-CZ" sz="2400" b="1" dirty="0"/>
              <a:t>vedlejším produktem</a:t>
            </a:r>
            <a:r>
              <a:rPr lang="cs-CZ" sz="2400" dirty="0"/>
              <a:t>, pokud: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/>
              <a:t>a)</a:t>
            </a:r>
            <a:r>
              <a:rPr lang="cs-CZ" sz="2400" dirty="0"/>
              <a:t> vzniká jako nedílná součást výroby,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/>
              <a:t>b)</a:t>
            </a:r>
            <a:r>
              <a:rPr lang="cs-CZ" sz="2400" dirty="0"/>
              <a:t> je její další využití zajištěno,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/>
              <a:t>c)</a:t>
            </a:r>
            <a:r>
              <a:rPr lang="cs-CZ" sz="2400" dirty="0"/>
              <a:t> je její další využití možné bez dalšího zpracování způsobem jiným, než je běžná výrobní praxe,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/>
              <a:t>d)</a:t>
            </a:r>
            <a:r>
              <a:rPr lang="cs-CZ" sz="2400" dirty="0"/>
              <a:t> je její další využití v souladu s jinými právními předpisy</a:t>
            </a:r>
            <a:r>
              <a:rPr lang="cs-CZ" sz="2400" b="1" baseline="30000" dirty="0">
                <a:hlinkClick r:id="rId2"/>
              </a:rPr>
              <a:t>7</a:t>
            </a:r>
            <a:r>
              <a:rPr lang="cs-CZ" sz="2400" b="1" dirty="0">
                <a:hlinkClick r:id="rId2"/>
              </a:rPr>
              <a:t>)</a:t>
            </a:r>
            <a:r>
              <a:rPr lang="cs-CZ" sz="2400" dirty="0"/>
              <a:t> nebo přímo použitelnými předpisy Evropské unie</a:t>
            </a:r>
            <a:r>
              <a:rPr lang="cs-CZ" sz="2400" b="1" baseline="30000" dirty="0">
                <a:hlinkClick r:id="rId3"/>
              </a:rPr>
              <a:t>8</a:t>
            </a:r>
            <a:r>
              <a:rPr lang="cs-CZ" sz="2400" b="1" dirty="0">
                <a:hlinkClick r:id="rId3"/>
              </a:rPr>
              <a:t>)</a:t>
            </a:r>
            <a:r>
              <a:rPr lang="cs-CZ" sz="2400" dirty="0"/>
              <a:t> a nepovede k nepříznivým dopadům na životní prostředí nebo zdraví lidí 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/>
              <a:t>e)</a:t>
            </a:r>
            <a:r>
              <a:rPr lang="cs-CZ" sz="2400" dirty="0"/>
              <a:t> jsou splněna kritéria pro jednotlivé materiály pro posouzení splnění podmínek podle písmen a) až d), pokud jsou stanovena prováděcím právním předpisem nebo přímo použitelným předpisem EU; splnění těchto kritérií je ověřeno vzorkováním a zkoušením nebo jiným způsobem stanoveným prováděcím právním předpisem nebo přímo použitelným předpisem EU a je vypracována průvodní dokumentace v rozsahu stanoveném prováděcím právním předpisem nebo přímo použitelným předpisem EU.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52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600" y="21432"/>
            <a:ext cx="11480799" cy="465299"/>
          </a:xfrm>
        </p:spPr>
        <p:txBody>
          <a:bodyPr>
            <a:normAutofit fontScale="90000"/>
          </a:bodyPr>
          <a:lstStyle/>
          <a:p>
            <a:r>
              <a:rPr lang="cs-CZ" sz="4200" b="1" dirty="0"/>
              <a:t>Hierarchie nakládání s odpady dle Z. č. 541/2020 Sb.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600" y="567597"/>
            <a:ext cx="11480799" cy="615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V rámci odpadového hospodářství musí být dodržována tato hierarchie způsobů nakládání s odpady: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2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3473" y="18255"/>
            <a:ext cx="8841509" cy="1325563"/>
          </a:xfrm>
        </p:spPr>
        <p:txBody>
          <a:bodyPr/>
          <a:lstStyle/>
          <a:p>
            <a:endParaRPr lang="cs-CZ" b="1" dirty="0">
              <a:solidFill>
                <a:srgbClr val="CC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273" y="1016000"/>
            <a:ext cx="11030527" cy="58237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dirty="0"/>
              <a:t>Materiály mající zejména charakter vedlejších produktů nebo upravených odpadů, které přestaly být odpadem poté, co splnily podmínky a kritéria, pokud jsou stanovena, materiálů získaných z výrobků podléhajících zpětnému odběru podle zákona o výrobcích s ukončenou životností, materiálů z dalších výrobků využitelných pro další zpracování, včetně nespotřebovaných vstupních surovin, materiálů předávaných k novému využití.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b="1" dirty="0"/>
              <a:t>Druhotná surovina slouží jako vstup pro výrobu a nahrazuje prvotní surovinu. </a:t>
            </a:r>
          </a:p>
          <a:p>
            <a:pPr>
              <a:defRPr/>
            </a:pPr>
            <a:r>
              <a:rPr lang="cs-CZ" b="1" dirty="0"/>
              <a:t>Odpady </a:t>
            </a:r>
            <a:r>
              <a:rPr lang="cs-CZ" b="1" dirty="0">
                <a:sym typeface="Symbol"/>
              </a:rPr>
              <a:t></a:t>
            </a:r>
            <a:r>
              <a:rPr lang="cs-CZ" b="1" dirty="0"/>
              <a:t> </a:t>
            </a:r>
            <a:r>
              <a:rPr lang="cs-CZ" b="1" dirty="0">
                <a:solidFill>
                  <a:srgbClr val="CC6600"/>
                </a:solidFill>
              </a:rPr>
              <a:t>druhotné suroviny</a:t>
            </a:r>
            <a:r>
              <a:rPr lang="cs-CZ" b="1" dirty="0"/>
              <a:t>: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Skutečné sekundární zdroje – mají již efektivní způsob zpracování a využití </a:t>
            </a:r>
            <a:r>
              <a:rPr lang="cs-CZ" dirty="0">
                <a:sym typeface="Symbol"/>
              </a:rPr>
              <a:t></a:t>
            </a:r>
            <a:r>
              <a:rPr lang="cs-CZ" dirty="0"/>
              <a:t> zpracovatelné (zpracovávané x nezpracovávané).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dirty="0"/>
              <a:t>Potenciální sekundární zdroje – prozatím není způsob využití znám nebo technologie zpracování.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48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 biosféry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</a:t>
            </a:fld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711EB7F8-A49A-47C9-A108-6C9ACA6FB252}"/>
              </a:ext>
            </a:extLst>
          </p:cNvPr>
          <p:cNvGrpSpPr/>
          <p:nvPr/>
        </p:nvGrpSpPr>
        <p:grpSpPr>
          <a:xfrm>
            <a:off x="3640594" y="638134"/>
            <a:ext cx="6019453" cy="5597530"/>
            <a:chOff x="3640594" y="638134"/>
            <a:chExt cx="6019453" cy="5597530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7F2C4DF8-8EE1-4B20-91FB-9F298DD070A2}"/>
                </a:ext>
              </a:extLst>
            </p:cNvPr>
            <p:cNvGrpSpPr/>
            <p:nvPr/>
          </p:nvGrpSpPr>
          <p:grpSpPr>
            <a:xfrm>
              <a:off x="3640594" y="638134"/>
              <a:ext cx="6019453" cy="5597530"/>
              <a:chOff x="3640594" y="638134"/>
              <a:chExt cx="6019453" cy="5597530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0594" y="638134"/>
                <a:ext cx="6019453" cy="5597530"/>
              </a:xfrm>
              <a:prstGeom prst="rect">
                <a:avLst/>
              </a:prstGeom>
            </p:spPr>
          </p:pic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666C02C-7FEF-4905-8282-5A693D148E20}"/>
                  </a:ext>
                </a:extLst>
              </p:cNvPr>
              <p:cNvSpPr/>
              <p:nvPr/>
            </p:nvSpPr>
            <p:spPr>
              <a:xfrm>
                <a:off x="4497355" y="1287624"/>
                <a:ext cx="1828800" cy="643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42A1CAF4-D7A6-4093-8689-744D53B9080C}"/>
                </a:ext>
              </a:extLst>
            </p:cNvPr>
            <p:cNvSpPr/>
            <p:nvPr/>
          </p:nvSpPr>
          <p:spPr>
            <a:xfrm>
              <a:off x="4136571" y="4282751"/>
              <a:ext cx="1828800" cy="643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5046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C6600"/>
                </a:solidFill>
              </a:rPr>
              <a:t>Politika druhotných surovin ČR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98" y="230188"/>
            <a:ext cx="1950720" cy="92049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BD2B6-BB0B-4139-83D7-35803A72D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185" y="3003840"/>
            <a:ext cx="3925016" cy="323919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890" y="1678277"/>
            <a:ext cx="9515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Hlavní vize Politiky druhotných surovin České republiky: </a:t>
            </a:r>
            <a:r>
              <a:rPr lang="cs-CZ" b="1" dirty="0"/>
              <a:t>Přeměna odpadů na zdroje.</a:t>
            </a:r>
          </a:p>
          <a:p>
            <a:pPr marL="0" indent="0">
              <a:buNone/>
            </a:pPr>
            <a:r>
              <a:rPr lang="cs-CZ" dirty="0"/>
              <a:t>Vytváří strategický rámec pro efektivní využívání druhotných surovin.</a:t>
            </a:r>
          </a:p>
          <a:p>
            <a:pPr marL="0" indent="0">
              <a:buNone/>
            </a:pPr>
            <a:r>
              <a:rPr lang="cs-CZ" b="1" dirty="0"/>
              <a:t>Vybráno  10 komodit a zdrojů druhotných surovin:</a:t>
            </a:r>
          </a:p>
          <a:p>
            <a:r>
              <a:rPr lang="cs-CZ" sz="2800" dirty="0"/>
              <a:t>kovy, papír, plasty, sklo, stavební a demoliční hmoty, vedlejší energetické produkty, vozidla s ukončenou životností (autovraky), odpadní (vyřazená) elektrická a elektronická zařízení, použité pneumatiky a odpadní pryž, odpadní (vyřazené) baterie a akumulátory.</a:t>
            </a:r>
          </a:p>
        </p:txBody>
      </p:sp>
    </p:spTree>
    <p:extLst>
      <p:ext uri="{BB962C8B-B14F-4D97-AF65-F5344CB8AC3E}">
        <p14:creationId xmlns:p14="http://schemas.microsoft.com/office/powerpoint/2010/main" val="83791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2730" y="11169"/>
            <a:ext cx="4778105" cy="671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31</a:t>
            </a:fld>
            <a:endParaRPr lang="cs-CZ"/>
          </a:p>
        </p:txBody>
      </p:sp>
      <p:pic>
        <p:nvPicPr>
          <p:cNvPr id="1026" name="Picture 2" descr="https://www.odpady-online.cz/wp-content/uploads/sites/20/2014/04/Odpady27.png">
            <a:extLst>
              <a:ext uri="{FF2B5EF4-FFF2-40B4-BE49-F238E27FC236}">
                <a16:creationId xmlns:a16="http://schemas.microsoft.com/office/drawing/2014/main" id="{766F177B-4108-453F-BD9C-C7B55AE1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34" y="136525"/>
            <a:ext cx="33337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47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Výrobní technologie – vznik dopadů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658" y="1690688"/>
            <a:ext cx="5762625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7279" y="4978401"/>
            <a:ext cx="199395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odstranění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32</a:t>
            </a:fld>
            <a:endParaRPr lang="cs-CZ"/>
          </a:p>
        </p:txBody>
      </p:sp>
      <p:pic>
        <p:nvPicPr>
          <p:cNvPr id="17" name="Grafický objekt 16" descr="Otazník">
            <a:extLst>
              <a:ext uri="{FF2B5EF4-FFF2-40B4-BE49-F238E27FC236}">
                <a16:creationId xmlns:a16="http://schemas.microsoft.com/office/drawing/2014/main" id="{DD1ECFA2-74FC-43D1-AAE3-F15DAEC29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3440" y="23402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2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Bezodpadové technologie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74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b="1" dirty="0"/>
              <a:t> </a:t>
            </a:r>
            <a:r>
              <a:rPr lang="cs-CZ" dirty="0"/>
              <a:t>Mají uzavřený výrobní systém,</a:t>
            </a:r>
          </a:p>
          <a:p>
            <a:pPr>
              <a:spcBef>
                <a:spcPts val="0"/>
              </a:spcBef>
              <a:defRPr/>
            </a:pPr>
            <a:r>
              <a:rPr lang="cs-CZ" dirty="0"/>
              <a:t> nevznikají žádné odpady,</a:t>
            </a:r>
          </a:p>
          <a:p>
            <a:pPr>
              <a:spcBef>
                <a:spcPts val="0"/>
              </a:spcBef>
              <a:defRPr/>
            </a:pPr>
            <a:r>
              <a:rPr lang="cs-CZ" dirty="0"/>
              <a:t> doprovodné i pomocné látky se vracejí zpět do výrobního procesu.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628" y="3323063"/>
            <a:ext cx="8038552" cy="331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33</a:t>
            </a:fld>
            <a:endParaRPr lang="cs-CZ"/>
          </a:p>
        </p:txBody>
      </p:sp>
      <p:pic>
        <p:nvPicPr>
          <p:cNvPr id="6" name="Grafický objekt 5" descr="Symbol zvednutého palce">
            <a:extLst>
              <a:ext uri="{FF2B5EF4-FFF2-40B4-BE49-F238E27FC236}">
                <a16:creationId xmlns:a16="http://schemas.microsoft.com/office/drawing/2014/main" id="{DAE8E807-8237-497C-8488-648639F6A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4381" y="425782"/>
            <a:ext cx="914400" cy="914400"/>
          </a:xfrm>
          <a:prstGeom prst="rect">
            <a:avLst/>
          </a:prstGeom>
        </p:spPr>
      </p:pic>
      <p:pic>
        <p:nvPicPr>
          <p:cNvPr id="7" name="Picture 2" descr="Vděčíme za život mimozemšťanům? - ">
            <a:extLst>
              <a:ext uri="{FF2B5EF4-FFF2-40B4-BE49-F238E27FC236}">
                <a16:creationId xmlns:a16="http://schemas.microsoft.com/office/drawing/2014/main" id="{A3481123-849F-4BB1-B6FC-2903E6CD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4120" y="365125"/>
            <a:ext cx="27290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95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6279"/>
            <a:ext cx="10515600" cy="1325563"/>
          </a:xfrm>
        </p:spPr>
        <p:txBody>
          <a:bodyPr/>
          <a:lstStyle/>
          <a:p>
            <a:r>
              <a:rPr lang="cs-CZ" b="1" dirty="0"/>
              <a:t>Technologie s produkcí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583" y="1652265"/>
            <a:ext cx="4114622" cy="5538244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Maloodpadové</a:t>
            </a:r>
            <a:r>
              <a:rPr lang="cs-CZ" altLang="cs-CZ" dirty="0">
                <a:solidFill>
                  <a:srgbClr val="000000"/>
                </a:solidFill>
              </a:rPr>
              <a:t> – (</a:t>
            </a:r>
            <a:r>
              <a:rPr lang="cs-CZ" altLang="cs-CZ" dirty="0" err="1">
                <a:solidFill>
                  <a:srgbClr val="000000"/>
                </a:solidFill>
              </a:rPr>
              <a:t>low-waste</a:t>
            </a:r>
            <a:r>
              <a:rPr lang="cs-CZ" altLang="cs-CZ" dirty="0">
                <a:solidFill>
                  <a:srgbClr val="000000"/>
                </a:solidFill>
              </a:rPr>
              <a:t> technology, </a:t>
            </a:r>
            <a:r>
              <a:rPr lang="cs-CZ" altLang="cs-CZ" dirty="0" err="1">
                <a:solidFill>
                  <a:srgbClr val="000000"/>
                </a:solidFill>
              </a:rPr>
              <a:t>wasteless</a:t>
            </a:r>
            <a:r>
              <a:rPr lang="cs-CZ" altLang="cs-CZ" dirty="0">
                <a:solidFill>
                  <a:srgbClr val="000000"/>
                </a:solidFill>
              </a:rPr>
              <a:t> technology) = technologie, při jejichž provozování vzniká menší množství odpadů a znečištění než u srovnatelných technologií; jde o předcházení odpadů při výrobě zásahem přímo do technologie.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S normální produkcí odpadů.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34</a:t>
            </a:fld>
            <a:endParaRPr lang="cs-CZ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10EDB35E-D7E2-40E7-8F66-B0BAD2638A7E}"/>
              </a:ext>
            </a:extLst>
          </p:cNvPr>
          <p:cNvGrpSpPr/>
          <p:nvPr/>
        </p:nvGrpSpPr>
        <p:grpSpPr>
          <a:xfrm>
            <a:off x="3484931" y="2035892"/>
            <a:ext cx="8707069" cy="4685583"/>
            <a:chOff x="312908" y="1291471"/>
            <a:chExt cx="8707069" cy="4685583"/>
          </a:xfrm>
        </p:grpSpPr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7038AB5A-BBBD-4176-8273-FF1AE3E03CB6}"/>
                </a:ext>
              </a:extLst>
            </p:cNvPr>
            <p:cNvSpPr/>
            <p:nvPr/>
          </p:nvSpPr>
          <p:spPr>
            <a:xfrm>
              <a:off x="3431357" y="1291471"/>
              <a:ext cx="3393649" cy="2045617"/>
            </a:xfrm>
            <a:prstGeom prst="rect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noFill/>
              </a:endParaRP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3C549349-C7F6-4FC1-B7E2-528E59BFDD88}"/>
                </a:ext>
              </a:extLst>
            </p:cNvPr>
            <p:cNvSpPr txBox="1"/>
            <p:nvPr/>
          </p:nvSpPr>
          <p:spPr>
            <a:xfrm>
              <a:off x="4099031" y="1448933"/>
              <a:ext cx="22167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TECHNOLOGICKÝ PROCES</a:t>
              </a:r>
            </a:p>
          </p:txBody>
        </p: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575EA173-3417-4DB6-A1E5-D2A00E536287}"/>
                </a:ext>
              </a:extLst>
            </p:cNvPr>
            <p:cNvCxnSpPr>
              <a:stCxn id="24" idx="1"/>
              <a:endCxn id="24" idx="3"/>
            </p:cNvCxnSpPr>
            <p:nvPr/>
          </p:nvCxnSpPr>
          <p:spPr>
            <a:xfrm>
              <a:off x="3431357" y="2314280"/>
              <a:ext cx="339364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82EA095B-2A36-4446-B91B-0F141779D86C}"/>
                </a:ext>
              </a:extLst>
            </p:cNvPr>
            <p:cNvCxnSpPr/>
            <p:nvPr/>
          </p:nvCxnSpPr>
          <p:spPr>
            <a:xfrm>
              <a:off x="1248937" y="2314280"/>
              <a:ext cx="218242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A384C619-3A13-47A6-A484-CADE38DB40E3}"/>
                </a:ext>
              </a:extLst>
            </p:cNvPr>
            <p:cNvCxnSpPr/>
            <p:nvPr/>
          </p:nvCxnSpPr>
          <p:spPr>
            <a:xfrm>
              <a:off x="6824547" y="2314280"/>
              <a:ext cx="218242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70E301B9-EDA1-4672-8D17-F19D66FC1A7D}"/>
                </a:ext>
              </a:extLst>
            </p:cNvPr>
            <p:cNvSpPr txBox="1"/>
            <p:nvPr/>
          </p:nvSpPr>
          <p:spPr>
            <a:xfrm>
              <a:off x="1214630" y="1705363"/>
              <a:ext cx="2216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SUROVINY</a:t>
              </a: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66DBC4F9-2B5A-4373-AAB8-A9F618385327}"/>
                </a:ext>
              </a:extLst>
            </p:cNvPr>
            <p:cNvSpPr txBox="1"/>
            <p:nvPr/>
          </p:nvSpPr>
          <p:spPr>
            <a:xfrm>
              <a:off x="6803250" y="1735243"/>
              <a:ext cx="2216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VÝROBKY</a:t>
              </a: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EFE1F320-E80F-472A-9AEB-C1C585E9B8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7259" y="2314280"/>
              <a:ext cx="0" cy="3662774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E7154CBB-0D4F-45C1-A676-E4569C02EA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732" y="4137103"/>
              <a:ext cx="30094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4656DE3F-022C-4094-BBC2-23C7C5A44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8732" y="2314280"/>
              <a:ext cx="0" cy="1822824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FFCEA2F8-520F-46E4-B58B-1CADF893FE01}"/>
                </a:ext>
              </a:extLst>
            </p:cNvPr>
            <p:cNvCxnSpPr>
              <a:cxnSpLocks/>
            </p:cNvCxnSpPr>
            <p:nvPr/>
          </p:nvCxnSpPr>
          <p:spPr>
            <a:xfrm>
              <a:off x="5107259" y="5977054"/>
              <a:ext cx="312367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5CBE5899-0E8D-407B-8805-BECA1D41A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908" y="5051502"/>
              <a:ext cx="479435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B6A9574A-5F46-4447-870B-B52CA14E9600}"/>
                </a:ext>
              </a:extLst>
            </p:cNvPr>
            <p:cNvSpPr txBox="1"/>
            <p:nvPr/>
          </p:nvSpPr>
          <p:spPr>
            <a:xfrm>
              <a:off x="2072082" y="3401742"/>
              <a:ext cx="3102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rgbClr val="008000"/>
                  </a:solidFill>
                </a:rPr>
                <a:t>DRUHOTNÁ SUROVINA </a:t>
              </a:r>
            </a:p>
            <a:p>
              <a:pPr algn="ctr"/>
              <a:r>
                <a:rPr lang="cs-CZ" sz="2000" b="1" dirty="0">
                  <a:solidFill>
                    <a:srgbClr val="008000"/>
                  </a:solidFill>
                </a:rPr>
                <a:t>V PŮVODNÍ TECHNOLOGII</a:t>
              </a:r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48C1857D-8443-4265-AFD4-F58B93BE0BB6}"/>
                </a:ext>
              </a:extLst>
            </p:cNvPr>
            <p:cNvSpPr txBox="1"/>
            <p:nvPr/>
          </p:nvSpPr>
          <p:spPr>
            <a:xfrm>
              <a:off x="312908" y="4628862"/>
              <a:ext cx="486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rgbClr val="008000"/>
                  </a:solidFill>
                </a:rPr>
                <a:t>DRUHOTNÁ SUROVINA V JINÉ TECHNOLOGII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CE5B2001-4B1B-45A4-97CE-B092E38A06E7}"/>
                </a:ext>
              </a:extLst>
            </p:cNvPr>
            <p:cNvSpPr txBox="1"/>
            <p:nvPr/>
          </p:nvSpPr>
          <p:spPr>
            <a:xfrm>
              <a:off x="5128181" y="5548206"/>
              <a:ext cx="310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rgbClr val="C00000"/>
                  </a:solidFill>
                </a:rPr>
                <a:t>ODPAD</a:t>
              </a:r>
              <a:r>
                <a:rPr lang="cs-CZ" sz="2000" b="1" dirty="0"/>
                <a:t>       ODSTRANĚNÍ</a:t>
              </a:r>
            </a:p>
          </p:txBody>
        </p:sp>
        <p:sp>
          <p:nvSpPr>
            <p:cNvPr id="39" name="Šipka: doprava 38">
              <a:extLst>
                <a:ext uri="{FF2B5EF4-FFF2-40B4-BE49-F238E27FC236}">
                  <a16:creationId xmlns:a16="http://schemas.microsoft.com/office/drawing/2014/main" id="{A4DFEF0B-66EA-4F47-ACC2-D549B2D999A2}"/>
                </a:ext>
              </a:extLst>
            </p:cNvPr>
            <p:cNvSpPr/>
            <p:nvPr/>
          </p:nvSpPr>
          <p:spPr>
            <a:xfrm>
              <a:off x="6241867" y="5710540"/>
              <a:ext cx="210487" cy="9985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6100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99092"/>
            <a:ext cx="11638230" cy="541949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sz="3600" b="1" dirty="0">
                <a:solidFill>
                  <a:prstClr val="black"/>
                </a:solidFill>
              </a:rPr>
              <a:t>Odpady podle zákona:</a:t>
            </a:r>
            <a:endParaRPr lang="cs-CZ" sz="3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Nebezpečné „N“</a:t>
            </a: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Ostatní „O“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3600" b="1" dirty="0">
                <a:solidFill>
                  <a:prstClr val="black"/>
                </a:solidFill>
              </a:rPr>
              <a:t>Klasifikace odpadů podle:</a:t>
            </a:r>
            <a:endParaRPr lang="cs-CZ" sz="3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účinku na zdraví – infekční, toxický, radioaktivní</a:t>
            </a: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využitelnosti 	     nevyužitelný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3600" dirty="0">
                <a:solidFill>
                  <a:prstClr val="black"/>
                </a:solidFill>
              </a:rPr>
              <a:t>                                 využitelný – využívaný </a:t>
            </a:r>
            <a:r>
              <a:rPr lang="cs-CZ" sz="3600" dirty="0">
                <a:solidFill>
                  <a:srgbClr val="008000"/>
                </a:solidFill>
              </a:rPr>
              <a:t>x</a:t>
            </a:r>
            <a:r>
              <a:rPr lang="cs-CZ" sz="3600" dirty="0">
                <a:solidFill>
                  <a:prstClr val="black"/>
                </a:solidFill>
              </a:rPr>
              <a:t> nevyužívaný</a:t>
            </a: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místa vzniku – komunální, průmyslový, zemědělský</a:t>
            </a: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kvality – anorganický (nespalitelný), organický (spalitelný)</a:t>
            </a:r>
          </a:p>
          <a:p>
            <a:pPr>
              <a:lnSpc>
                <a:spcPct val="110000"/>
              </a:lnSpc>
              <a:defRPr/>
            </a:pPr>
            <a:r>
              <a:rPr lang="cs-CZ" sz="3600" dirty="0">
                <a:solidFill>
                  <a:prstClr val="black"/>
                </a:solidFill>
              </a:rPr>
              <a:t>množství 	velkoobjemový – energetické odpady, komunální, některé průmyslové odpady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3600" dirty="0">
                <a:solidFill>
                  <a:prstClr val="black"/>
                </a:solidFill>
              </a:rPr>
              <a:t>                        	maloobjemový – některé průmyslové odpady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44848" y="3811509"/>
            <a:ext cx="271603" cy="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950838" y="5614290"/>
            <a:ext cx="271603" cy="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344848" y="3811509"/>
            <a:ext cx="387202" cy="373916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957646" y="5609470"/>
            <a:ext cx="387202" cy="373916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693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11" y="247430"/>
            <a:ext cx="4539558" cy="5528681"/>
          </a:xfrm>
        </p:spPr>
        <p:txBody>
          <a:bodyPr>
            <a:normAutofit/>
          </a:bodyPr>
          <a:lstStyle/>
          <a:p>
            <a:r>
              <a:rPr lang="cs-CZ" b="1" dirty="0"/>
              <a:t>Nebezpečné vlastnosti odpadů</a:t>
            </a:r>
            <a:br>
              <a:rPr lang="cs-CZ" b="1" dirty="0"/>
            </a:br>
            <a:r>
              <a:rPr lang="cs-CZ" sz="2700" b="1" dirty="0"/>
              <a:t>Vyhláška č. 273/2021 Sb. Vyhláška Ministerstva životního prostředí o podrobnostech nakládání s odpady</a:t>
            </a:r>
            <a:br>
              <a:rPr lang="cs-CZ" sz="2700" b="1" dirty="0"/>
            </a:br>
            <a:endParaRPr lang="cs-CZ" sz="27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19" y="0"/>
            <a:ext cx="4647176" cy="6858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36</a:t>
            </a:fld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346AF27-1BB5-404C-8540-9E2DE6E3E709}"/>
              </a:ext>
            </a:extLst>
          </p:cNvPr>
          <p:cNvSpPr/>
          <p:nvPr/>
        </p:nvSpPr>
        <p:spPr>
          <a:xfrm>
            <a:off x="10266494" y="6486526"/>
            <a:ext cx="527711" cy="347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HP 15</a:t>
            </a:r>
          </a:p>
        </p:txBody>
      </p:sp>
    </p:spTree>
    <p:extLst>
      <p:ext uri="{BB962C8B-B14F-4D97-AF65-F5344CB8AC3E}">
        <p14:creationId xmlns:p14="http://schemas.microsoft.com/office/powerpoint/2010/main" val="3170000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297" y="0"/>
            <a:ext cx="4667217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37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C722BBF-C80F-4BBF-9250-A471A8C1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1" y="247430"/>
            <a:ext cx="4539558" cy="5528681"/>
          </a:xfrm>
        </p:spPr>
        <p:txBody>
          <a:bodyPr>
            <a:normAutofit/>
          </a:bodyPr>
          <a:lstStyle/>
          <a:p>
            <a:r>
              <a:rPr lang="cs-CZ" b="1" dirty="0"/>
              <a:t>Nebezpečné vlastnosti odpadů</a:t>
            </a:r>
            <a:br>
              <a:rPr lang="cs-CZ" b="1" dirty="0"/>
            </a:br>
            <a:r>
              <a:rPr lang="cs-CZ" sz="2700" b="1" dirty="0"/>
              <a:t>Vyhláška č. 273/2021 Sb. Vyhláška Ministerstva životního prostředí o podrobnostech nakládání s odpady</a:t>
            </a:r>
            <a:br>
              <a:rPr lang="cs-CZ" sz="2700" b="1" dirty="0"/>
            </a:br>
            <a:endParaRPr lang="cs-CZ" sz="2700" b="1" dirty="0"/>
          </a:p>
        </p:txBody>
      </p:sp>
    </p:spTree>
    <p:extLst>
      <p:ext uri="{BB962C8B-B14F-4D97-AF65-F5344CB8AC3E}">
        <p14:creationId xmlns:p14="http://schemas.microsoft.com/office/powerpoint/2010/main" val="278086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Odpady podle místa vzniku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378819" y="1690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403910" y="1919288"/>
            <a:ext cx="5384180" cy="4687973"/>
            <a:chOff x="2497" y="5003"/>
            <a:chExt cx="7389" cy="6134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4657" y="7177"/>
              <a:ext cx="28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ODPADY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V="1">
              <a:off x="6097" y="789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3757" y="8257"/>
              <a:ext cx="4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V="1">
              <a:off x="3757" y="82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8617" y="82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7717" y="8617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plynné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2497" y="501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obce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297" y="5017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průmysl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6097" y="5017"/>
              <a:ext cx="19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zemědělství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397" y="6097"/>
              <a:ext cx="52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3397" y="573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5017" y="573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997" y="573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8617" y="573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8257" y="5003"/>
              <a:ext cx="162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ostatní sféra</a:t>
              </a:r>
              <a:endPara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6097" y="82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037" y="8617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tuhé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377" y="8617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kapalné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6097" y="6097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3757" y="91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6097" y="91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8617" y="91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3757" y="9517"/>
              <a:ext cx="4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6097" y="951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757" y="10057"/>
              <a:ext cx="4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3757" y="1005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8617" y="1005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2857" y="10597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nebezpečné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7717" y="10597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ostatní</a:t>
              </a:r>
              <a:endPara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3378819" y="2147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18" y="3718697"/>
            <a:ext cx="3108036" cy="23379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8" y="1919288"/>
            <a:ext cx="3107011" cy="1582738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369" y="3691106"/>
            <a:ext cx="3279038" cy="2459279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568" y="825072"/>
            <a:ext cx="2668309" cy="2645632"/>
          </a:xfrm>
          <a:prstGeom prst="rect">
            <a:avLst/>
          </a:prstGeom>
        </p:spPr>
      </p:pic>
      <p:sp>
        <p:nvSpPr>
          <p:cNvPr id="39" name="Zástupný symbol pro číslo snímku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009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Členění odpadů podle původu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Odpady komunální</a:t>
            </a:r>
            <a:r>
              <a:rPr lang="cs-CZ" dirty="0">
                <a:solidFill>
                  <a:prstClr val="black"/>
                </a:solidFill>
              </a:rPr>
              <a:t> –      rozmanité složení, pocházející z domácností,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                                        služeb, drobných provozoven, nelze chemicky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                                        analyzovat, pouze druhově třídit – papír, sklo,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                                        kovy, plasty, organické zbytky</a:t>
            </a:r>
          </a:p>
          <a:p>
            <a:pPr>
              <a:buFont typeface="Arial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Odpady průmyslové</a:t>
            </a:r>
            <a:r>
              <a:rPr lang="cs-CZ" dirty="0">
                <a:solidFill>
                  <a:prstClr val="black"/>
                </a:solidFill>
              </a:rPr>
              <a:t> –    vznikají v průběhu výrobního procesu – mají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                                        složení v určitém rozmezí, lze je druhově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                                        třídit technologickým procesem lze ovlivnit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                                        složení a vlastnosti odpadů</a:t>
            </a:r>
          </a:p>
          <a:p>
            <a:pPr>
              <a:buFont typeface="Arial" charset="0"/>
              <a:buChar char="•"/>
              <a:defRPr/>
            </a:pPr>
            <a:r>
              <a:rPr lang="cs-CZ" b="1" dirty="0">
                <a:solidFill>
                  <a:prstClr val="black"/>
                </a:solidFill>
              </a:rPr>
              <a:t>Odpady živočišného a rostlinného původu </a:t>
            </a:r>
            <a:r>
              <a:rPr lang="cs-CZ" dirty="0">
                <a:solidFill>
                  <a:prstClr val="black"/>
                </a:solidFill>
              </a:rPr>
              <a:t>– organické sloučeniny z rostlin  a živočichů </a:t>
            </a:r>
            <a:endParaRPr lang="cs-CZ" sz="32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95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Zastoupení prvků v zemské kůře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1" y="1801639"/>
            <a:ext cx="11145864" cy="38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035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75E12FA-5D33-42BA-950A-573BD3A64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72" y="258617"/>
            <a:ext cx="10344728" cy="64044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6EF945-EFBB-4234-A165-EFA564CF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57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6E6E166-9326-4A50-86AA-E6507204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9" y="388922"/>
            <a:ext cx="11070488" cy="617982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42DFF6B-2418-4005-ABC8-AFDDDFAB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627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8EA227A-EF1F-47BE-9691-EFA89C99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56" y="457200"/>
            <a:ext cx="11098662" cy="626427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CADFC9-ECA3-4741-B9BB-9DE8397D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35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2E2EE08-B350-4795-B300-1AB617C4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96" y="375796"/>
            <a:ext cx="9535886" cy="633364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CEAD80-7BFC-4D51-9881-3A559287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375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4F8CDD-3665-40F7-995D-EE7587F0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68" y="145796"/>
            <a:ext cx="6690049" cy="660016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5DADEF-65BF-49C7-954D-106835C3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206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1" b="6488"/>
          <a:stretch/>
        </p:blipFill>
        <p:spPr>
          <a:xfrm>
            <a:off x="7056582" y="0"/>
            <a:ext cx="5008122" cy="3448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3"/>
          <a:stretch/>
        </p:blipFill>
        <p:spPr bwMode="auto">
          <a:xfrm>
            <a:off x="40557" y="0"/>
            <a:ext cx="5017357" cy="36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032BAB-FCBF-40CC-9C39-51EC6534D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06"/>
          <a:stretch/>
        </p:blipFill>
        <p:spPr>
          <a:xfrm>
            <a:off x="3472875" y="3197301"/>
            <a:ext cx="5754253" cy="366069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71F11-0705-4D40-B867-84ABA368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364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3"/>
          <a:stretch/>
        </p:blipFill>
        <p:spPr bwMode="auto">
          <a:xfrm>
            <a:off x="68474" y="-121334"/>
            <a:ext cx="4956908" cy="4014478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5" r="3046" b="11694"/>
          <a:stretch/>
        </p:blipFill>
        <p:spPr bwMode="auto">
          <a:xfrm>
            <a:off x="5889619" y="-121334"/>
            <a:ext cx="4821546" cy="35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D95A386-BE5C-4232-B150-695C9E2A5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437" y="3308927"/>
            <a:ext cx="5298654" cy="380862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DD185E-3C23-456A-8D40-FCE2DB38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78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6" r="9063"/>
          <a:stretch/>
        </p:blipFill>
        <p:spPr>
          <a:xfrm>
            <a:off x="0" y="1"/>
            <a:ext cx="5153891" cy="2967244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1" r="8559"/>
          <a:stretch/>
        </p:blipFill>
        <p:spPr bwMode="auto">
          <a:xfrm>
            <a:off x="7185890" y="0"/>
            <a:ext cx="5006109" cy="2876669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9" r="8884"/>
          <a:stretch/>
        </p:blipFill>
        <p:spPr bwMode="auto">
          <a:xfrm>
            <a:off x="0" y="3592945"/>
            <a:ext cx="5689601" cy="32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C606C6-9E92-4DBD-AF85-AD27EECF83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119" y="3703783"/>
            <a:ext cx="5690880" cy="299968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03AF24-4847-4E19-8151-07915E64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489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545B5-47E7-4032-A292-02B9F338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7AD125B-1B80-49E0-B714-4B7B3822F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"/>
          <a:stretch/>
        </p:blipFill>
        <p:spPr>
          <a:xfrm>
            <a:off x="7380513" y="47040"/>
            <a:ext cx="4438261" cy="33819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50A7E4-A9D7-4D2F-8718-9372E4399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0" t="1826"/>
          <a:stretch/>
        </p:blipFill>
        <p:spPr>
          <a:xfrm>
            <a:off x="0" y="0"/>
            <a:ext cx="5013428" cy="35596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9E3115-EA58-4899-BF72-D10531E75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875" y="3482249"/>
            <a:ext cx="5492126" cy="33650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960FC1-E851-4C67-A421-EA096EC80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4" y="3559629"/>
            <a:ext cx="5420923" cy="328768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2AC704-44E5-429C-A8F6-0843B2C8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319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837695" cy="3429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73944" y="3121223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tis. tun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882791" y="664333"/>
            <a:ext cx="6158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10 315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607577-2F59-4971-924D-773DE6A7747C}"/>
              </a:ext>
            </a:extLst>
          </p:cNvPr>
          <p:cNvSpPr/>
          <p:nvPr/>
        </p:nvSpPr>
        <p:spPr>
          <a:xfrm>
            <a:off x="11045863" y="3429000"/>
            <a:ext cx="615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10 223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DA41755-80F7-4764-BA75-E030258B9859}"/>
              </a:ext>
            </a:extLst>
          </p:cNvPr>
          <p:cNvSpPr/>
          <p:nvPr/>
        </p:nvSpPr>
        <p:spPr>
          <a:xfrm>
            <a:off x="2918846" y="1299002"/>
            <a:ext cx="6158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4 798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03821BA-62F2-4C6F-ACE6-351DBAF7876D}"/>
              </a:ext>
            </a:extLst>
          </p:cNvPr>
          <p:cNvSpPr/>
          <p:nvPr/>
        </p:nvSpPr>
        <p:spPr>
          <a:xfrm>
            <a:off x="9136825" y="4241014"/>
            <a:ext cx="6158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5 412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928E70CC-36D1-4AF1-849A-618B54FA78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01714" y="2857274"/>
          <a:ext cx="6419850" cy="368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8194FD0F-D49C-4674-AF02-1A588F27AC6A}"/>
              </a:ext>
            </a:extLst>
          </p:cNvPr>
          <p:cNvSpPr/>
          <p:nvPr/>
        </p:nvSpPr>
        <p:spPr>
          <a:xfrm>
            <a:off x="9396672" y="6461633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tis. tun</a:t>
            </a:r>
          </a:p>
        </p:txBody>
      </p:sp>
      <p:pic>
        <p:nvPicPr>
          <p:cNvPr id="1026" name="Picture 2" descr="Druhotné suroviny | Marius Pedersen">
            <a:extLst>
              <a:ext uri="{FF2B5EF4-FFF2-40B4-BE49-F238E27FC236}">
                <a16:creationId xmlns:a16="http://schemas.microsoft.com/office/drawing/2014/main" id="{541D35CD-F43F-4D3E-85CB-BDF100B9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92" y="4180185"/>
            <a:ext cx="3261729" cy="21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vební a demoliční odpady | Odpady">
            <a:extLst>
              <a:ext uri="{FF2B5EF4-FFF2-40B4-BE49-F238E27FC236}">
                <a16:creationId xmlns:a16="http://schemas.microsoft.com/office/drawing/2014/main" id="{C1743D20-5D77-464C-BD45-EB04D7E8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94" y="422885"/>
            <a:ext cx="3647140" cy="21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EBE2CA-361F-4F69-ADAD-07F066C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15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0657" y="1493822"/>
            <a:ext cx="11073143" cy="49975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- Platí termodynamické zákony,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- energie nevzniká ani nezaniká, lze ji pouze měnit z jedné formy na druhou,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- při jakékoli přeměně energie z jednoho typu na druhý se vždy určitá část přeměňuje v teplo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žádný přenos není stoprocentně účinný,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- základním zdrojem energie na Zemi je energie sluneční. </a:t>
            </a:r>
          </a:p>
          <a:p>
            <a:pPr marL="0" indent="0">
              <a:buNone/>
            </a:pPr>
            <a:r>
              <a:rPr lang="cs-CZ" altLang="cs-CZ" b="1" dirty="0"/>
              <a:t>Sluneční záření: </a:t>
            </a:r>
          </a:p>
          <a:p>
            <a:r>
              <a:rPr lang="cs-CZ" altLang="cs-CZ" dirty="0"/>
              <a:t>Krátkovlnné, symbol: </a:t>
            </a:r>
            <a:r>
              <a:rPr lang="cs-CZ" altLang="cs-CZ" dirty="0" err="1"/>
              <a:t>Q</a:t>
            </a:r>
            <a:r>
              <a:rPr lang="cs-CZ" altLang="cs-CZ" baseline="-25000" dirty="0" err="1"/>
              <a:t>c</a:t>
            </a:r>
            <a:r>
              <a:rPr lang="cs-CZ" altLang="cs-CZ" dirty="0"/>
              <a:t> ,</a:t>
            </a:r>
          </a:p>
          <a:p>
            <a:r>
              <a:rPr lang="cs-CZ" altLang="cs-CZ" dirty="0"/>
              <a:t>ultrafialové záření 280–348 </a:t>
            </a:r>
            <a:r>
              <a:rPr lang="cs-CZ" altLang="cs-CZ" dirty="0" err="1"/>
              <a:t>nm</a:t>
            </a:r>
            <a:r>
              <a:rPr lang="cs-CZ" altLang="cs-CZ" dirty="0"/>
              <a:t> ,</a:t>
            </a:r>
          </a:p>
          <a:p>
            <a:r>
              <a:rPr lang="cs-CZ" altLang="cs-CZ" dirty="0"/>
              <a:t>viditelné světlo 380–780 </a:t>
            </a:r>
            <a:r>
              <a:rPr lang="cs-CZ" altLang="cs-CZ" dirty="0" err="1"/>
              <a:t>nm</a:t>
            </a:r>
            <a:r>
              <a:rPr lang="cs-CZ" altLang="cs-CZ" dirty="0"/>
              <a:t>  ,</a:t>
            </a:r>
          </a:p>
          <a:p>
            <a:r>
              <a:rPr lang="cs-CZ" altLang="cs-CZ" dirty="0"/>
              <a:t>infračervené záření 780–3000 </a:t>
            </a:r>
            <a:r>
              <a:rPr lang="cs-CZ" altLang="cs-CZ" dirty="0" err="1"/>
              <a:t>nm</a:t>
            </a:r>
            <a:r>
              <a:rPr lang="cs-CZ" altLang="cs-CZ" dirty="0"/>
              <a:t>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8280"/>
            <a:ext cx="5175564" cy="28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12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https://www.carbfix.com/</a:t>
            </a:r>
            <a:endParaRPr lang="cs-CZ" dirty="0"/>
          </a:p>
          <a:p>
            <a:r>
              <a:rPr lang="cs-CZ" dirty="0"/>
              <a:t>Ekologie ve stavebnictví, studijní opora, </a:t>
            </a:r>
            <a:r>
              <a:rPr lang="cs-CZ" dirty="0" err="1"/>
              <a:t>Rovnaníková</a:t>
            </a:r>
            <a:r>
              <a:rPr lang="cs-CZ" dirty="0"/>
              <a:t>, P., Žižková, N.</a:t>
            </a:r>
          </a:p>
          <a:p>
            <a:r>
              <a:rPr lang="cs-CZ" dirty="0"/>
              <a:t>ČSU </a:t>
            </a:r>
            <a:r>
              <a:rPr lang="cs-CZ" dirty="0">
                <a:hlinkClick r:id="rId3"/>
              </a:rPr>
              <a:t>https://www.czso.cz/</a:t>
            </a:r>
            <a:endParaRPr lang="cs-CZ" dirty="0"/>
          </a:p>
          <a:p>
            <a:r>
              <a:rPr lang="cs-CZ" dirty="0"/>
              <a:t>MPO </a:t>
            </a:r>
            <a:r>
              <a:rPr lang="cs-CZ" dirty="0">
                <a:hlinkClick r:id="rId4"/>
              </a:rPr>
              <a:t>https://www.mpo.cz/</a:t>
            </a:r>
            <a:endParaRPr lang="cs-CZ" dirty="0"/>
          </a:p>
          <a:p>
            <a:r>
              <a:rPr lang="cs-CZ" dirty="0"/>
              <a:t>MŽP </a:t>
            </a:r>
            <a:r>
              <a:rPr lang="cs-CZ" dirty="0">
                <a:hlinkClick r:id="rId5"/>
              </a:rPr>
              <a:t>https://www.mzp.cz/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07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0218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9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Koloběh uhlíku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703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Uhlík je nejrozšířenější prvek živé hmoty.</a:t>
            </a:r>
          </a:p>
          <a:p>
            <a:r>
              <a:rPr lang="cs-CZ" dirty="0"/>
              <a:t>Má nejjednodušší a nejlépe známý cyklus.</a:t>
            </a:r>
          </a:p>
          <a:p>
            <a:r>
              <a:rPr lang="cs-CZ" dirty="0"/>
              <a:t>Koloběh uhlíku v biosféře je velmi dokonalý.</a:t>
            </a:r>
          </a:p>
          <a:p>
            <a:r>
              <a:rPr lang="cs-CZ" dirty="0"/>
              <a:t>Je udržován metabolickými procesy v ekosystémech.</a:t>
            </a:r>
          </a:p>
          <a:p>
            <a:pPr marL="0" indent="0">
              <a:buNone/>
            </a:pPr>
            <a:r>
              <a:rPr lang="cs-CZ" b="1" dirty="0"/>
              <a:t>Výskyt uhlíku:</a:t>
            </a:r>
          </a:p>
          <a:p>
            <a:pPr lvl="0"/>
            <a:r>
              <a:rPr lang="cs-CZ" dirty="0"/>
              <a:t>Zemská kůra – sedimenty a ložiska fosilních paliv - uhlí, lignit, ropa, zemní plyn,</a:t>
            </a:r>
          </a:p>
          <a:p>
            <a:pPr lvl="0"/>
            <a:r>
              <a:rPr lang="cs-CZ" dirty="0"/>
              <a:t>hydrosféra – formy CO</a:t>
            </a:r>
            <a:r>
              <a:rPr lang="cs-CZ" baseline="-25000" dirty="0"/>
              <a:t>2</a:t>
            </a:r>
            <a:r>
              <a:rPr lang="cs-CZ" dirty="0"/>
              <a:t>: CO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r>
              <a:rPr lang="cs-CZ" dirty="0"/>
              <a:t>,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a CO</a:t>
            </a:r>
            <a:r>
              <a:rPr lang="cs-CZ" baseline="-25000" dirty="0"/>
              <a:t>2</a:t>
            </a:r>
            <a:r>
              <a:rPr lang="cs-CZ" dirty="0"/>
              <a:t>(H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), i nerozpuštěné organické látky,</a:t>
            </a:r>
          </a:p>
          <a:p>
            <a:pPr lvl="0"/>
            <a:r>
              <a:rPr lang="cs-CZ" dirty="0"/>
              <a:t>zemská atmosféra – 0,034 % CO</a:t>
            </a:r>
            <a:r>
              <a:rPr lang="cs-CZ" baseline="-25000" dirty="0"/>
              <a:t>2</a:t>
            </a:r>
            <a:r>
              <a:rPr lang="cs-CZ" dirty="0"/>
              <a:t>, CH</a:t>
            </a:r>
            <a:r>
              <a:rPr lang="cs-CZ" baseline="-25000" dirty="0"/>
              <a:t>4</a:t>
            </a:r>
            <a:r>
              <a:rPr lang="cs-CZ" dirty="0"/>
              <a:t>, CO, uhlovodíky.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9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 hlavní cykly uhlíku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biochemický</a:t>
            </a:r>
            <a:r>
              <a:rPr lang="cs-CZ" dirty="0"/>
              <a:t> – hlavní a nejrychlejší cyklus, zahrnuje fotosyntézu a dýchání živých organismů,</a:t>
            </a:r>
          </a:p>
          <a:p>
            <a:pPr lvl="0"/>
            <a:r>
              <a:rPr lang="cs-CZ" b="1" dirty="0"/>
              <a:t>biogeochemický</a:t>
            </a:r>
            <a:r>
              <a:rPr lang="cs-CZ" dirty="0"/>
              <a:t> – je pomalejší, zahrnuje postupné zvětrávání sedimentů, vulkanickou činností jsou sedimenty vynášeny na povrch a vázaný uhlík se oxiduje na oxid uhličitý,</a:t>
            </a:r>
          </a:p>
          <a:p>
            <a:pPr lvl="0"/>
            <a:r>
              <a:rPr lang="cs-CZ" b="1" dirty="0"/>
              <a:t>geochemický</a:t>
            </a:r>
            <a:r>
              <a:rPr lang="cs-CZ" dirty="0"/>
              <a:t> – zahrnuje vznik nerozpustného uhličitanu vápenatého CaCO</a:t>
            </a:r>
            <a:r>
              <a:rPr lang="cs-CZ" baseline="-25000" dirty="0"/>
              <a:t>3</a:t>
            </a:r>
            <a:r>
              <a:rPr lang="cs-CZ" dirty="0"/>
              <a:t> a jeho ukládání v sedimentech ne dně mořských pánví a proces zvětrávání.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4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Jednoduché schéma koloběhu uhlíku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40" y="1419083"/>
            <a:ext cx="8711700" cy="537101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7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863" y="87673"/>
            <a:ext cx="10515600" cy="878037"/>
          </a:xfrm>
        </p:spPr>
        <p:txBody>
          <a:bodyPr/>
          <a:lstStyle/>
          <a:p>
            <a:r>
              <a:rPr lang="cs-CZ" b="1" dirty="0"/>
              <a:t>Koloběh kyslíku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061896" y="213406"/>
            <a:ext cx="7015072" cy="836826"/>
          </a:xfrm>
        </p:spPr>
        <p:txBody>
          <a:bodyPr/>
          <a:lstStyle/>
          <a:p>
            <a:r>
              <a:rPr lang="cs-CZ" altLang="cs-CZ" sz="2000" dirty="0"/>
              <a:t>Spotřeba kyslíku při aerobním rozkladu organických látek.</a:t>
            </a:r>
          </a:p>
          <a:p>
            <a:r>
              <a:rPr lang="cs-CZ" altLang="cs-CZ" sz="2000" dirty="0"/>
              <a:t>Vznik – při fotosyntéze.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206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2068</Words>
  <Application>Microsoft Office PowerPoint</Application>
  <PresentationFormat>Širokoúhlá obrazovka</PresentationFormat>
  <Paragraphs>231</Paragraphs>
  <Slides>51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9" baseType="lpstr"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Motiv Office</vt:lpstr>
      <vt:lpstr>P3 KOLOBĚH LÁTEK V PŘÍRODĚ VZNIK A KLASIFIKACE ODPADŮ</vt:lpstr>
      <vt:lpstr>Biosféra</vt:lpstr>
      <vt:lpstr>Zdroje biosféry</vt:lpstr>
      <vt:lpstr>Zastoupení prvků v zemské kůře</vt:lpstr>
      <vt:lpstr>Zdroje energie</vt:lpstr>
      <vt:lpstr>Koloběh uhlíku</vt:lpstr>
      <vt:lpstr>3 hlavní cykly uhlíku</vt:lpstr>
      <vt:lpstr>Jednoduché schéma koloběhu uhlíku</vt:lpstr>
      <vt:lpstr>Koloběh kyslíku</vt:lpstr>
      <vt:lpstr>Fotosyntéza</vt:lpstr>
      <vt:lpstr> v zemském ovzduší přítomen v molekule N2 (v troposféře 78,08 % objemu)</vt:lpstr>
      <vt:lpstr>Prezentace aplikace PowerPoint</vt:lpstr>
      <vt:lpstr>Prezentace aplikace PowerPoint</vt:lpstr>
      <vt:lpstr>vznik a klasifikace odpadů</vt:lpstr>
      <vt:lpstr>Průmyslová revoluce</vt:lpstr>
      <vt:lpstr>Prezentace aplikace PowerPoint</vt:lpstr>
      <vt:lpstr>Udržitelný rozvoj</vt:lpstr>
      <vt:lpstr>Udržitelný rozvoj                   Pilíře</vt:lpstr>
      <vt:lpstr>Cirkulární ekonomika x lineární ekonomika</vt:lpstr>
      <vt:lpstr>Cirkulární ekonomika (oběhové hospodářství)</vt:lpstr>
      <vt:lpstr>Odpadové hospodářství v ČR</vt:lpstr>
      <vt:lpstr>Zákon o odpadech č. 185/2001 Sb. – starý</vt:lpstr>
      <vt:lpstr>Zákon o odpadech č. 541/2020 Sb. – NOVÝ</vt:lpstr>
      <vt:lpstr>Prezentace aplikace PowerPoint</vt:lpstr>
      <vt:lpstr>Odpadové hospodářství – definice</vt:lpstr>
      <vt:lpstr>Definice odpadu</vt:lpstr>
      <vt:lpstr>Vedlejší produkt dle Z. č. 541/2020 Sb. </vt:lpstr>
      <vt:lpstr>Hierarchie nakládání s odpady dle Z. č. 541/2020 Sb. </vt:lpstr>
      <vt:lpstr>Prezentace aplikace PowerPoint</vt:lpstr>
      <vt:lpstr>Politika druhotných surovin ČR</vt:lpstr>
      <vt:lpstr>Prezentace aplikace PowerPoint</vt:lpstr>
      <vt:lpstr>Výrobní technologie – vznik dopadů</vt:lpstr>
      <vt:lpstr>Bezodpadové technologie ?</vt:lpstr>
      <vt:lpstr>Technologie s produkcí odpadů</vt:lpstr>
      <vt:lpstr>Klasifikace odpadů</vt:lpstr>
      <vt:lpstr>Nebezpečné vlastnosti odpadů Vyhláška č. 273/2021 Sb. Vyhláška Ministerstva životního prostředí o podrobnostech nakládání s odpady </vt:lpstr>
      <vt:lpstr>Nebezpečné vlastnosti odpadů Vyhláška č. 273/2021 Sb. Vyhláška Ministerstva životního prostředí o podrobnostech nakládání s odpady </vt:lpstr>
      <vt:lpstr>Odpady podle místa vzniku</vt:lpstr>
      <vt:lpstr>Členění odpadů podle původu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  <vt:lpstr>Děkuji za pozornost.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ÚVOD DO EKOLOGIE</dc:title>
  <dc:creator>Nikol</dc:creator>
  <cp:lastModifiedBy>Nikol</cp:lastModifiedBy>
  <cp:revision>94</cp:revision>
  <cp:lastPrinted>2017-10-04T13:16:09Z</cp:lastPrinted>
  <dcterms:created xsi:type="dcterms:W3CDTF">2017-09-20T12:19:58Z</dcterms:created>
  <dcterms:modified xsi:type="dcterms:W3CDTF">2022-10-11T10:24:20Z</dcterms:modified>
</cp:coreProperties>
</file>