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7" r:id="rId3"/>
    <p:sldId id="334" r:id="rId4"/>
    <p:sldId id="335" r:id="rId5"/>
    <p:sldId id="396" r:id="rId6"/>
    <p:sldId id="398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348" r:id="rId18"/>
    <p:sldId id="349" r:id="rId19"/>
    <p:sldId id="350" r:id="rId20"/>
    <p:sldId id="352" r:id="rId21"/>
    <p:sldId id="383" r:id="rId22"/>
    <p:sldId id="381" r:id="rId23"/>
    <p:sldId id="382" r:id="rId24"/>
    <p:sldId id="353" r:id="rId25"/>
    <p:sldId id="341" r:id="rId26"/>
    <p:sldId id="354" r:id="rId27"/>
    <p:sldId id="307" r:id="rId28"/>
    <p:sldId id="356" r:id="rId29"/>
    <p:sldId id="412" r:id="rId30"/>
    <p:sldId id="413" r:id="rId31"/>
    <p:sldId id="336" r:id="rId32"/>
    <p:sldId id="360" r:id="rId33"/>
    <p:sldId id="361" r:id="rId34"/>
    <p:sldId id="362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414" r:id="rId45"/>
    <p:sldId id="373" r:id="rId4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29BE-8D03-44EE-BC8D-6250B4EC6D0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7C7E-699E-43C4-ADEE-FF53A26E43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90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E0519-738B-4A70-8502-4C77670AFC4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8FFD-9447-4479-897F-9BA1FA8679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0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3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1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1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2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52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01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EFCB8-CD0E-492D-8E77-5D0CB21FC67C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2A762-B438-4CE5-BEEF-4AED81070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0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79232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P4 </a:t>
            </a:r>
            <a:r>
              <a:rPr lang="cs-CZ" altLang="cs-CZ" cap="all" dirty="0"/>
              <a:t>vznik a klasifikace odpadů - pokračování</a:t>
            </a: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471171"/>
            <a:ext cx="9144000" cy="1655762"/>
          </a:xfrm>
        </p:spPr>
        <p:txBody>
          <a:bodyPr/>
          <a:lstStyle/>
          <a:p>
            <a:r>
              <a:rPr lang="cs-CZ" dirty="0"/>
              <a:t>MJ 001 EKOLOGIE VE STAVEBNICTVÍ</a:t>
            </a:r>
          </a:p>
          <a:p>
            <a:r>
              <a:rPr lang="cs-CZ" dirty="0"/>
              <a:t>19. 10. 2022</a:t>
            </a:r>
          </a:p>
        </p:txBody>
      </p:sp>
    </p:spTree>
    <p:extLst>
      <p:ext uri="{BB962C8B-B14F-4D97-AF65-F5344CB8AC3E}">
        <p14:creationId xmlns:p14="http://schemas.microsoft.com/office/powerpoint/2010/main" val="4085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Nakládání s odpadem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Shromažďování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Sběr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Výkup (papír, plasty, železo, barevné kovy).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Třídění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Přeprava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Skladování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Úprava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Využívání</a:t>
            </a:r>
          </a:p>
          <a:p>
            <a:pPr lvl="1" indent="-285750"/>
            <a:r>
              <a:rPr lang="cs-CZ" altLang="cs-CZ" sz="2800" dirty="0">
                <a:solidFill>
                  <a:srgbClr val="000000"/>
                </a:solidFill>
              </a:rPr>
              <a:t>Zneškodňování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49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Shromažďování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154" y="1421394"/>
            <a:ext cx="10819646" cy="543660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cs-CZ" sz="3600" b="1" dirty="0"/>
              <a:t>Sběrné nádoby na komunální odpad</a:t>
            </a:r>
          </a:p>
          <a:p>
            <a:pPr>
              <a:defRPr/>
            </a:pPr>
            <a:r>
              <a:rPr lang="cs-CZ" sz="2700" dirty="0"/>
              <a:t>vnitřní odpadkové koše a nádoby – přetřídění odpadů</a:t>
            </a:r>
          </a:p>
          <a:p>
            <a:pPr marL="0" indent="0">
              <a:buNone/>
              <a:defRPr/>
            </a:pPr>
            <a:r>
              <a:rPr lang="cs-CZ" dirty="0"/>
              <a:t>•    popelnice a kontejnery</a:t>
            </a:r>
          </a:p>
          <a:p>
            <a:pPr marL="0" indent="0">
              <a:buNone/>
              <a:defRPr/>
            </a:pPr>
            <a:r>
              <a:rPr lang="cs-CZ" dirty="0"/>
              <a:t>•    </a:t>
            </a:r>
            <a:r>
              <a:rPr lang="cs-CZ" dirty="0" err="1"/>
              <a:t>depontkontejnery</a:t>
            </a:r>
            <a:r>
              <a:rPr lang="cs-CZ" dirty="0"/>
              <a:t> – zabránění odběru obsahu (textil, papír, apod.)</a:t>
            </a:r>
          </a:p>
          <a:p>
            <a:pPr marL="0" indent="0">
              <a:buNone/>
              <a:defRPr/>
            </a:pPr>
            <a:r>
              <a:rPr lang="cs-CZ" dirty="0"/>
              <a:t>•    </a:t>
            </a:r>
            <a:r>
              <a:rPr lang="cs-CZ" dirty="0" err="1"/>
              <a:t>bionádoby</a:t>
            </a:r>
            <a:r>
              <a:rPr lang="cs-CZ" dirty="0"/>
              <a:t> – provzdušnění odpadu</a:t>
            </a:r>
          </a:p>
          <a:p>
            <a:pPr marL="0" indent="0">
              <a:buNone/>
              <a:defRPr/>
            </a:pPr>
            <a:r>
              <a:rPr lang="cs-CZ" dirty="0"/>
              <a:t>•    oddělený sběr – různé barvy nádob</a:t>
            </a:r>
          </a:p>
          <a:p>
            <a:pPr marL="0" indent="0">
              <a:buNone/>
              <a:defRPr/>
            </a:pPr>
            <a:r>
              <a:rPr lang="cs-CZ" dirty="0"/>
              <a:t>•    venkovní odpadkové koše</a:t>
            </a:r>
          </a:p>
          <a:p>
            <a:pPr marL="0" indent="0">
              <a:buNone/>
              <a:defRPr/>
            </a:pPr>
            <a:r>
              <a:rPr lang="cs-CZ" dirty="0"/>
              <a:t>•    bahenní koše v pouličních vpustích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Font typeface="Wingdings" pitchFamily="2" charset="2"/>
              <a:buChar char="Ø"/>
              <a:defRPr/>
            </a:pPr>
            <a:r>
              <a:rPr lang="cs-CZ" sz="3600" b="1" dirty="0"/>
              <a:t>Sběrné pytle, vaky a tašky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/>
              <a:t>papírové – vícevrstvé, propustné pro vodní páru – odpad vysychá, voda v nich nekondenzuje –  menší odolnost proti povětrnosti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/>
              <a:t>plastové pytle – mohou se deformovat, ale lze je spalovat bez vzniku nebezpečných spalin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dirty="0" err="1"/>
              <a:t>biopytle</a:t>
            </a:r>
            <a:r>
              <a:rPr lang="cs-CZ" dirty="0"/>
              <a:t> – po uložení na skládce nebo v kompostu se rozkládají za 3–24 měsíců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09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6718" y="38333"/>
            <a:ext cx="10515600" cy="1325563"/>
          </a:xfrm>
        </p:spPr>
        <p:txBody>
          <a:bodyPr/>
          <a:lstStyle/>
          <a:p>
            <a:r>
              <a:rPr lang="cs-CZ" b="1" dirty="0"/>
              <a:t>Sběrné nádoby na průmyslový odpad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09" y="1363897"/>
            <a:ext cx="8133784" cy="538998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altLang="cs-CZ" dirty="0"/>
              <a:t>stejné jako pro komunální odpad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mobilní velkoobjemové kontejnery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 err="1"/>
              <a:t>oleocont</a:t>
            </a:r>
            <a:r>
              <a:rPr lang="cs-CZ" altLang="cs-CZ" dirty="0"/>
              <a:t> – nádoba na olej, olejové filtry, zaolejovaný odpad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jednorázové nádoby na zdravotní odpad z PE vodotěsně uzavíratelné (</a:t>
            </a:r>
            <a:r>
              <a:rPr lang="cs-CZ" altLang="cs-CZ" dirty="0" err="1"/>
              <a:t>rigling</a:t>
            </a:r>
            <a:r>
              <a:rPr lang="cs-CZ" altLang="cs-CZ" dirty="0"/>
              <a:t> box – pro použité injekční stříkačky, </a:t>
            </a:r>
            <a:r>
              <a:rPr lang="cs-CZ" altLang="cs-CZ" dirty="0" err="1"/>
              <a:t>klinix</a:t>
            </a:r>
            <a:r>
              <a:rPr lang="cs-CZ" altLang="cs-CZ" dirty="0"/>
              <a:t> box – anatomický odpad)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KCA box – s víkem s </a:t>
            </a:r>
            <a:r>
              <a:rPr lang="cs-CZ" altLang="cs-CZ" dirty="0" err="1"/>
              <a:t>vhazovacím</a:t>
            </a:r>
            <a:r>
              <a:rPr lang="cs-CZ" altLang="cs-CZ" dirty="0"/>
              <a:t> otvorem – prošlé léky, baterie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 err="1"/>
              <a:t>thermocontainer</a:t>
            </a:r>
            <a:r>
              <a:rPr lang="cs-CZ" altLang="cs-CZ" dirty="0"/>
              <a:t> – plastová nádoba s dvojitou izolační stěnou na zbytky jídel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kovové sudy – na tekuté, pastové, práškové odpady</a:t>
            </a: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40"/>
          <a:stretch/>
        </p:blipFill>
        <p:spPr bwMode="auto">
          <a:xfrm>
            <a:off x="8054108" y="2022277"/>
            <a:ext cx="3842327" cy="40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2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 přepravy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pravidelný odvoz </a:t>
            </a:r>
            <a:r>
              <a:rPr lang="cs-CZ" altLang="cs-CZ" dirty="0"/>
              <a:t>– domovní a průmyslový odpad – přesypový postup, výměnný postup a jednorázový postup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nepravidelný odvoz </a:t>
            </a:r>
            <a:r>
              <a:rPr lang="cs-CZ" altLang="cs-CZ" dirty="0"/>
              <a:t>– velkorozměrový odpad – při demolicích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2" y="3586162"/>
            <a:ext cx="5264726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082" y="3328988"/>
            <a:ext cx="2925763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6811" y="4872981"/>
            <a:ext cx="2859088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1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321" y="-78724"/>
            <a:ext cx="10515600" cy="1107492"/>
          </a:xfrm>
        </p:spPr>
        <p:txBody>
          <a:bodyPr>
            <a:normAutofit/>
          </a:bodyPr>
          <a:lstStyle/>
          <a:p>
            <a:r>
              <a:rPr lang="cs-CZ" b="1" dirty="0"/>
              <a:t>Vakuový sběr komunálního odpadu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614" y="3172031"/>
            <a:ext cx="10047191" cy="3174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564" y="804213"/>
            <a:ext cx="3417455" cy="223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344616" y="6475059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800" dirty="0">
                <a:latin typeface="Calibri" panose="020F0502020204030204" pitchFamily="34" charset="0"/>
              </a:rPr>
              <a:t>http://www.tretiruka.cz/news/vakuovy-system-sberu-komunalniho-odpadu-existuje-ve-vice-mestech-evropy/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463" y="804213"/>
            <a:ext cx="4422318" cy="22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856" y="0"/>
            <a:ext cx="10928287" cy="1292336"/>
          </a:xfrm>
        </p:spPr>
        <p:txBody>
          <a:bodyPr>
            <a:noAutofit/>
          </a:bodyPr>
          <a:lstStyle/>
          <a:p>
            <a:r>
              <a:rPr lang="cs-CZ" altLang="cs-CZ" b="1" dirty="0"/>
              <a:t>Hydraulický systém sběru kuchyňského odpadu 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506994" y="1195636"/>
            <a:ext cx="1105314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Podle  zákona 541/2020 Sb., 254/2001 Sb. (vodní zákon), 274/2001 Sb. (zákon o vodovodech a kanalizacích) a vyhlášky 428/2001 Sb. nelze drcený kuchyňský odpad vypouštět do kanalizace</a:t>
            </a:r>
          </a:p>
          <a:p>
            <a:r>
              <a:rPr lang="cs-CZ" altLang="cs-CZ" sz="800" dirty="0"/>
              <a:t>http://www.tzb-info.cz/2741-drtice-kuchynskych-odpadu-nelze-libovolne-vkladat-do-kanalizacniho-potrubi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dirty="0"/>
              <a:t>Systém </a:t>
            </a:r>
            <a:r>
              <a:rPr lang="cs-CZ" altLang="cs-CZ" sz="2800" dirty="0" err="1"/>
              <a:t>Garchey</a:t>
            </a:r>
            <a:r>
              <a:rPr lang="cs-CZ" altLang="cs-CZ" sz="2800" dirty="0"/>
              <a:t> – shromažďuje drcený kuchyňský odpad v nádrži, tuhé složky se usazují a „čistá“ voda odtéká přepadem do kanalizace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78" y="3632291"/>
            <a:ext cx="7080477" cy="318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679" y="3492172"/>
            <a:ext cx="3687045" cy="33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1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82" y="75415"/>
            <a:ext cx="10515600" cy="793719"/>
          </a:xfrm>
        </p:spPr>
        <p:txBody>
          <a:bodyPr/>
          <a:lstStyle/>
          <a:p>
            <a:r>
              <a:rPr lang="cs-CZ" b="1" dirty="0"/>
              <a:t>Basilejská úmluva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152" y="869134"/>
            <a:ext cx="11565048" cy="59888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cs-CZ" sz="1800" b="1" dirty="0"/>
              <a:t>Mezinárodní právní řád o dovozu, vývozu a tranzitu nebezpečných látek a odpadů</a:t>
            </a:r>
            <a:r>
              <a:rPr lang="cs-CZ" sz="1800" dirty="0"/>
              <a:t>, který řídí jejich pohyb a nakládání s nimi. ČR přistoupila v r. 1993.  Obsahuje 29 čl. a řadu dodatků 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kategorie kontrolovaných odpadů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seznam nebezpečných charakteristik sledovaných odpadů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způsoby zneškodňování odpadů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využití těchto odpadů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požadavky na informace o těchto odpadech.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1800" b="1" dirty="0"/>
              <a:t>Každá členská země BÚ</a:t>
            </a:r>
            <a:r>
              <a:rPr lang="cs-CZ" sz="1800" dirty="0"/>
              <a:t>: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kompetentní úřad (</a:t>
            </a:r>
            <a:r>
              <a:rPr lang="cs-CZ" sz="1800" dirty="0" err="1"/>
              <a:t>competent</a:t>
            </a:r>
            <a:r>
              <a:rPr lang="cs-CZ" sz="1800" dirty="0"/>
              <a:t> </a:t>
            </a:r>
            <a:r>
              <a:rPr lang="cs-CZ" sz="1800" dirty="0" err="1"/>
              <a:t>authorities</a:t>
            </a:r>
            <a:r>
              <a:rPr lang="cs-CZ" sz="1800" dirty="0"/>
              <a:t>) – soustřeďuje informace o dovozu a vývozu nebezpečných odpadů, dává souhlas s nakládání s nimi, vede přehled o transitu;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ohniskový bod (</a:t>
            </a:r>
            <a:r>
              <a:rPr lang="cs-CZ" sz="1800" dirty="0" err="1"/>
              <a:t>focal</a:t>
            </a:r>
            <a:r>
              <a:rPr lang="cs-CZ" sz="1800" dirty="0"/>
              <a:t> point) – plní funkci informačního a servisního centra pro plnění závazků BÚ;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r>
              <a:rPr lang="cs-CZ" sz="1800" dirty="0"/>
              <a:t>musí vypracovat informační systém o odpadech (ISO), kterým zjišťuje vznik, využití a odstraňování odpadů (Centrum pro hospodaření s odpady VÚV Praha).</a:t>
            </a:r>
          </a:p>
        </p:txBody>
      </p:sp>
    </p:spTree>
    <p:extLst>
      <p:ext uri="{BB962C8B-B14F-4D97-AF65-F5344CB8AC3E}">
        <p14:creationId xmlns:p14="http://schemas.microsoft.com/office/powerpoint/2010/main" val="256166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813" y="248971"/>
            <a:ext cx="11112374" cy="1325563"/>
          </a:xfrm>
        </p:spPr>
        <p:txBody>
          <a:bodyPr>
            <a:normAutofit fontScale="90000"/>
          </a:bodyPr>
          <a:lstStyle/>
          <a:p>
            <a:r>
              <a:rPr lang="cs-CZ" altLang="cs-CZ" b="1" dirty="0"/>
              <a:t>Nařízení vlády č. 352/2014 </a:t>
            </a:r>
            <a:r>
              <a:rPr lang="cs-CZ" b="1" dirty="0"/>
              <a:t>o Plánu odpadového hospodářství České republiky pro období 2015–2024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8352" y="1825624"/>
            <a:ext cx="10955448" cy="478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/>
              <a:t>Strategické cíle Plánu odpadového hospodářství ČR 2015–2024: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Předcházení vzniku odpadů a snižování měrné produkce odpadů.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Minimalizace nepříznivých účinků vzniku odpadů a nakládání s nimi na lidské zdraví a životní prostředí.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Udržitelný rozvoj společnosti a přiblížení se k evropské „recyklační společnosti“.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Maximální využívání odpadů jako náhrady primárních zdrojů a přechod na oběhové hospodářství.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10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513" y="197040"/>
            <a:ext cx="11432240" cy="817130"/>
          </a:xfrm>
        </p:spPr>
        <p:txBody>
          <a:bodyPr>
            <a:normAutofit/>
          </a:bodyPr>
          <a:lstStyle/>
          <a:p>
            <a:r>
              <a:rPr lang="cs-CZ" sz="4000" b="1" dirty="0"/>
              <a:t>Plán odpadového hospodářství ČR 2015–2024: ZÁSADY</a:t>
            </a:r>
          </a:p>
        </p:txBody>
      </p:sp>
      <p:sp>
        <p:nvSpPr>
          <p:cNvPr id="7" name="Zástupný symbol pro obsah 2"/>
          <p:cNvSpPr txBox="1">
            <a:spLocks noGrp="1"/>
          </p:cNvSpPr>
          <p:nvPr>
            <p:ph idx="1"/>
          </p:nvPr>
        </p:nvSpPr>
        <p:spPr>
          <a:xfrm>
            <a:off x="208230" y="1014171"/>
            <a:ext cx="11878146" cy="5843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altLang="cs-CZ" b="1" dirty="0"/>
              <a:t>a)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008000"/>
                </a:solidFill>
              </a:rPr>
              <a:t>Předcházet vzniku odpadů </a:t>
            </a:r>
            <a:r>
              <a:rPr lang="cs-CZ" altLang="cs-CZ" dirty="0"/>
              <a:t>prostřednictvím plnění „Programu předcházení vzniku odpadů“ a dalšími opatřeními podporujícími omezování vzniku odpadů.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altLang="cs-CZ" b="1" dirty="0"/>
              <a:t>b)</a:t>
            </a:r>
            <a:r>
              <a:rPr lang="cs-CZ" altLang="cs-CZ" dirty="0"/>
              <a:t> Při nakládání s odpady </a:t>
            </a:r>
            <a:r>
              <a:rPr lang="cs-CZ" altLang="cs-CZ" b="1" dirty="0">
                <a:solidFill>
                  <a:srgbClr val="008000"/>
                </a:solidFill>
              </a:rPr>
              <a:t>uplatňovat hierarchii nakládání s odpady</a:t>
            </a:r>
            <a:r>
              <a:rPr lang="cs-CZ" altLang="cs-CZ" dirty="0"/>
              <a:t>. S odpady nakládat v pořadí: předcházení vzniku, příprava k opětovnému použití, recyklace, jiné využití (například energetické využití) a na posledním místě odstranění (bezpečné odstranění), a to při dodržení všech požadavků, právních předpisů, norem a pravidel pro zajištění ochrany lidského zdraví a životního prostředí.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altLang="cs-CZ" dirty="0"/>
              <a:t>Při uplatňování hierarchie nakládání s odpady podporovat možnosti, které představují nejlepší celkový výsledek z hlediska životního prostředí. Zohledňovat celý životní cyklus výrobků a materiálů, a </a:t>
            </a:r>
            <a:r>
              <a:rPr lang="cs-CZ" altLang="cs-CZ" b="1" dirty="0">
                <a:solidFill>
                  <a:srgbClr val="008000"/>
                </a:solidFill>
              </a:rPr>
              <a:t>zaměřit se na snižování vlivu nakládání s odpady na životní prostředí</a:t>
            </a:r>
            <a:r>
              <a:rPr lang="cs-CZ" altLang="cs-CZ" dirty="0"/>
              <a:t>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altLang="cs-CZ" b="1" dirty="0"/>
              <a:t>c)</a:t>
            </a:r>
            <a:r>
              <a:rPr lang="cs-CZ" altLang="cs-CZ" dirty="0"/>
              <a:t> Podporovat způsoby nakládání s odpady, které </a:t>
            </a:r>
            <a:r>
              <a:rPr lang="cs-CZ" altLang="cs-CZ" b="1" dirty="0">
                <a:solidFill>
                  <a:srgbClr val="008000"/>
                </a:solidFill>
              </a:rPr>
              <a:t>využívají odpady jako zdroje surovin</a:t>
            </a:r>
            <a:r>
              <a:rPr lang="cs-CZ" altLang="cs-CZ" dirty="0"/>
              <a:t>, kterými jsou nahrazovány primární přírodní suroviny.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cs-CZ" altLang="cs-CZ" b="1" dirty="0"/>
              <a:t>d)</a:t>
            </a:r>
            <a:r>
              <a:rPr lang="cs-CZ" altLang="cs-CZ" dirty="0"/>
              <a:t> Podporovat nakládání s odpady, které vede ke </a:t>
            </a:r>
            <a:r>
              <a:rPr lang="cs-CZ" altLang="cs-CZ" b="1" dirty="0">
                <a:solidFill>
                  <a:srgbClr val="008000"/>
                </a:solidFill>
              </a:rPr>
              <a:t>zvýšení hospodářské využitelnosti odpadu</a:t>
            </a:r>
            <a:r>
              <a:rPr lang="cs-CZ" altLang="cs-CZ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48313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34" y="2318"/>
            <a:ext cx="11432240" cy="817130"/>
          </a:xfrm>
        </p:spPr>
        <p:txBody>
          <a:bodyPr>
            <a:normAutofit/>
          </a:bodyPr>
          <a:lstStyle/>
          <a:p>
            <a:r>
              <a:rPr lang="cs-CZ" sz="4000" b="1" dirty="0"/>
              <a:t>Plán odpadového hospodářství ČR 2015–2024: ZÁSADY</a:t>
            </a:r>
          </a:p>
        </p:txBody>
      </p:sp>
      <p:sp>
        <p:nvSpPr>
          <p:cNvPr id="7" name="Zástupný symbol pro obsah 2"/>
          <p:cNvSpPr txBox="1">
            <a:spLocks noGrp="1"/>
          </p:cNvSpPr>
          <p:nvPr>
            <p:ph idx="1"/>
          </p:nvPr>
        </p:nvSpPr>
        <p:spPr>
          <a:xfrm>
            <a:off x="175490" y="1079680"/>
            <a:ext cx="11767127" cy="5846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e)</a:t>
            </a:r>
            <a:r>
              <a:rPr lang="cs-CZ" altLang="cs-CZ" sz="2400" dirty="0"/>
              <a:t> Podporovat přípravu na </a:t>
            </a:r>
            <a:r>
              <a:rPr lang="cs-CZ" altLang="cs-CZ" sz="2400" b="1" dirty="0">
                <a:solidFill>
                  <a:srgbClr val="008000"/>
                </a:solidFill>
              </a:rPr>
              <a:t>opětovné použití a recyklaci odpadů</a:t>
            </a:r>
            <a:r>
              <a:rPr lang="cs-CZ" altLang="cs-CZ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f) </a:t>
            </a:r>
            <a:r>
              <a:rPr lang="cs-CZ" altLang="cs-CZ" sz="2400" b="1" dirty="0">
                <a:solidFill>
                  <a:srgbClr val="008000"/>
                </a:solidFill>
              </a:rPr>
              <a:t>Nepodporovat skládkování nebo spalování </a:t>
            </a:r>
            <a:r>
              <a:rPr lang="cs-CZ" altLang="cs-CZ" sz="2400" dirty="0"/>
              <a:t>recyklovatelných materiálů.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g)</a:t>
            </a:r>
            <a:r>
              <a:rPr lang="cs-CZ" altLang="cs-CZ" sz="2400" dirty="0"/>
              <a:t> U zvláštních toků odpadů </a:t>
            </a:r>
            <a:r>
              <a:rPr lang="cs-CZ" altLang="cs-CZ" sz="2400" b="1" dirty="0">
                <a:solidFill>
                  <a:srgbClr val="008000"/>
                </a:solidFill>
              </a:rPr>
              <a:t>je možno připustit odchýlení </a:t>
            </a:r>
            <a:r>
              <a:rPr lang="cs-CZ" altLang="cs-CZ" sz="2400" dirty="0"/>
              <a:t>se od stanovené hierarchie nakládání s odpady, je-li to odůvodněno zohledněním celkových dopadů životního cyklu u tohoto odpadu a nakládání s ním.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h)</a:t>
            </a:r>
            <a:r>
              <a:rPr lang="cs-CZ" altLang="cs-CZ" sz="2400" dirty="0"/>
              <a:t> Při uplatňování hierarchie nakládání s odpady reflektovat zásadu předběžné opatrnosti a </a:t>
            </a:r>
            <a:r>
              <a:rPr lang="cs-CZ" altLang="cs-CZ" sz="2400" b="1" dirty="0">
                <a:solidFill>
                  <a:srgbClr val="008000"/>
                </a:solidFill>
              </a:rPr>
              <a:t>předcházet nepříznivým vlivům nakládání s odpady na lidské zdraví a životní prostředí</a:t>
            </a:r>
            <a:r>
              <a:rPr lang="cs-CZ" altLang="cs-CZ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i)</a:t>
            </a:r>
            <a:r>
              <a:rPr lang="cs-CZ" altLang="cs-CZ" sz="2400" dirty="0"/>
              <a:t> Při uplatňování hierarchie nakládání s odpady zohlednit zásadu udržitelnosti včetně </a:t>
            </a:r>
            <a:r>
              <a:rPr lang="cs-CZ" altLang="cs-CZ" sz="2400" b="1" dirty="0">
                <a:solidFill>
                  <a:srgbClr val="008000"/>
                </a:solidFill>
              </a:rPr>
              <a:t>technické proveditelnosti a hospodářské udržitelnosti</a:t>
            </a:r>
            <a:r>
              <a:rPr lang="cs-CZ" altLang="cs-CZ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j)</a:t>
            </a:r>
            <a:r>
              <a:rPr lang="cs-CZ" altLang="cs-CZ" sz="2400" dirty="0"/>
              <a:t> Při uplatňování hierarchie nakládání s odpady zajistit ochranu zdrojů surovin, životního prostředí, lidského zdraví s ohledem na hospodářské a sociální dopady.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/>
              <a:t>k)</a:t>
            </a:r>
            <a:r>
              <a:rPr lang="cs-CZ" altLang="cs-CZ" sz="2400" dirty="0"/>
              <a:t> Jednotlivé způsoby nakládání s odpady v rámci České republiky musí vytvářet </a:t>
            </a:r>
            <a:r>
              <a:rPr lang="cs-CZ" altLang="cs-CZ" sz="2400" b="1" dirty="0">
                <a:solidFill>
                  <a:srgbClr val="008000"/>
                </a:solidFill>
              </a:rPr>
              <a:t>komplexní celek zaručující co nejmenší negativní vlivy na životní prostředí a vysokou ochranu lidského zdraví</a:t>
            </a:r>
            <a:r>
              <a:rPr lang="cs-CZ" altLang="cs-CZ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4762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3466A9-429F-45D5-8A1A-415804F2D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146" y="228122"/>
            <a:ext cx="8418632" cy="66298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743239"/>
          </a:xfrm>
        </p:spPr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8782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980" y="93522"/>
            <a:ext cx="11860040" cy="829932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Nařízení vlády č. 352/2014 – Stavební a demoliční odpady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72" y="1074186"/>
            <a:ext cx="11785348" cy="56344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Za účelem splnění recyklačního cíle evropské rámcové směrnice o odpadech a přiblížení se </a:t>
            </a:r>
            <a:r>
              <a:rPr lang="cs-CZ" altLang="cs-CZ" b="1" dirty="0">
                <a:solidFill>
                  <a:srgbClr val="008000"/>
                </a:solidFill>
              </a:rPr>
              <a:t>„recyklační společnosti“ </a:t>
            </a:r>
            <a:r>
              <a:rPr lang="cs-CZ" altLang="cs-CZ" dirty="0"/>
              <a:t>zabezpečit: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Zvýšit </a:t>
            </a:r>
            <a:r>
              <a:rPr lang="cs-CZ" altLang="cs-CZ" b="1" dirty="0">
                <a:solidFill>
                  <a:srgbClr val="008000"/>
                </a:solidFill>
              </a:rPr>
              <a:t>do roku 2020 nejméně na 70 % hmotnosti </a:t>
            </a:r>
            <a:r>
              <a:rPr lang="cs-CZ" altLang="cs-CZ" dirty="0"/>
              <a:t>míru přípravy k opětovnému použití a míru </a:t>
            </a:r>
            <a:r>
              <a:rPr lang="cs-CZ" altLang="cs-CZ" b="1" dirty="0">
                <a:solidFill>
                  <a:srgbClr val="008000"/>
                </a:solidFill>
              </a:rPr>
              <a:t>recyklace stavebních a demoličních odpadů a jiných druhů jejich materiálového využití</a:t>
            </a:r>
            <a:r>
              <a:rPr lang="cs-CZ" altLang="cs-CZ" dirty="0"/>
              <a:t>, včetně zásypů, při nichž jsou materiály nahrazeny v souladu s platnou legislativou stavebním a demoličním odpadem kategorie ostatní s výjimkou v přírodě se vyskytujících materiálů uvedených v Katalogu odpadů5) pod katalogovým číslem 17 05 04 (zemina a kamení).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b="1" dirty="0"/>
              <a:t>Zásady: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a) Regulovat vznik stavebních a demoličních odpadů a nakládání s nimi s ohledem na ochranu lidského zdraví a životního prostředí.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b) Maximálně využívat upravené stavební a demoliční odpady a recykláty ze stavebních a demoličních odpadů.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30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56D48-60A4-4EAE-A3BD-D30C8AE6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8A99D0-F3E5-4F5A-8A48-15130DABB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49B8F3-CB8A-4774-9C30-507B2260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5C4B38-C027-40EF-BA21-AD568E1A5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16840"/>
            <a:ext cx="1105408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52CB3-3432-4C82-9CDC-95A09332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02" y="136525"/>
            <a:ext cx="11672596" cy="9598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Aktualizace Plánu odpadového hospodářství s výhledem do roku 2035 (leden 2022)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CA8A2-5E91-4AEB-9A77-7668CB2D1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268963"/>
            <a:ext cx="11856098" cy="6279502"/>
          </a:xfrm>
        </p:spPr>
        <p:txBody>
          <a:bodyPr>
            <a:normAutofit fontScale="77500" lnSpcReduction="20000"/>
          </a:bodyPr>
          <a:lstStyle/>
          <a:p>
            <a:r>
              <a:rPr lang="cs-CZ" sz="3400" b="1" dirty="0"/>
              <a:t>Hlavní priority: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/>
              <a:t>Předcházení vzniku odpadů.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/>
              <a:t>Snižování nebezpečných vlastností odpadů.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/>
              <a:t>Opětovné použití výrobků s ukončenou životností.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>
                <a:solidFill>
                  <a:srgbClr val="008000"/>
                </a:solidFill>
              </a:rPr>
              <a:t>Nahrazování primárních surovin druhotnými surovinami.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>
                <a:solidFill>
                  <a:srgbClr val="008000"/>
                </a:solidFill>
              </a:rPr>
              <a:t>Kvalitní recyklace </a:t>
            </a:r>
            <a:r>
              <a:rPr lang="cs-CZ" sz="3400" dirty="0"/>
              <a:t>a maximální využití vhodných odpadů (materiálové, energetické, biologické) a to především ve vazbě na průmyslové segmenty v regionech (zemědělství, energetiku, </a:t>
            </a:r>
            <a:r>
              <a:rPr lang="cs-CZ" sz="3400" dirty="0">
                <a:solidFill>
                  <a:srgbClr val="008000"/>
                </a:solidFill>
              </a:rPr>
              <a:t>stavebnictví</a:t>
            </a:r>
            <a:r>
              <a:rPr lang="cs-CZ" sz="3400" dirty="0"/>
              <a:t>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>
                <a:solidFill>
                  <a:srgbClr val="008000"/>
                </a:solidFill>
              </a:rPr>
              <a:t>Používání výrobků a materiálů s obsahem druhotných surovin zejména ve veřejných zakázkách.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3400" dirty="0"/>
              <a:t>Optimalizace a zefektivnění nakládání s biologicky rozložitelnými komunálními odpady a ostatními biologicky rozložitelnými odpady na území ČR.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B0E187-4D21-481B-B568-3C6AE01E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E2175-581E-4B73-AF3F-08B1554D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98" y="0"/>
            <a:ext cx="11644604" cy="1006475"/>
          </a:xfrm>
        </p:spPr>
        <p:txBody>
          <a:bodyPr>
            <a:normAutofit/>
          </a:bodyPr>
          <a:lstStyle/>
          <a:p>
            <a:r>
              <a:rPr lang="cs-CZ" sz="3200" b="1" dirty="0"/>
              <a:t>Aktualizace Plánu odpadového hospodářství s výhledem do roku 2035 (leden 2022) </a:t>
            </a:r>
            <a:endParaRPr lang="cs-CZ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C8C3D8-F514-4D8E-9354-264991AAC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9715"/>
            <a:ext cx="12192000" cy="5901612"/>
          </a:xfrm>
        </p:spPr>
        <p:txBody>
          <a:bodyPr>
            <a:normAutofit fontScale="70000" lnSpcReduction="20000"/>
          </a:bodyPr>
          <a:lstStyle/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Omezování množství potravinových odpadů a zvyšování využití </a:t>
            </a:r>
            <a:r>
              <a:rPr lang="cs-CZ" dirty="0" err="1"/>
              <a:t>gastroodpadu</a:t>
            </a:r>
            <a:r>
              <a:rPr lang="cs-CZ" dirty="0"/>
              <a:t>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Posilování odděleného soustřeďování využitelných odpadů („třídění u zdroje“) zejména papíru, plastů, skla, kovů, biologického odpadu a textilu v obcích.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Kvalitní recyklace komunálních odpadů.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Energetické využívání odpadů, komunálních odpadů a to zejména nerecyklovatelných zbytkových odpadů.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>
                <a:solidFill>
                  <a:srgbClr val="008000"/>
                </a:solidFill>
              </a:rPr>
              <a:t>Zásadní omezení ukládání využitelných a recyklovatelných odpadů na skládku na území ČR.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Optimalizace veškeré činnosti v odpadovém hospodářství s ohledem na ochranu zdraví lidí a životního prostředí.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Optimalizace veškeré činnosti v odpadovém hospodářství, s ohledem na vynaložené náklady a ekonomickou a sociální udržitelnost.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>
                <a:solidFill>
                  <a:srgbClr val="008000"/>
                </a:solidFill>
              </a:rPr>
              <a:t>Vyjasnění stavu, kdy odpad přestává být odpadem.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/>
              <a:t>Zajištění dlouhodobé stability a udržitelnosti odpadového hospodářství v ČR.</a:t>
            </a:r>
          </a:p>
          <a:p>
            <a:pPr marL="84870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cs-CZ" dirty="0">
                <a:solidFill>
                  <a:srgbClr val="008000"/>
                </a:solidFill>
              </a:rPr>
              <a:t>Výzkum, vývoj a inovace v odpadovém hospodářství.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DBCD50-E4D2-4B04-B295-4C1C5DFD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20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5980" y="93522"/>
            <a:ext cx="11860040" cy="829932"/>
          </a:xfrm>
        </p:spPr>
        <p:txBody>
          <a:bodyPr>
            <a:normAutofit/>
          </a:bodyPr>
          <a:lstStyle/>
          <a:p>
            <a:r>
              <a:rPr lang="cs-CZ" altLang="cs-CZ" sz="4000" b="1" dirty="0"/>
              <a:t>Nařízení vlády č. 352/2014 – Nebezpečné odpady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672" y="1074186"/>
            <a:ext cx="11221015" cy="56344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b="1" dirty="0"/>
              <a:t>Za účelem </a:t>
            </a:r>
            <a:r>
              <a:rPr lang="cs-CZ" altLang="cs-CZ" b="1" dirty="0">
                <a:solidFill>
                  <a:srgbClr val="008000"/>
                </a:solidFill>
              </a:rPr>
              <a:t>minimalizace nepříznivých účinků vzniku nebezpečných odpadů </a:t>
            </a:r>
            <a:r>
              <a:rPr lang="cs-CZ" altLang="cs-CZ" b="1" dirty="0"/>
              <a:t>a nakládání s nimi na lidské zdraví a životní prostředí zabezpečit: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a) </a:t>
            </a:r>
            <a:r>
              <a:rPr lang="cs-CZ" altLang="cs-CZ" b="1" dirty="0">
                <a:solidFill>
                  <a:srgbClr val="008000"/>
                </a:solidFill>
              </a:rPr>
              <a:t>Snižovat měrnou produkci </a:t>
            </a:r>
            <a:r>
              <a:rPr lang="cs-CZ" altLang="cs-CZ" dirty="0"/>
              <a:t>nebezpečných odpadů.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b) </a:t>
            </a:r>
            <a:r>
              <a:rPr lang="cs-CZ" altLang="cs-CZ" b="1" dirty="0">
                <a:solidFill>
                  <a:srgbClr val="008000"/>
                </a:solidFill>
              </a:rPr>
              <a:t>Zvyšovat podíl materiálově využitých </a:t>
            </a:r>
            <a:r>
              <a:rPr lang="cs-CZ" altLang="cs-CZ" dirty="0"/>
              <a:t>nebezpečných odpadů.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c) </a:t>
            </a:r>
            <a:r>
              <a:rPr lang="cs-CZ" altLang="cs-CZ" b="1" dirty="0">
                <a:solidFill>
                  <a:srgbClr val="008000"/>
                </a:solidFill>
              </a:rPr>
              <a:t>Minimalizovat negativní účinky </a:t>
            </a:r>
            <a:r>
              <a:rPr lang="cs-CZ" altLang="cs-CZ" dirty="0"/>
              <a:t>při nakládání s nebezpečnými odpady na lidské zdraví a životní prostředí.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dirty="0"/>
              <a:t>d) </a:t>
            </a:r>
            <a:r>
              <a:rPr lang="cs-CZ" altLang="cs-CZ" b="1" dirty="0">
                <a:solidFill>
                  <a:srgbClr val="008000"/>
                </a:solidFill>
              </a:rPr>
              <a:t>Odstranit staré zátěže</a:t>
            </a:r>
            <a:r>
              <a:rPr lang="cs-CZ" altLang="cs-CZ" dirty="0"/>
              <a:t>, kde se nacházejí nebezpečné odpady.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16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2689"/>
            <a:ext cx="10515600" cy="10388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Způsoby nakládání s odpady dle </a:t>
            </a:r>
            <a:r>
              <a:rPr lang="cs-CZ" altLang="cs-CZ" b="1" dirty="0"/>
              <a:t>Příloha č. 5 k zákonu č. 541/2020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892" y="921472"/>
            <a:ext cx="10515600" cy="11474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cs-CZ" sz="1600" b="1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srgbClr val="0070C0"/>
                </a:solidFill>
              </a:rPr>
              <a:t>Využití (R kódy) </a:t>
            </a:r>
            <a:r>
              <a:rPr lang="cs-CZ" sz="1600" dirty="0"/>
              <a:t>– </a:t>
            </a:r>
            <a:r>
              <a:rPr 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cs-CZ" altLang="cs-CZ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yužití odpadu způsobem obdobným jako paliva nebo jiným způsobem k výrobě energie, recyklace atd.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b="1" dirty="0">
                <a:solidFill>
                  <a:srgbClr val="FF0000"/>
                </a:solidFill>
              </a:rPr>
              <a:t>Odstranění (D kódy) </a:t>
            </a:r>
            <a:r>
              <a:rPr lang="cs-CZ" sz="1600" dirty="0"/>
              <a:t>– skládkování, spalování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AFCFE3-54EE-4DD2-84FF-DEDD694F3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10542" y="153302"/>
            <a:ext cx="5013536" cy="824807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5464854-4B02-4B2E-82AA-43CD9526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8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05655"/>
            <a:ext cx="10515600" cy="1325563"/>
          </a:xfrm>
        </p:spPr>
        <p:txBody>
          <a:bodyPr/>
          <a:lstStyle/>
          <a:p>
            <a:r>
              <a:rPr lang="cs-CZ" b="1" dirty="0"/>
              <a:t>Třídění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4032" y="995881"/>
            <a:ext cx="11497901" cy="57308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sz="5800" b="1" dirty="0"/>
              <a:t>Třídění odpadů = jejich rozdělování podle druhů a kategorií</a:t>
            </a:r>
            <a:r>
              <a:rPr lang="cs-CZ" sz="5800" dirty="0"/>
              <a:t>.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Při třídění je nutno respektovat třídící hlediska: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	* jaký druh odpadu se třídí,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	* pro jaký účel a využití se třídí.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•  </a:t>
            </a:r>
            <a:r>
              <a:rPr lang="cs-CZ" sz="4400" b="1" dirty="0"/>
              <a:t>Optimální třídění</a:t>
            </a:r>
            <a:r>
              <a:rPr lang="cs-CZ" sz="4400" dirty="0"/>
              <a:t>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    -  u původce před uložením do sběrných nádob,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    -  lze získat velmi čisté </a:t>
            </a:r>
            <a:r>
              <a:rPr lang="cs-CZ" sz="4400" dirty="0" err="1"/>
              <a:t>jednodruhové</a:t>
            </a:r>
            <a:r>
              <a:rPr lang="cs-CZ" sz="4400" dirty="0"/>
              <a:t> suroviny,  které lze efektivně využít.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•  </a:t>
            </a:r>
            <a:r>
              <a:rPr lang="cs-CZ" sz="4400" b="1" dirty="0"/>
              <a:t>Průmyslové třídění na třídících linkách: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    -  nákladnější než třídění u původce,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    -  méně kvalitní využití vytříděných surovin,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4400" dirty="0"/>
              <a:t>    -  vysoké náklady na pořízení linky.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74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Efektivnost třídění směsného odpadu</a:t>
            </a:r>
          </a:p>
        </p:txBody>
      </p:sp>
      <p:sp>
        <p:nvSpPr>
          <p:cNvPr id="6" name="Obdélník 1"/>
          <p:cNvSpPr>
            <a:spLocks noChangeArrowheads="1"/>
          </p:cNvSpPr>
          <p:nvPr/>
        </p:nvSpPr>
        <p:spPr bwMode="auto">
          <a:xfrm>
            <a:off x="331165" y="5151815"/>
            <a:ext cx="35266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err="1">
                <a:latin typeface="Calibri" panose="020F0502020204030204" pitchFamily="34" charset="0"/>
              </a:rPr>
              <a:t>R</a:t>
            </a:r>
            <a:r>
              <a:rPr lang="cs-CZ" altLang="cs-CZ" sz="2400" baseline="-25000" dirty="0" err="1">
                <a:latin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– efektivnost třídění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</a:rPr>
              <a:t> – veškerý směsný odpad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1</a:t>
            </a:r>
            <a:r>
              <a:rPr lang="cs-CZ" altLang="cs-CZ" sz="2400" dirty="0">
                <a:latin typeface="Calibri" panose="020F0502020204030204" pitchFamily="34" charset="0"/>
              </a:rPr>
              <a:t> – vytříděný odpad</a:t>
            </a:r>
          </a:p>
          <a:p>
            <a:pPr eaLnBrk="1" hangingPunct="1"/>
            <a:r>
              <a:rPr lang="cs-CZ" altLang="cs-CZ" sz="2400" dirty="0">
                <a:latin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</a:rPr>
              <a:t>2</a:t>
            </a:r>
            <a:r>
              <a:rPr lang="cs-CZ" altLang="cs-CZ" sz="2400" dirty="0">
                <a:latin typeface="Calibri" panose="020F0502020204030204" pitchFamily="34" charset="0"/>
              </a:rPr>
              <a:t> – zbývající odpad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BCC00-543E-4117-B2B7-A7290CD6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51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Úprava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dirty="0"/>
              <a:t>Drcení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Prosévání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Odlučování – magnetické separátory</a:t>
            </a:r>
          </a:p>
          <a:p>
            <a:pPr marL="0" indent="0">
              <a:buNone/>
              <a:defRPr/>
            </a:pPr>
            <a:r>
              <a:rPr lang="cs-CZ" dirty="0"/>
              <a:t>                           vzduchové třídiče</a:t>
            </a:r>
          </a:p>
          <a:p>
            <a:pPr>
              <a:buFont typeface="Arial" charset="0"/>
              <a:buChar char="•"/>
              <a:defRPr/>
            </a:pPr>
            <a:r>
              <a:rPr lang="cs-CZ" dirty="0"/>
              <a:t>Lisování –   papír</a:t>
            </a:r>
          </a:p>
          <a:p>
            <a:pPr marL="0" indent="0">
              <a:buNone/>
              <a:defRPr/>
            </a:pPr>
            <a:r>
              <a:rPr lang="cs-CZ" dirty="0"/>
              <a:t>                       PET lahve</a:t>
            </a:r>
          </a:p>
          <a:p>
            <a:pPr marL="0" indent="0">
              <a:buNone/>
              <a:defRPr/>
            </a:pPr>
            <a:r>
              <a:rPr lang="cs-CZ" dirty="0"/>
              <a:t>                       karton</a:t>
            </a:r>
          </a:p>
          <a:p>
            <a:pPr marL="0" indent="0">
              <a:buNone/>
              <a:defRPr/>
            </a:pPr>
            <a:r>
              <a:rPr lang="cs-CZ" dirty="0"/>
              <a:t>                       plechovky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496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82" y="0"/>
            <a:ext cx="11950573" cy="8909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Zpracování a využívání odpadů – </a:t>
            </a:r>
            <a:r>
              <a:rPr lang="cs-CZ" altLang="cs-CZ" sz="3100" b="1" dirty="0"/>
              <a:t>Příloha č. 5 k zákonu č. 541/2020 Sb.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482" y="760492"/>
            <a:ext cx="11787612" cy="596623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300" dirty="0"/>
              <a:t>R 1  Využití odpadu způsobem obdobným jako paliva nebo jiným způsobem k výrobě energie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2  Zpětné získávání nebo regenerace rozpouštědel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3  Recyklace nebo zpětné získávání organických látek, které se nepoužívají jako rozpouštědla (včetně kompostování a dalších biologických transformačních procesů)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4  Recyklace nebo zpětné získávání kovů a sloučenin kovů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5  Recyklace nebo zpětné získávání ostatních anorganických materiálů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6  Regenerace kyselin nebo zásad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7  Zpětné získávání látek používaných ke snižování znečištění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8  Zpětné získávání složek katalyzátorů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9  Rafinace olejů nebo jiný způsob opětovného použití olejů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10  Aplikace do půdy, která je přínosem pro zemědělství nebo zlepšuje ekologii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11  Využití odpadů získaných některým ze způsobů uvedených pod označením R 1 až R 10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12  Úprava odpadů před využitím některým ze způsobů uvedených pod označením R 1 až R 11</a:t>
            </a:r>
          </a:p>
          <a:p>
            <a:pPr>
              <a:lnSpc>
                <a:spcPct val="120000"/>
              </a:lnSpc>
            </a:pPr>
            <a:r>
              <a:rPr lang="cs-CZ" sz="3300" dirty="0"/>
              <a:t>R 13  Skladování odpadů před využitím některým ze způsobů uvedených pod označením R 1 až R 12 (s výjimkou dočasného skladování v místě vzniku před sběrem)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C1624A-5073-42FD-9DC1-024EBD1B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7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151" y="181070"/>
            <a:ext cx="10659701" cy="135802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432677" y="1539090"/>
          <a:ext cx="11363987" cy="5148304"/>
        </p:xfrm>
        <a:graphic>
          <a:graphicData uri="http://schemas.openxmlformats.org/drawingml/2006/table">
            <a:tbl>
              <a:tblPr/>
              <a:tblGrid>
                <a:gridCol w="70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119"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01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geologického průzkumu, těžby, úpravy a dalšího fyzikálního a chemického zpracování nerostů a kamene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19"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02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prvovýroby v zemědělství, zahradnictví, myslivosti, rybářství, lesnictví a z výroby a zpracování potravin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84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03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ze zpracování dřeva a výroby desek, nábytku, celulózy, papíru a lepenky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87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04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kožedělného, kožešnického a textilního průmyslu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84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05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ze zpracování ropy, čištění zemního plynu a z pyrolytického zpracování uhlí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87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06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400" dirty="0">
                          <a:effectLst/>
                        </a:rPr>
                        <a:t>Odpady z anorganických chemických procesů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87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07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400" dirty="0">
                          <a:effectLst/>
                        </a:rPr>
                        <a:t>Odpady z organických chemických procesů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119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08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výroby, zpracování, distribuce a používání nátěrových hmot (barev, laků a smaltů), lepidel, těsnicích materiálů a tiskařských barev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987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09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fotografického průmyslu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987">
                <a:tc>
                  <a:txBody>
                    <a:bodyPr/>
                    <a:lstStyle/>
                    <a:p>
                      <a:pPr fontAlgn="t"/>
                      <a:r>
                        <a:rPr lang="cs-CZ" sz="2400">
                          <a:effectLst/>
                        </a:rPr>
                        <a:t>10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400" dirty="0">
                          <a:effectLst/>
                        </a:rPr>
                        <a:t>Odpady z tepelných procesů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90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Zpracování a využívání odpadů – </a:t>
            </a:r>
            <a:r>
              <a:rPr lang="cs-CZ" altLang="cs-CZ" b="1" dirty="0"/>
              <a:t>Příloha č. 5 k zákonu č. 541/2020 Sb.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240325" y="2060575"/>
          <a:ext cx="9614780" cy="4100080"/>
        </p:xfrm>
        <a:graphic>
          <a:graphicData uri="http://schemas.openxmlformats.org/drawingml/2006/table">
            <a:tbl>
              <a:tblPr/>
              <a:tblGrid>
                <a:gridCol w="124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32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Kód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Způsob využívání odpadů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R1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Využití odpadu způsobem obdobným jako paliva nebo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jiným způsobem k výrobě energie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2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R4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Recyklace nebo zpětné získávání kovů a sloučenin kovů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4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R5</a:t>
                      </a: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cs-CZ" sz="2800" dirty="0"/>
                        <a:t>Recyklace nebo zpětné získávání ostatních anorganických materiálů</a:t>
                      </a:r>
                      <a:endParaRPr kumimoji="0" lang="cs-CZ" alt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0" marB="0" anchor="ctr" horzOverflow="overflow">
                    <a:lnL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550DDF-C034-496D-A2A7-7843BA8C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002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677" y="0"/>
            <a:ext cx="10515600" cy="1325563"/>
          </a:xfrm>
        </p:spPr>
        <p:txBody>
          <a:bodyPr/>
          <a:lstStyle/>
          <a:p>
            <a:r>
              <a:rPr lang="cs-CZ" b="1" dirty="0"/>
              <a:t>Recyklace odpadů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677" y="1141675"/>
            <a:ext cx="10515600" cy="1524157"/>
          </a:xfrm>
        </p:spPr>
        <p:txBody>
          <a:bodyPr/>
          <a:lstStyle/>
          <a:p>
            <a:r>
              <a:rPr lang="cs-CZ" altLang="cs-CZ" dirty="0"/>
              <a:t>Opětovné využití výrobních zpracovatelských a spotřebních odpadů, látek a energie jako zdrojů surovin (druhotných).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2" y="2481943"/>
            <a:ext cx="11920622" cy="4111631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FE59EC5E-A5A5-4D85-BF92-FE31CBF7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69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633" y="138789"/>
            <a:ext cx="10515600" cy="1325563"/>
          </a:xfrm>
        </p:spPr>
        <p:txBody>
          <a:bodyPr/>
          <a:lstStyle/>
          <a:p>
            <a:r>
              <a:rPr lang="cs-CZ" b="1" dirty="0"/>
              <a:t>Recyklační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6871" y="1367074"/>
            <a:ext cx="11181030" cy="523290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Omezování množství odpadů,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změna odpadu na surovinu,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soubor na sebe navazujících procesů, postupů a technologických operací.</a:t>
            </a:r>
          </a:p>
          <a:p>
            <a:pPr>
              <a:lnSpc>
                <a:spcPct val="110000"/>
              </a:lnSpc>
              <a:buFont typeface="Arial" charset="0"/>
              <a:buNone/>
              <a:defRPr/>
            </a:pPr>
            <a:endParaRPr lang="cs-CZ" altLang="cs-CZ" b="1" dirty="0"/>
          </a:p>
          <a:p>
            <a:pPr>
              <a:lnSpc>
                <a:spcPct val="110000"/>
              </a:lnSpc>
              <a:buFont typeface="Arial" charset="0"/>
              <a:buNone/>
              <a:defRPr/>
            </a:pPr>
            <a:r>
              <a:rPr lang="cs-CZ" altLang="cs-CZ" b="1" dirty="0"/>
              <a:t>Vyšší zhodnocování odpadů je vyvoláno zejména: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časovou ohraničeností a reálnou dostupností přírodních zdrojů,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růstem průmyslové výroby, který vede k vyšší spotřebě surovin,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nutností snižování závislosti na dovozu,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cs-CZ" altLang="cs-CZ" dirty="0"/>
              <a:t>potřebou ochrany ŽP.</a:t>
            </a: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358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976" y="75415"/>
            <a:ext cx="10515600" cy="902360"/>
          </a:xfrm>
        </p:spPr>
        <p:txBody>
          <a:bodyPr/>
          <a:lstStyle/>
          <a:p>
            <a:r>
              <a:rPr lang="cs-CZ" b="1" dirty="0"/>
              <a:t>Omezení recyklace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976" y="856903"/>
            <a:ext cx="11890973" cy="59331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altLang="cs-CZ" b="1" dirty="0"/>
              <a:t>Materiálové: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dirty="0"/>
              <a:t>vychází ze zákona zachování hmotnosti a energie (úplný uzavřený koloběh látek a energie není možný – ztráty energie),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k dosažení technických parametrů musí být obvykle použita část primárních surovin,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cizorodé látky v odpadech mohou ovlivnit budoucí využití.</a:t>
            </a:r>
            <a:endParaRPr lang="cs-CZ" altLang="cs-CZ" b="1" dirty="0"/>
          </a:p>
          <a:p>
            <a:pPr>
              <a:lnSpc>
                <a:spcPct val="120000"/>
              </a:lnSpc>
              <a:buNone/>
            </a:pPr>
            <a:r>
              <a:rPr lang="cs-CZ" altLang="cs-CZ" b="1" dirty="0"/>
              <a:t>Technické: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dirty="0"/>
              <a:t>dáno stavem poznatků o možnostech zpracování odpadů,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nedostatkem zpracovatelských a úpravárenských zařízení,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neznalostí efektivního postupu pro přeměnu odpadu na surovinu.</a:t>
            </a:r>
            <a:endParaRPr lang="cs-CZ" altLang="cs-CZ" b="1" dirty="0"/>
          </a:p>
          <a:p>
            <a:pPr>
              <a:lnSpc>
                <a:spcPct val="120000"/>
              </a:lnSpc>
              <a:buNone/>
            </a:pPr>
            <a:r>
              <a:rPr lang="cs-CZ" altLang="cs-CZ" b="1" dirty="0"/>
              <a:t>Ekonomické: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dirty="0"/>
              <a:t>při rozhodování o recyklaci je mimořádně důležitá cena,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na ceně se podílí stálý odbyt,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zabezpečení stálé dodávky pro odběratele.</a:t>
            </a: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44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01" y="256485"/>
            <a:ext cx="10515600" cy="848038"/>
          </a:xfrm>
        </p:spPr>
        <p:txBody>
          <a:bodyPr/>
          <a:lstStyle/>
          <a:p>
            <a:r>
              <a:rPr lang="cs-CZ" b="1" dirty="0"/>
              <a:t>Omezení recyklace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193" y="1511930"/>
            <a:ext cx="11561274" cy="513331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rgbClr val="000000"/>
                </a:solidFill>
              </a:rPr>
              <a:t>Ekologické:</a:t>
            </a:r>
            <a:endParaRPr lang="cs-CZ" altLang="cs-CZ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cs-CZ" altLang="cs-CZ" dirty="0">
                <a:solidFill>
                  <a:srgbClr val="000000"/>
                </a:solidFill>
              </a:rPr>
              <a:t>recyklace je vhodná pouze v případě, škodí-li méně než tok výroby a zneškodňování odpadu.</a:t>
            </a:r>
            <a:endParaRPr lang="cs-CZ" altLang="cs-CZ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cs-CZ" altLang="cs-CZ" b="1" dirty="0">
                <a:solidFill>
                  <a:srgbClr val="000000"/>
                </a:solidFill>
              </a:rPr>
              <a:t>Legislativní omezení</a:t>
            </a:r>
            <a:r>
              <a:rPr lang="cs-CZ" altLang="cs-CZ" dirty="0">
                <a:solidFill>
                  <a:srgbClr val="000000"/>
                </a:solidFill>
              </a:rPr>
              <a:t>: dáno zákony a vyhláškami.</a:t>
            </a:r>
            <a:endParaRPr lang="cs-CZ" altLang="cs-CZ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cs-CZ" altLang="cs-CZ" b="1" dirty="0">
                <a:solidFill>
                  <a:srgbClr val="000000"/>
                </a:solidFill>
              </a:rPr>
              <a:t>Organizační omezení:</a:t>
            </a:r>
            <a:endParaRPr lang="cs-CZ" altLang="cs-CZ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cs-CZ" altLang="cs-CZ" dirty="0">
                <a:solidFill>
                  <a:srgbClr val="000000"/>
                </a:solidFill>
              </a:rPr>
              <a:t>není organizováno na úrovni státu,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solidFill>
                  <a:srgbClr val="000000"/>
                </a:solidFill>
              </a:rPr>
              <a:t>závisí na dohodě jednotlivých zúčastněných subjektů.</a:t>
            </a:r>
            <a:endParaRPr lang="cs-CZ" altLang="cs-CZ" b="1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cs-CZ" altLang="cs-CZ" b="1" dirty="0">
                <a:solidFill>
                  <a:srgbClr val="000000"/>
                </a:solidFill>
              </a:rPr>
              <a:t>Psychologické bariéry:</a:t>
            </a:r>
            <a:endParaRPr lang="cs-CZ" altLang="cs-CZ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cs-CZ" altLang="cs-CZ" dirty="0">
                <a:solidFill>
                  <a:srgbClr val="000000"/>
                </a:solidFill>
              </a:rPr>
              <a:t>osvěta         výrobky z odpadu mohou být stejně kvalitní jako z primárních surovin.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665837" y="6056768"/>
            <a:ext cx="479833" cy="18106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24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4546"/>
            <a:ext cx="10515600" cy="1325563"/>
          </a:xfrm>
        </p:spPr>
        <p:txBody>
          <a:bodyPr>
            <a:normAutofit/>
          </a:bodyPr>
          <a:lstStyle/>
          <a:p>
            <a:r>
              <a:rPr lang="cs-CZ" altLang="cs-CZ" b="1" dirty="0"/>
              <a:t>Fyzikální, chemické a fyzikálně chemické metody zpracování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2673" y="1450109"/>
            <a:ext cx="10901127" cy="540789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cs-CZ" sz="3300" b="1" dirty="0"/>
              <a:t>Regenerace surovin:</a:t>
            </a:r>
            <a:endParaRPr lang="cs-CZ" sz="33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regenerace směsí organických rozpouštědel,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získávání těžkých kovů z galvanického zpracování kovů,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oddělování olejů od vody a kalů,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regenerace chemikálií (kyselin, hydroxidů atp.).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300" dirty="0"/>
              <a:t> </a:t>
            </a:r>
            <a:r>
              <a:rPr lang="cs-CZ" sz="3300" b="1" dirty="0"/>
              <a:t>Získávání druhotných surovin nebo energie: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úprava surovin pro opětné využití,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využití odpadního tepla.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300" dirty="0"/>
              <a:t> </a:t>
            </a:r>
            <a:r>
              <a:rPr lang="cs-CZ" sz="3300" b="1" dirty="0"/>
              <a:t>Odstranění nebo snížení toxicity nebo jiné nebezpečné vlastnosti:</a:t>
            </a:r>
            <a:endParaRPr lang="cs-CZ" sz="33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blokování toxických látek chemicky,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snížení mobility nebezpečných látek.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cs-CZ" sz="3300" b="1" dirty="0"/>
              <a:t>Zmenšení objemu odpadů:</a:t>
            </a:r>
            <a:endParaRPr lang="cs-CZ" sz="3300" dirty="0"/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cs-CZ" sz="3300" dirty="0"/>
              <a:t>redukce objemu pro ukládání na skládky.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200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558" y="84469"/>
            <a:ext cx="10515600" cy="1011002"/>
          </a:xfrm>
        </p:spPr>
        <p:txBody>
          <a:bodyPr/>
          <a:lstStyle/>
          <a:p>
            <a:r>
              <a:rPr lang="cs-CZ" b="1" dirty="0"/>
              <a:t>Fyzikální a fyzikálně chemické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3497" y="968722"/>
            <a:ext cx="11100303" cy="5889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altLang="cs-CZ" b="1" dirty="0"/>
              <a:t>Dělení vlivem silového pole</a:t>
            </a:r>
            <a:r>
              <a:rPr lang="cs-CZ" altLang="cs-CZ" dirty="0"/>
              <a:t> – rozdílná hustota – gravitační odlučovače, cyklony a centrifugy.</a:t>
            </a:r>
          </a:p>
          <a:p>
            <a:pPr>
              <a:lnSpc>
                <a:spcPct val="100000"/>
              </a:lnSpc>
            </a:pPr>
            <a:r>
              <a:rPr lang="cs-CZ" altLang="cs-CZ" b="1" dirty="0"/>
              <a:t>Adsorpce</a:t>
            </a:r>
            <a:r>
              <a:rPr lang="cs-CZ" altLang="cs-CZ" dirty="0"/>
              <a:t> – navázání plynné nebo kapalné látky na povrch sorbentu – aktivní uhlí – lze regenerovat – úpravou povrchu se dosáhne selektivní adsorpce.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 </a:t>
            </a:r>
            <a:r>
              <a:rPr lang="cs-CZ" altLang="cs-CZ" b="1" dirty="0"/>
              <a:t>Absorpce</a:t>
            </a:r>
            <a:r>
              <a:rPr lang="cs-CZ" altLang="cs-CZ" dirty="0"/>
              <a:t> – pohlcování plynů v kapalném médiu – oxid siřičitý v suspenzi CaCO</a:t>
            </a:r>
            <a:r>
              <a:rPr lang="cs-CZ" altLang="cs-CZ" baseline="-25000" dirty="0"/>
              <a:t>3.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b="1" dirty="0"/>
              <a:t>Destilace</a:t>
            </a:r>
            <a:r>
              <a:rPr lang="cs-CZ" altLang="cs-CZ" dirty="0"/>
              <a:t> – oddělení složek směsí – regenerace organických rozpouštědel na základě rozdílného </a:t>
            </a:r>
            <a:r>
              <a:rPr lang="cs-CZ" altLang="cs-CZ" dirty="0" err="1"/>
              <a:t>b.v</a:t>
            </a:r>
            <a:r>
              <a:rPr lang="cs-CZ" altLang="cs-CZ" dirty="0"/>
              <a:t>.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dirty="0"/>
              <a:t> </a:t>
            </a:r>
            <a:r>
              <a:rPr lang="cs-CZ" altLang="cs-CZ" b="1" dirty="0"/>
              <a:t>Extrakce</a:t>
            </a:r>
            <a:r>
              <a:rPr lang="cs-CZ" altLang="cs-CZ" dirty="0"/>
              <a:t> kapalina – kapalina.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 </a:t>
            </a:r>
            <a:r>
              <a:rPr lang="cs-CZ" altLang="cs-CZ" b="1" dirty="0"/>
              <a:t>Membránová separace</a:t>
            </a:r>
            <a:r>
              <a:rPr lang="cs-CZ" altLang="cs-CZ" dirty="0"/>
              <a:t> – založena na rozdílné propustnosti kapalných nebo plynných látek při průchodu membránou.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588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543" y="0"/>
            <a:ext cx="10515600" cy="1325563"/>
          </a:xfrm>
        </p:spPr>
        <p:txBody>
          <a:bodyPr/>
          <a:lstStyle/>
          <a:p>
            <a:r>
              <a:rPr lang="cs-CZ" b="1" dirty="0"/>
              <a:t>Fyzikální a fyzikálně-chemické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551" y="1068310"/>
            <a:ext cx="8763753" cy="578969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Loužení </a:t>
            </a:r>
            <a:r>
              <a:rPr lang="cs-CZ" altLang="cs-CZ" dirty="0"/>
              <a:t>– separace složek v tuhé fázi v daném </a:t>
            </a:r>
            <a:r>
              <a:rPr lang="cs-CZ" altLang="cs-CZ" dirty="0" err="1"/>
              <a:t>loužícím</a:t>
            </a:r>
            <a:r>
              <a:rPr lang="cs-CZ" altLang="cs-CZ" dirty="0"/>
              <a:t> médiu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Filtrace</a:t>
            </a:r>
            <a:r>
              <a:rPr lang="cs-CZ" altLang="cs-CZ" dirty="0"/>
              <a:t> – zachycení tuhých částic ze suspenzí a aerosolů tam, kde nelze oddělit sedimentací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Vymrazování </a:t>
            </a:r>
            <a:r>
              <a:rPr lang="cs-CZ" altLang="cs-CZ" dirty="0"/>
              <a:t>– voda vytvoří led, který se odstraní – </a:t>
            </a:r>
            <a:r>
              <a:rPr lang="cs-CZ" altLang="cs-CZ" dirty="0" err="1"/>
              <a:t>zakoncentrování</a:t>
            </a:r>
            <a:r>
              <a:rPr lang="cs-CZ" altLang="cs-CZ" dirty="0"/>
              <a:t> druhé složky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Sušení</a:t>
            </a:r>
            <a:r>
              <a:rPr lang="cs-CZ" altLang="cs-CZ" dirty="0"/>
              <a:t> – odstraňování kapalné fáze – u vody energeticky náročné, pokud nelze aplikovat volné sušení (</a:t>
            </a:r>
            <a:r>
              <a:rPr lang="cs-CZ" altLang="cs-CZ" dirty="0">
                <a:sym typeface="Symbol" pitchFamily="18" charset="2"/>
              </a:rPr>
              <a:t></a:t>
            </a:r>
            <a:r>
              <a:rPr lang="cs-CZ" altLang="cs-CZ" dirty="0" err="1"/>
              <a:t>H</a:t>
            </a:r>
            <a:r>
              <a:rPr lang="cs-CZ" altLang="cs-CZ" baseline="-25000" dirty="0" err="1"/>
              <a:t>výp</a:t>
            </a:r>
            <a:r>
              <a:rPr lang="cs-CZ" altLang="cs-CZ" dirty="0"/>
              <a:t>=2,26 </a:t>
            </a:r>
            <a:r>
              <a:rPr lang="cs-CZ" altLang="cs-CZ" dirty="0" err="1"/>
              <a:t>kJ</a:t>
            </a:r>
            <a:r>
              <a:rPr lang="cs-CZ" altLang="cs-CZ" dirty="0"/>
              <a:t>/g)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 err="1"/>
              <a:t>Tripování</a:t>
            </a:r>
            <a:r>
              <a:rPr lang="cs-CZ" altLang="cs-CZ" b="1" dirty="0"/>
              <a:t> </a:t>
            </a:r>
            <a:r>
              <a:rPr lang="cs-CZ" altLang="cs-CZ" dirty="0"/>
              <a:t>– transport molekul škodliviny vzduchem nebo vodní parou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b="1" dirty="0"/>
              <a:t>Flotace</a:t>
            </a:r>
            <a:r>
              <a:rPr lang="cs-CZ" altLang="cs-CZ" dirty="0"/>
              <a:t> – vzplavování – rozdílná </a:t>
            </a:r>
            <a:r>
              <a:rPr lang="cs-CZ" altLang="cs-CZ" dirty="0" err="1"/>
              <a:t>smáčivost</a:t>
            </a:r>
            <a:r>
              <a:rPr lang="cs-CZ" altLang="cs-CZ" dirty="0"/>
              <a:t> látek vodou – flotační činidlo obalí zrna tuhé látky a vynese je na hladinu vody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53" y="4516171"/>
            <a:ext cx="3306547" cy="19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Chemické metody – hydrolýza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901" y="1544967"/>
            <a:ext cx="11157642" cy="4801512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Hydrolýza je chemická reakce iontů solí vzniklých  elektrolytickou disociací s ionty vody (H</a:t>
            </a:r>
            <a:r>
              <a:rPr lang="cs-CZ" altLang="cs-CZ" baseline="30000" dirty="0"/>
              <a:t>+</a:t>
            </a:r>
            <a:r>
              <a:rPr lang="cs-CZ" altLang="cs-CZ" dirty="0"/>
              <a:t> a OH</a:t>
            </a:r>
            <a:r>
              <a:rPr lang="cs-CZ" altLang="cs-CZ" baseline="30000" dirty="0"/>
              <a:t>-</a:t>
            </a:r>
            <a:r>
              <a:rPr lang="cs-CZ" altLang="cs-CZ" dirty="0"/>
              <a:t>) na nedisociované sloučeniny:</a:t>
            </a:r>
          </a:p>
          <a:p>
            <a:pPr marL="0" indent="0">
              <a:buNone/>
            </a:pPr>
            <a:r>
              <a:rPr lang="cs-CZ" altLang="cs-CZ" dirty="0"/>
              <a:t>      - př. vznikne málo disociovaný hydroxid</a:t>
            </a:r>
          </a:p>
          <a:p>
            <a:pPr>
              <a:buNone/>
            </a:pPr>
            <a:r>
              <a:rPr lang="cs-CZ" altLang="cs-CZ" dirty="0"/>
              <a:t>      AlCl</a:t>
            </a:r>
            <a:r>
              <a:rPr lang="cs-CZ" altLang="cs-CZ" baseline="-25000" dirty="0"/>
              <a:t>3</a:t>
            </a:r>
            <a:r>
              <a:rPr lang="cs-CZ" altLang="cs-CZ" dirty="0"/>
              <a:t> + 3 H</a:t>
            </a:r>
            <a:r>
              <a:rPr lang="cs-CZ" altLang="cs-CZ" baseline="-25000" dirty="0"/>
              <a:t>2</a:t>
            </a:r>
            <a:r>
              <a:rPr lang="cs-CZ" altLang="cs-CZ" dirty="0"/>
              <a:t>O </a:t>
            </a:r>
            <a:r>
              <a:rPr lang="cs-CZ" altLang="cs-CZ" dirty="0">
                <a:sym typeface="Symbol" panose="05050102010706020507" pitchFamily="18" charset="2"/>
              </a:rPr>
              <a:t>     </a:t>
            </a:r>
            <a:r>
              <a:rPr lang="cs-CZ" altLang="cs-CZ" dirty="0"/>
              <a:t>   Al(OH)</a:t>
            </a:r>
            <a:r>
              <a:rPr lang="cs-CZ" altLang="cs-CZ" baseline="-25000" dirty="0"/>
              <a:t>3</a:t>
            </a:r>
            <a:r>
              <a:rPr lang="cs-CZ" altLang="cs-CZ" dirty="0"/>
              <a:t> + 3 H</a:t>
            </a:r>
            <a:r>
              <a:rPr lang="cs-CZ" altLang="cs-CZ" baseline="30000" dirty="0"/>
              <a:t>+</a:t>
            </a:r>
            <a:r>
              <a:rPr lang="cs-CZ" altLang="cs-CZ" dirty="0"/>
              <a:t> + 3 Cl</a:t>
            </a:r>
            <a:r>
              <a:rPr lang="cs-CZ" altLang="cs-CZ" baseline="30000" dirty="0"/>
              <a:t>-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      - př. zneškodňování kyanidů</a:t>
            </a:r>
          </a:p>
          <a:p>
            <a:pPr>
              <a:buNone/>
            </a:pPr>
            <a:r>
              <a:rPr lang="cs-CZ" altLang="cs-CZ" dirty="0"/>
              <a:t>      </a:t>
            </a:r>
            <a:r>
              <a:rPr lang="cs-CZ" altLang="cs-CZ" dirty="0" err="1"/>
              <a:t>NaCN</a:t>
            </a:r>
            <a:r>
              <a:rPr lang="cs-CZ" altLang="cs-CZ" dirty="0"/>
              <a:t> + 2 H</a:t>
            </a:r>
            <a:r>
              <a:rPr lang="cs-CZ" altLang="cs-CZ" baseline="-25000" dirty="0"/>
              <a:t>2</a:t>
            </a:r>
            <a:r>
              <a:rPr lang="cs-CZ" altLang="cs-CZ" dirty="0"/>
              <a:t>O          NH</a:t>
            </a:r>
            <a:r>
              <a:rPr lang="cs-CZ" altLang="cs-CZ" baseline="-25000" dirty="0"/>
              <a:t>3</a:t>
            </a:r>
            <a:r>
              <a:rPr lang="cs-CZ" altLang="cs-CZ" dirty="0"/>
              <a:t> + </a:t>
            </a:r>
            <a:r>
              <a:rPr lang="cs-CZ" altLang="cs-CZ" dirty="0" err="1"/>
              <a:t>HCOONa</a:t>
            </a:r>
            <a:endParaRPr lang="cs-CZ" altLang="cs-CZ" dirty="0"/>
          </a:p>
          <a:p>
            <a:r>
              <a:rPr lang="cs-CZ" altLang="cs-CZ" dirty="0"/>
              <a:t>hydrolyticky se zneškodňují také peroxidy kovů, </a:t>
            </a:r>
            <a:r>
              <a:rPr lang="cs-CZ" altLang="cs-CZ" dirty="0" err="1"/>
              <a:t>organofosforečnany</a:t>
            </a:r>
            <a:r>
              <a:rPr lang="cs-CZ" altLang="cs-CZ" dirty="0"/>
              <a:t> a další látky</a:t>
            </a:r>
          </a:p>
          <a:p>
            <a:r>
              <a:rPr lang="cs-CZ" altLang="cs-CZ" dirty="0"/>
              <a:t>pro zneškodňování organických odpadů se používá enzymatická hydrolýza, pro biologické odpady (kůže, bílkoviny, kosti, biologicky rozložitelné komunální odpady, odpady dřevozpracujícího průmyslu apod.)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8" y="3001318"/>
            <a:ext cx="711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06" y="3936033"/>
            <a:ext cx="711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46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329" y="0"/>
            <a:ext cx="10515600" cy="1325563"/>
          </a:xfrm>
        </p:spPr>
        <p:txBody>
          <a:bodyPr/>
          <a:lstStyle/>
          <a:p>
            <a:r>
              <a:rPr lang="cs-CZ" b="1" dirty="0"/>
              <a:t>Chemické metody – neutralizace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3908" y="1173775"/>
            <a:ext cx="11733291" cy="548052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neutralizace je chemická reakce mezi kyselinou a hydroxidem, lépe mezi H</a:t>
            </a:r>
            <a:r>
              <a:rPr lang="cs-CZ" altLang="cs-CZ" baseline="30000" dirty="0"/>
              <a:t>+</a:t>
            </a:r>
            <a:r>
              <a:rPr lang="cs-CZ" altLang="cs-CZ" dirty="0"/>
              <a:t> (proton se v roztoku váže na molekulu vody a tvoří H</a:t>
            </a:r>
            <a:r>
              <a:rPr lang="cs-CZ" altLang="cs-CZ" baseline="-25000" dirty="0"/>
              <a:t>3</a:t>
            </a:r>
            <a:r>
              <a:rPr lang="cs-CZ" altLang="cs-CZ" dirty="0"/>
              <a:t>O</a:t>
            </a:r>
            <a:r>
              <a:rPr lang="cs-CZ" altLang="cs-CZ" baseline="30000" dirty="0"/>
              <a:t>+</a:t>
            </a:r>
            <a:r>
              <a:rPr lang="cs-CZ" altLang="cs-CZ" dirty="0"/>
              <a:t>) iontem kyseliny a OH</a:t>
            </a:r>
            <a:r>
              <a:rPr lang="cs-CZ" altLang="cs-CZ" baseline="30000" dirty="0"/>
              <a:t>-</a:t>
            </a:r>
            <a:r>
              <a:rPr lang="cs-CZ" altLang="cs-CZ" dirty="0"/>
              <a:t> iontem zásady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	H</a:t>
            </a:r>
            <a:r>
              <a:rPr lang="cs-CZ" altLang="cs-CZ" baseline="-25000" dirty="0"/>
              <a:t>3</a:t>
            </a:r>
            <a:r>
              <a:rPr lang="cs-CZ" altLang="cs-CZ" dirty="0"/>
              <a:t>O</a:t>
            </a:r>
            <a:r>
              <a:rPr lang="cs-CZ" altLang="cs-CZ" baseline="30000" dirty="0"/>
              <a:t>+</a:t>
            </a:r>
            <a:r>
              <a:rPr lang="cs-CZ" altLang="cs-CZ" dirty="0"/>
              <a:t> +  OH</a:t>
            </a:r>
            <a:r>
              <a:rPr lang="cs-CZ" altLang="cs-CZ" baseline="30000" dirty="0"/>
              <a:t>-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            </a:t>
            </a:r>
            <a:r>
              <a:rPr lang="cs-CZ" altLang="cs-CZ" dirty="0"/>
              <a:t>2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tato reakce se s výhodou využívá při zneškodňování odpadů kyselého nebo zásaditého charakteru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pro neutralizaci kyselých odpadů se nejčastěji používá hydroxid vápenatý (vápno)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	2 H</a:t>
            </a:r>
            <a:r>
              <a:rPr lang="cs-CZ" altLang="cs-CZ" baseline="30000" dirty="0"/>
              <a:t>+</a:t>
            </a:r>
            <a:r>
              <a:rPr lang="cs-CZ" altLang="cs-CZ" dirty="0"/>
              <a:t> + Ca(OH)</a:t>
            </a:r>
            <a:r>
              <a:rPr lang="cs-CZ" altLang="cs-CZ" baseline="-25000" dirty="0"/>
              <a:t>2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          </a:t>
            </a:r>
            <a:r>
              <a:rPr lang="cs-CZ" altLang="cs-CZ" dirty="0"/>
              <a:t>Ca</a:t>
            </a:r>
            <a:r>
              <a:rPr lang="cs-CZ" altLang="cs-CZ" baseline="30000" dirty="0"/>
              <a:t>2+</a:t>
            </a:r>
            <a:r>
              <a:rPr lang="cs-CZ" altLang="cs-CZ" dirty="0"/>
              <a:t>+ 2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nebo technická kyselina sírová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/>
              <a:t>	2 OH</a:t>
            </a:r>
            <a:r>
              <a:rPr lang="cs-CZ" altLang="cs-CZ" baseline="30000" dirty="0"/>
              <a:t>-</a:t>
            </a:r>
            <a:r>
              <a:rPr lang="cs-CZ" altLang="cs-CZ" dirty="0"/>
              <a:t> + H</a:t>
            </a:r>
            <a:r>
              <a:rPr lang="cs-CZ" altLang="cs-CZ" baseline="-25000" dirty="0"/>
              <a:t>2</a:t>
            </a:r>
            <a:r>
              <a:rPr lang="cs-CZ" altLang="cs-CZ" dirty="0"/>
              <a:t>SO</a:t>
            </a:r>
            <a:r>
              <a:rPr lang="cs-CZ" altLang="cs-CZ" baseline="-25000" dirty="0"/>
              <a:t>4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           </a:t>
            </a:r>
            <a:r>
              <a:rPr lang="cs-CZ" altLang="cs-CZ" dirty="0"/>
              <a:t>SO</a:t>
            </a:r>
            <a:r>
              <a:rPr lang="cs-CZ" altLang="cs-CZ" baseline="-25000" dirty="0"/>
              <a:t>4</a:t>
            </a:r>
            <a:r>
              <a:rPr lang="cs-CZ" altLang="cs-CZ" baseline="30000" dirty="0"/>
              <a:t>2-</a:t>
            </a:r>
            <a:r>
              <a:rPr lang="cs-CZ" altLang="cs-CZ" dirty="0"/>
              <a:t> + 2 H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je-li to vhodné z hlediska vzniklého produktu, pak se roztok sytí CO</a:t>
            </a:r>
            <a:r>
              <a:rPr lang="cs-CZ" altLang="cs-CZ" baseline="-25000" dirty="0"/>
              <a:t>2 </a:t>
            </a:r>
            <a:r>
              <a:rPr lang="cs-CZ" altLang="cs-CZ" dirty="0"/>
              <a:t> 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o druhu neutralizačního činidla rozhoduje cena a také rozpustnost výsledného produktu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2734209" y="2187717"/>
          <a:ext cx="6381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633984" imgH="149352" progId="ACD.ChemSketch.20">
                  <p:embed/>
                </p:oleObj>
              </mc:Choice>
              <mc:Fallback>
                <p:oleObj r:id="rId3" imgW="633984" imgH="14935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209" y="2187717"/>
                        <a:ext cx="638175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8" y="4105841"/>
            <a:ext cx="711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38" y="5079120"/>
            <a:ext cx="711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50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296" y="0"/>
            <a:ext cx="10659701" cy="135802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77296" y="1247126"/>
          <a:ext cx="11818545" cy="5470548"/>
        </p:xfrm>
        <a:graphic>
          <a:graphicData uri="http://schemas.openxmlformats.org/drawingml/2006/table">
            <a:tbl>
              <a:tblPr/>
              <a:tblGrid>
                <a:gridCol w="85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378"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11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z chemických povrchových úprav, z povrchových úprav kovů a jiných materiálů a z hydrometalurgie neželezných kovů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12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z tváření a z fyzikální a mechanické úpravy povrchu kovů a plastů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13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olejů a odpady kapalných paliv (kromě jedlých olejů a odpadů uvedených ve skupinách 05 a 12)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378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14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organických rozpouštědel, chladiv a hnacích médií (kromě odpadů uvedených ve skupinách 07 a 08)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15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Odpadní obaly, absorpční činidla, čisticí tkaniny, filtrační materiály a ochranné oděvy jinak neurčené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0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16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l-PL" sz="2000" dirty="0">
                          <a:effectLst/>
                        </a:rPr>
                        <a:t>Odpady v tomto katalogu jinak neurčené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29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17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Stavební a demoliční odpady (včetně vytěžené zeminy z kontaminovaných míst)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2010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18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ze zdravotní nebo veterinární péče a /nebo z výzkumu s nimi souvisejícího (s výjimkou kuchyňských odpadů a odpadů ze stravovacích zařízení, které bezprostředně nesouvisejí se zdravotní péčí)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378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19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Odpady ze zařízení na zpracování (využívání a odstraňování) odpadu, z čistíren odpadních vod pro čištění těchto vod mimo místo jejich vzniku a z výroby vody pro spotřebu lidí a vody pro průmyslové účely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378">
                <a:tc>
                  <a:txBody>
                    <a:bodyPr/>
                    <a:lstStyle/>
                    <a:p>
                      <a:pPr fontAlgn="t"/>
                      <a:r>
                        <a:rPr lang="cs-CZ" sz="2000">
                          <a:effectLst/>
                        </a:rPr>
                        <a:t>20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2000" dirty="0">
                          <a:effectLst/>
                        </a:rPr>
                        <a:t>Komunální odpady (odpady z domácností a podobné živnostenské, průmyslové odpady a odpady z úřadů) včetně složek z odděleného sběru</a:t>
                      </a:r>
                    </a:p>
                  </a:txBody>
                  <a:tcPr marL="32473" marR="32473" marT="16236" marB="1623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460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Chemické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altLang="cs-CZ" b="1" dirty="0"/>
              <a:t>Iontová výměna</a:t>
            </a:r>
          </a:p>
          <a:p>
            <a:r>
              <a:rPr lang="cs-CZ" altLang="cs-CZ" dirty="0"/>
              <a:t>výměna kationu nebo anionu v molekule</a:t>
            </a:r>
          </a:p>
          <a:p>
            <a:r>
              <a:rPr lang="cs-CZ" altLang="cs-CZ" dirty="0"/>
              <a:t>ion (kation nebo anion), který se uvolní při disociaci je nahrazen jiným iontem, který je v okolním prostředí a je schopen se na příslušnou molekulu navázat</a:t>
            </a:r>
          </a:p>
          <a:p>
            <a:pPr>
              <a:buNone/>
            </a:pPr>
            <a:r>
              <a:rPr lang="cs-CZ" altLang="cs-CZ" b="1" dirty="0"/>
              <a:t>Elektrolýza</a:t>
            </a:r>
          </a:p>
          <a:p>
            <a:r>
              <a:rPr lang="cs-CZ" altLang="cs-CZ" dirty="0"/>
              <a:t>redoxní reakce v roztoku nebo v tavenině elektrolytu při průchodu el. proudu – elektrolyt + elektrody</a:t>
            </a:r>
          </a:p>
        </p:txBody>
      </p:sp>
    </p:spTree>
    <p:extLst>
      <p:ext uri="{BB962C8B-B14F-4D97-AF65-F5344CB8AC3E}">
        <p14:creationId xmlns:p14="http://schemas.microsoft.com/office/powerpoint/2010/main" val="4289612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5360" y="184055"/>
            <a:ext cx="10515600" cy="1325563"/>
          </a:xfrm>
        </p:spPr>
        <p:txBody>
          <a:bodyPr/>
          <a:lstStyle/>
          <a:p>
            <a:r>
              <a:rPr lang="cs-CZ" b="1" dirty="0"/>
              <a:t>Fixace odpadu v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689" y="1575303"/>
            <a:ext cx="4454305" cy="4879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b="1" dirty="0" err="1"/>
              <a:t>Solidifikace</a:t>
            </a:r>
            <a:r>
              <a:rPr lang="cs-CZ" altLang="cs-CZ" b="1" dirty="0"/>
              <a:t>/stabilizace:</a:t>
            </a:r>
          </a:p>
          <a:p>
            <a:r>
              <a:rPr lang="cs-CZ" altLang="cs-CZ" dirty="0"/>
              <a:t>úprava zrnitosti</a:t>
            </a:r>
          </a:p>
          <a:p>
            <a:r>
              <a:rPr lang="cs-CZ" altLang="cs-CZ" dirty="0"/>
              <a:t>homogenizace odpadu</a:t>
            </a:r>
          </a:p>
          <a:p>
            <a:r>
              <a:rPr lang="cs-CZ" altLang="cs-CZ" dirty="0"/>
              <a:t>přídavek pojiva</a:t>
            </a:r>
          </a:p>
          <a:p>
            <a:r>
              <a:rPr lang="cs-CZ" altLang="cs-CZ" dirty="0"/>
              <a:t>homogenizace směsi</a:t>
            </a:r>
          </a:p>
          <a:p>
            <a:r>
              <a:rPr lang="cs-CZ" altLang="cs-CZ" dirty="0"/>
              <a:t>tuhnutí a tvrdnutí </a:t>
            </a:r>
            <a:r>
              <a:rPr lang="cs-CZ" altLang="cs-CZ" dirty="0" err="1"/>
              <a:t>solidifikátu</a:t>
            </a:r>
            <a:endParaRPr lang="cs-CZ" altLang="cs-CZ" dirty="0"/>
          </a:p>
          <a:p>
            <a:r>
              <a:rPr lang="cs-CZ" altLang="cs-CZ" dirty="0"/>
              <a:t>konečná úprava </a:t>
            </a:r>
            <a:r>
              <a:rPr lang="cs-CZ" altLang="cs-CZ" dirty="0" err="1"/>
              <a:t>solidifikátu</a:t>
            </a:r>
            <a:endParaRPr lang="cs-CZ" alt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23160" y="1575303"/>
            <a:ext cx="4953755" cy="48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b="1" dirty="0"/>
              <a:t>Pojiva pro přípravu </a:t>
            </a:r>
            <a:r>
              <a:rPr lang="cs-CZ" altLang="cs-CZ" b="1" dirty="0" err="1"/>
              <a:t>solidifikátu</a:t>
            </a:r>
            <a:r>
              <a:rPr lang="cs-CZ" altLang="cs-CZ" b="1" dirty="0"/>
              <a:t>:</a:t>
            </a:r>
          </a:p>
          <a:p>
            <a:r>
              <a:rPr lang="cs-CZ" altLang="cs-CZ" dirty="0"/>
              <a:t>vápno</a:t>
            </a:r>
          </a:p>
          <a:p>
            <a:r>
              <a:rPr lang="cs-CZ" altLang="cs-CZ" dirty="0"/>
              <a:t>popílek </a:t>
            </a:r>
          </a:p>
          <a:p>
            <a:r>
              <a:rPr lang="cs-CZ" altLang="cs-CZ" dirty="0"/>
              <a:t>cement</a:t>
            </a:r>
          </a:p>
          <a:p>
            <a:r>
              <a:rPr lang="cs-CZ" altLang="cs-CZ" dirty="0"/>
              <a:t>struska</a:t>
            </a:r>
          </a:p>
          <a:p>
            <a:r>
              <a:rPr lang="cs-CZ" altLang="cs-CZ" dirty="0"/>
              <a:t>živice</a:t>
            </a:r>
          </a:p>
          <a:p>
            <a:r>
              <a:rPr lang="cs-CZ" altLang="cs-CZ" dirty="0"/>
              <a:t>termoplasty</a:t>
            </a:r>
          </a:p>
        </p:txBody>
      </p:sp>
    </p:spTree>
    <p:extLst>
      <p:ext uri="{BB962C8B-B14F-4D97-AF65-F5344CB8AC3E}">
        <p14:creationId xmlns:p14="http://schemas.microsoft.com/office/powerpoint/2010/main" val="3690836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Fixace odpadu v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4145" cy="48377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altLang="cs-CZ" b="1" dirty="0"/>
              <a:t>Vitrifikace</a:t>
            </a:r>
          </a:p>
          <a:p>
            <a:r>
              <a:rPr lang="cs-CZ" altLang="cs-CZ" dirty="0"/>
              <a:t>zeskelnění odpadu při vysoké teplotě</a:t>
            </a:r>
          </a:p>
          <a:p>
            <a:r>
              <a:rPr lang="cs-CZ" altLang="cs-CZ" dirty="0"/>
              <a:t>nepatrná vyluhovatelnost</a:t>
            </a:r>
          </a:p>
          <a:p>
            <a:r>
              <a:rPr lang="cs-CZ" altLang="cs-CZ" dirty="0" err="1"/>
              <a:t>vitrifikát</a:t>
            </a:r>
            <a:r>
              <a:rPr lang="cs-CZ" altLang="cs-CZ" dirty="0"/>
              <a:t> je toxicky bezpečný</a:t>
            </a:r>
          </a:p>
          <a:p>
            <a:r>
              <a:rPr lang="cs-CZ" altLang="cs-CZ" dirty="0"/>
              <a:t>nevýhoda – spotřeba energie (1300 až 1700°C)</a:t>
            </a:r>
          </a:p>
          <a:p>
            <a:r>
              <a:rPr lang="cs-CZ" altLang="cs-CZ" dirty="0"/>
              <a:t>lze kombinovat se spalováním – vitrifikace nespalitelného zbytku</a:t>
            </a:r>
          </a:p>
          <a:p>
            <a:endParaRPr lang="cs-CZ" altLang="cs-CZ" dirty="0"/>
          </a:p>
          <a:p>
            <a:pPr>
              <a:buNone/>
            </a:pPr>
            <a:r>
              <a:rPr lang="cs-CZ" altLang="cs-CZ" b="1" dirty="0" err="1"/>
              <a:t>Sklotvorné</a:t>
            </a:r>
            <a:r>
              <a:rPr lang="cs-CZ" altLang="cs-CZ" b="1" dirty="0"/>
              <a:t> látky</a:t>
            </a:r>
          </a:p>
          <a:p>
            <a:r>
              <a:rPr lang="cs-CZ" altLang="cs-CZ" dirty="0"/>
              <a:t>SiO</a:t>
            </a:r>
            <a:r>
              <a:rPr lang="cs-CZ" altLang="cs-CZ" baseline="-25000" dirty="0"/>
              <a:t>2</a:t>
            </a:r>
          </a:p>
          <a:p>
            <a:r>
              <a:rPr lang="cs-CZ" altLang="cs-CZ" dirty="0"/>
              <a:t>borax</a:t>
            </a:r>
          </a:p>
          <a:p>
            <a:r>
              <a:rPr lang="cs-CZ" altLang="cs-CZ" dirty="0"/>
              <a:t>P</a:t>
            </a:r>
            <a:r>
              <a:rPr lang="cs-CZ" altLang="cs-CZ" baseline="-25000" dirty="0"/>
              <a:t>2</a:t>
            </a:r>
            <a:r>
              <a:rPr lang="cs-CZ" altLang="cs-CZ" dirty="0"/>
              <a:t>O</a:t>
            </a:r>
            <a:r>
              <a:rPr lang="cs-CZ" altLang="cs-CZ" baseline="-25000" dirty="0"/>
              <a:t>5</a:t>
            </a:r>
          </a:p>
          <a:p>
            <a:r>
              <a:rPr lang="cs-CZ" altLang="cs-CZ" dirty="0"/>
              <a:t>AlF</a:t>
            </a:r>
            <a:r>
              <a:rPr lang="cs-CZ" altLang="cs-CZ" baseline="-25000" dirty="0"/>
              <a:t>3</a:t>
            </a:r>
          </a:p>
          <a:p>
            <a:r>
              <a:rPr lang="cs-CZ" altLang="cs-CZ" dirty="0"/>
              <a:t>KHSO</a:t>
            </a:r>
            <a:r>
              <a:rPr lang="cs-CZ" altLang="cs-CZ" baseline="-25000" dirty="0"/>
              <a:t>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793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/>
              <a:t>Hodnocení vlastností solidifikovaných a vitrifikovaných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altLang="cs-CZ" dirty="0"/>
              <a:t>propustnost pro vodu (filtrační koeficient)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vyluhovací testy – statické a dynamické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nasákavost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pevnost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zmrazovací cykly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vlhnutí a vysychání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stanovení mikrostruktury – chemická vazba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dirty="0" err="1"/>
              <a:t>ekotoxicita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66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218" y="124980"/>
            <a:ext cx="10515600" cy="844839"/>
          </a:xfrm>
        </p:spPr>
        <p:txBody>
          <a:bodyPr/>
          <a:lstStyle/>
          <a:p>
            <a:r>
              <a:rPr lang="cs-CZ" b="1" dirty="0"/>
              <a:t>Způsoby nakládání s odpady dle legislativy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7218" y="1277145"/>
            <a:ext cx="4149437" cy="3915784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0070C0"/>
                </a:solidFill>
              </a:rPr>
              <a:t>Využití (R kódy) </a:t>
            </a:r>
            <a:r>
              <a:rPr lang="cs-CZ" dirty="0"/>
              <a:t>– </a:t>
            </a:r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</a:t>
            </a:r>
            <a:r>
              <a:rPr lang="cs-CZ" alt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yužití odpadu způsobem obdobným jako paliva nebo jiným způsobem k výrobě energie, recyklace atd.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FF0000"/>
                </a:solidFill>
              </a:rPr>
              <a:t>Odstranění (D kódy) </a:t>
            </a:r>
            <a:r>
              <a:rPr lang="cs-CZ" dirty="0"/>
              <a:t>– skládkování, spalování atd.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0A1181-828A-4B3D-8250-BE281FD7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73" y="863600"/>
            <a:ext cx="54864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65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95660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Katalog odpadů</a:t>
            </a:r>
            <a:br>
              <a:rPr lang="cs-CZ" b="1" dirty="0"/>
            </a:br>
            <a:r>
              <a:rPr lang="cs-CZ" b="1" dirty="0"/>
              <a:t>Příloha č. 1 k vyhlášce č. 8/2021 Sb.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2800" b="1" dirty="0"/>
              <a:t>Odpady ve stavebnictví – produkované a využívané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01  Odpady z geologického průzkumu, těžby, úpravy a dalšího 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      zpracování nerostů a kamene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03  Odpady ze zpracování dřeva a výroby desek, nábytku, 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      celulózy, papíru a lepenky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10  Odpady z tepelných procesů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16  Odpady v tomto katalogu jinak neurčené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17  Stavební a demoliční odpady (včetně vytěžené zeminy z 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r>
              <a:rPr lang="cs-CZ" sz="3200" dirty="0"/>
              <a:t>      kontaminovaných míst)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42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901" y="220270"/>
            <a:ext cx="10515600" cy="1325563"/>
          </a:xfrm>
        </p:spPr>
        <p:txBody>
          <a:bodyPr/>
          <a:lstStyle/>
          <a:p>
            <a:r>
              <a:rPr lang="cs-CZ" b="1" dirty="0"/>
              <a:t>Stavební a demoliční odpady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52812" y="1273132"/>
            <a:ext cx="12086376" cy="4351338"/>
          </a:xfrm>
        </p:spPr>
        <p:txBody>
          <a:bodyPr>
            <a:normAutofit/>
          </a:bodyPr>
          <a:lstStyle/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b="1" dirty="0">
                <a:solidFill>
                  <a:prstClr val="black"/>
                </a:solidFill>
              </a:rPr>
              <a:t>17 Stavební a demoliční odpady (včetně vytěžené zeminy z kontaminovaných míst)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01 Beton, cihly, tašky a keramika 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02 Dřevo, sklo a plasty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03 Asfaltové směsi, dehet a výrobky z dehtu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04 Kovy (včetně jejich slitin)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05 Zemina (včetně vytěžené zeminy z kontaminovaných míst), kamení a vytěžená hlušina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06 Izolační materiály a stavební materiály s obsahem azbestu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08 Stavební materiál na bázi sádry 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17 09 Jiné stavební a demoliční odpady </a:t>
            </a:r>
          </a:p>
          <a:p>
            <a:pPr marL="0" indent="0">
              <a:buFont typeface="Arial" charset="0"/>
              <a:buNone/>
              <a:defRPr/>
            </a:pPr>
            <a:endParaRPr lang="cs-CZ" sz="1800" b="1" dirty="0"/>
          </a:p>
        </p:txBody>
      </p:sp>
      <p:sp>
        <p:nvSpPr>
          <p:cNvPr id="3" name="Obdélník 2"/>
          <p:cNvSpPr/>
          <p:nvPr/>
        </p:nvSpPr>
        <p:spPr>
          <a:xfrm>
            <a:off x="1101505" y="54285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https://www.mzp.cz/www/platnalegislativa.nsf/26B2B93E9CCDE5B0C125865B002C4914/%24file/VYHL_010521_OL.pdf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A762-B438-4CE5-BEEF-4AED810701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46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502" y="64171"/>
            <a:ext cx="10515600" cy="1102213"/>
          </a:xfrm>
        </p:spPr>
        <p:txBody>
          <a:bodyPr/>
          <a:lstStyle/>
          <a:p>
            <a:r>
              <a:rPr lang="cs-CZ" b="1" dirty="0"/>
              <a:t>Množství odpadu a jeho homogenita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250" y="1700904"/>
            <a:ext cx="11226297" cy="4763270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00000"/>
              </a:lnSpc>
              <a:buNone/>
              <a:defRPr/>
            </a:pPr>
            <a:r>
              <a:rPr lang="cs-CZ" b="1" dirty="0">
                <a:solidFill>
                  <a:prstClr val="black"/>
                </a:solidFill>
              </a:rPr>
              <a:t>Množství produkovaného odpadu 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v hmotnostních nebo objemových jednotkách za uvažovanou dobu (tuny nebo m</a:t>
            </a:r>
            <a:r>
              <a:rPr lang="cs-CZ" baseline="30000" dirty="0">
                <a:solidFill>
                  <a:prstClr val="black"/>
                </a:solidFill>
              </a:rPr>
              <a:t>3</a:t>
            </a:r>
            <a:r>
              <a:rPr lang="cs-CZ" dirty="0">
                <a:solidFill>
                  <a:prstClr val="black"/>
                </a:solidFill>
              </a:rPr>
              <a:t> za den, měsíc, rok nebo na obyvatele, produkci výroby ap.)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cs-CZ" b="1" dirty="0">
                <a:solidFill>
                  <a:prstClr val="black"/>
                </a:solidFill>
              </a:rPr>
              <a:t>Homogenita nebo heterogenita odpadu  </a:t>
            </a:r>
            <a:r>
              <a:rPr lang="cs-CZ" dirty="0">
                <a:solidFill>
                  <a:prstClr val="black"/>
                </a:solidFill>
              </a:rPr>
              <a:t>se posuzuje podle: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látkového složení odpadu (textil, papír, sklo, </a:t>
            </a:r>
            <a:r>
              <a:rPr lang="cs-CZ" dirty="0" err="1">
                <a:solidFill>
                  <a:prstClr val="black"/>
                </a:solidFill>
              </a:rPr>
              <a:t>louženec</a:t>
            </a:r>
            <a:r>
              <a:rPr lang="cs-CZ" dirty="0">
                <a:solidFill>
                  <a:prstClr val="black"/>
                </a:solidFill>
              </a:rPr>
              <a:t>, hlušina) 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chemického charakteru odpadu (anorganický, organický)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chemického složení odpadu 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skupenství odpadu (tuhé, kapalné, plynné)</a:t>
            </a:r>
          </a:p>
          <a:p>
            <a:pPr lvl="1" indent="-285750">
              <a:lnSpc>
                <a:spcPct val="100000"/>
              </a:lnSpc>
              <a:defRPr/>
            </a:pPr>
            <a:r>
              <a:rPr lang="cs-CZ" dirty="0">
                <a:solidFill>
                  <a:prstClr val="black"/>
                </a:solidFill>
              </a:rPr>
              <a:t>velikosti částic (jemnozrnný &lt; 8 mm, </a:t>
            </a:r>
            <a:r>
              <a:rPr lang="cs-CZ" dirty="0" err="1">
                <a:solidFill>
                  <a:prstClr val="black"/>
                </a:solidFill>
              </a:rPr>
              <a:t>střednězrnný</a:t>
            </a:r>
            <a:r>
              <a:rPr lang="cs-CZ" dirty="0">
                <a:solidFill>
                  <a:prstClr val="black"/>
                </a:solidFill>
              </a:rPr>
              <a:t> – 8 až 40 mm, hrubozrnný &gt; 40  mm; kusový – vraky aut, ledničky…) </a:t>
            </a:r>
          </a:p>
        </p:txBody>
      </p:sp>
    </p:spTree>
    <p:extLst>
      <p:ext uri="{BB962C8B-B14F-4D97-AF65-F5344CB8AC3E}">
        <p14:creationId xmlns:p14="http://schemas.microsoft.com/office/powerpoint/2010/main" val="391214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Fyzikální a fyzikálně-chemická charakteristika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Skupenský stav odpadu - tuhé, kapalné a plynné</a:t>
            </a:r>
          </a:p>
          <a:p>
            <a:pPr marL="857250" lvl="1" indent="-457200">
              <a:defRPr/>
            </a:pPr>
            <a:r>
              <a:rPr lang="cs-CZ" sz="2800" dirty="0" err="1">
                <a:solidFill>
                  <a:prstClr val="black"/>
                </a:solidFill>
              </a:rPr>
              <a:t>Granulometrie</a:t>
            </a:r>
            <a:r>
              <a:rPr lang="cs-CZ" sz="2800" dirty="0">
                <a:solidFill>
                  <a:prstClr val="black"/>
                </a:solidFill>
              </a:rPr>
              <a:t> u tuhých odpadů</a:t>
            </a:r>
          </a:p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Objemová hmotnost</a:t>
            </a:r>
          </a:p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Vlhkost odpadu  </a:t>
            </a:r>
          </a:p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Obsah spalitelných látek </a:t>
            </a:r>
          </a:p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Spalné teplo odpadu v MJ.kg</a:t>
            </a:r>
            <a:r>
              <a:rPr lang="cs-CZ" sz="2800" baseline="30000" dirty="0">
                <a:solidFill>
                  <a:prstClr val="black"/>
                </a:solidFill>
              </a:rPr>
              <a:t>-1</a:t>
            </a:r>
            <a:r>
              <a:rPr lang="cs-CZ" sz="2800" dirty="0">
                <a:solidFill>
                  <a:prstClr val="black"/>
                </a:solidFill>
              </a:rPr>
              <a:t>   </a:t>
            </a:r>
          </a:p>
          <a:p>
            <a:pPr marL="857250" lvl="1" indent="-457200">
              <a:defRPr/>
            </a:pPr>
            <a:r>
              <a:rPr lang="cs-CZ" sz="2800" dirty="0">
                <a:solidFill>
                  <a:prstClr val="black"/>
                </a:solidFill>
              </a:rPr>
              <a:t>Výhřevnost - spalné teplo zmenšené o výparné teplo vody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53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295" y="102574"/>
            <a:ext cx="10515600" cy="1325563"/>
          </a:xfrm>
        </p:spPr>
        <p:txBody>
          <a:bodyPr/>
          <a:lstStyle/>
          <a:p>
            <a:r>
              <a:rPr lang="cs-CZ" b="1" dirty="0"/>
              <a:t>Chemické složení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459" y="1428137"/>
            <a:ext cx="11775541" cy="5307641"/>
          </a:xfrm>
        </p:spPr>
        <p:txBody>
          <a:bodyPr>
            <a:normAutofit/>
          </a:bodyPr>
          <a:lstStyle/>
          <a:p>
            <a:pPr marL="742950" lvl="1" indent="-342900">
              <a:lnSpc>
                <a:spcPct val="100000"/>
              </a:lnSpc>
              <a:defRPr/>
            </a:pPr>
            <a:r>
              <a:rPr lang="cs-CZ" b="1" dirty="0">
                <a:solidFill>
                  <a:prstClr val="black"/>
                </a:solidFill>
              </a:rPr>
              <a:t>Majoritní složky </a:t>
            </a:r>
            <a:r>
              <a:rPr lang="cs-CZ" dirty="0">
                <a:solidFill>
                  <a:prstClr val="black"/>
                </a:solidFill>
              </a:rPr>
              <a:t>– převažují v daném odpadu, jsou přítomny ve více než 50 % obsahu a odpad charakterizují, např. popílek – SiO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, Al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O</a:t>
            </a:r>
            <a:r>
              <a:rPr lang="cs-CZ" baseline="-25000" dirty="0">
                <a:solidFill>
                  <a:prstClr val="black"/>
                </a:solidFill>
              </a:rPr>
              <a:t>3</a:t>
            </a:r>
            <a:r>
              <a:rPr lang="cs-CZ" dirty="0">
                <a:solidFill>
                  <a:prstClr val="black"/>
                </a:solidFill>
              </a:rPr>
              <a:t>, </a:t>
            </a:r>
            <a:r>
              <a:rPr lang="cs-CZ" dirty="0" err="1">
                <a:solidFill>
                  <a:prstClr val="black"/>
                </a:solidFill>
              </a:rPr>
              <a:t>CaO</a:t>
            </a:r>
            <a:endParaRPr lang="cs-CZ" dirty="0">
              <a:solidFill>
                <a:prstClr val="black"/>
              </a:solidFill>
            </a:endParaRPr>
          </a:p>
          <a:p>
            <a:pPr marL="742950" lvl="1" indent="-342900">
              <a:lnSpc>
                <a:spcPct val="100000"/>
              </a:lnSpc>
              <a:defRPr/>
            </a:pPr>
            <a:r>
              <a:rPr lang="cs-CZ" b="1" dirty="0">
                <a:solidFill>
                  <a:prstClr val="black"/>
                </a:solidFill>
              </a:rPr>
              <a:t>Minoritní složky </a:t>
            </a:r>
            <a:r>
              <a:rPr lang="cs-CZ" dirty="0">
                <a:solidFill>
                  <a:prstClr val="black"/>
                </a:solidFill>
              </a:rPr>
              <a:t>– obsaženy v jednotkách procent, mohou významně ovlivnit technologické vlastnosti odpadu při jeho zpracování, např. popílek – S</a:t>
            </a:r>
            <a:r>
              <a:rPr lang="cs-CZ" baseline="30000" dirty="0">
                <a:solidFill>
                  <a:prstClr val="black"/>
                </a:solidFill>
              </a:rPr>
              <a:t>2-</a:t>
            </a:r>
            <a:r>
              <a:rPr lang="cs-CZ" dirty="0">
                <a:solidFill>
                  <a:prstClr val="black"/>
                </a:solidFill>
              </a:rPr>
              <a:t>, C</a:t>
            </a:r>
          </a:p>
          <a:p>
            <a:pPr marL="742950" lvl="1" indent="-342900">
              <a:lnSpc>
                <a:spcPct val="100000"/>
              </a:lnSpc>
              <a:defRPr/>
            </a:pPr>
            <a:r>
              <a:rPr lang="cs-CZ" b="1" dirty="0">
                <a:solidFill>
                  <a:prstClr val="black"/>
                </a:solidFill>
              </a:rPr>
              <a:t>Stopové složky </a:t>
            </a:r>
            <a:r>
              <a:rPr lang="cs-CZ" dirty="0">
                <a:solidFill>
                  <a:prstClr val="black"/>
                </a:solidFill>
              </a:rPr>
              <a:t>– obsaženy v množství &lt; 0,1 %,  mohou ovlivnit způsob nakládání s takovým odpadem (toxické prvky - </a:t>
            </a:r>
            <a:r>
              <a:rPr lang="cs-CZ" dirty="0" err="1">
                <a:solidFill>
                  <a:prstClr val="black"/>
                </a:solidFill>
              </a:rPr>
              <a:t>Be</a:t>
            </a:r>
            <a:r>
              <a:rPr lang="cs-CZ" dirty="0">
                <a:solidFill>
                  <a:prstClr val="black"/>
                </a:solidFill>
              </a:rPr>
              <a:t>, </a:t>
            </a:r>
            <a:r>
              <a:rPr lang="cs-CZ" dirty="0" err="1">
                <a:solidFill>
                  <a:prstClr val="black"/>
                </a:solidFill>
              </a:rPr>
              <a:t>Hg</a:t>
            </a:r>
            <a:r>
              <a:rPr lang="cs-CZ" dirty="0">
                <a:solidFill>
                  <a:prstClr val="black"/>
                </a:solidFill>
              </a:rPr>
              <a:t>,  </a:t>
            </a:r>
            <a:r>
              <a:rPr lang="cs-CZ" dirty="0" err="1">
                <a:solidFill>
                  <a:prstClr val="black"/>
                </a:solidFill>
              </a:rPr>
              <a:t>Pb</a:t>
            </a:r>
            <a:r>
              <a:rPr lang="cs-CZ" dirty="0">
                <a:solidFill>
                  <a:prstClr val="black"/>
                </a:solidFill>
              </a:rPr>
              <a:t>, As ap.), např. popílek – Ge</a:t>
            </a:r>
            <a:r>
              <a:rPr lang="cs-CZ" baseline="30000" dirty="0">
                <a:solidFill>
                  <a:prstClr val="black"/>
                </a:solidFill>
              </a:rPr>
              <a:t>4+</a:t>
            </a:r>
            <a:r>
              <a:rPr lang="cs-CZ" dirty="0">
                <a:solidFill>
                  <a:prstClr val="black"/>
                </a:solidFill>
              </a:rPr>
              <a:t>, </a:t>
            </a:r>
            <a:r>
              <a:rPr lang="cs-CZ" baseline="30000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Pb</a:t>
            </a:r>
            <a:r>
              <a:rPr lang="cs-CZ" baseline="30000" dirty="0">
                <a:solidFill>
                  <a:prstClr val="black"/>
                </a:solidFill>
              </a:rPr>
              <a:t>2+</a:t>
            </a:r>
            <a:r>
              <a:rPr lang="cs-CZ" dirty="0">
                <a:solidFill>
                  <a:prstClr val="black"/>
                </a:solidFill>
              </a:rPr>
              <a:t>,  As</a:t>
            </a:r>
            <a:r>
              <a:rPr lang="cs-CZ" baseline="30000" dirty="0">
                <a:solidFill>
                  <a:prstClr val="black"/>
                </a:solidFill>
              </a:rPr>
              <a:t>3+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endParaRPr lang="cs-CZ" dirty="0">
              <a:solidFill>
                <a:prstClr val="black"/>
              </a:solidFill>
            </a:endParaRPr>
          </a:p>
          <a:p>
            <a:pPr marL="74295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</a:rPr>
              <a:t>Pro využití odpadů jako druhotných surovin mají význam především složky majoritní.</a:t>
            </a:r>
          </a:p>
          <a:p>
            <a:pPr marL="74295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</a:rPr>
              <a:t>V některých případech mohou i minoritní složky ovlivnit technologický proces!</a:t>
            </a:r>
          </a:p>
          <a:p>
            <a:pPr marL="742950" lvl="1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prstClr val="black"/>
                </a:solidFill>
              </a:rPr>
              <a:t>Všechny složky, včetně minoritních a stopových, mají význam pro ŽP</a:t>
            </a:r>
          </a:p>
          <a:p>
            <a:pPr marL="400050" lvl="1" indent="0">
              <a:lnSpc>
                <a:spcPct val="100000"/>
              </a:lnSpc>
              <a:buNone/>
              <a:defRPr/>
            </a:pPr>
            <a:endParaRPr lang="cs-CZ" dirty="0">
              <a:solidFill>
                <a:prstClr val="black"/>
              </a:solidFill>
            </a:endParaRPr>
          </a:p>
          <a:p>
            <a:pPr marL="400050" lvl="1" indent="0">
              <a:lnSpc>
                <a:spcPct val="100000"/>
              </a:lnSpc>
              <a:buNone/>
              <a:defRPr/>
            </a:pPr>
            <a:r>
              <a:rPr lang="cs-CZ" dirty="0">
                <a:solidFill>
                  <a:prstClr val="black"/>
                </a:solidFill>
              </a:rPr>
              <a:t>       ŽP nutno chránit před kontaminací nebezpečnými látkami z odpadů.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9362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</TotalTime>
  <Words>3558</Words>
  <Application>Microsoft Office PowerPoint</Application>
  <PresentationFormat>Širokoúhlá obrazovka</PresentationFormat>
  <Paragraphs>390</Paragraphs>
  <Slides>45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Wingdings</vt:lpstr>
      <vt:lpstr>Motiv Office</vt:lpstr>
      <vt:lpstr>ACD.ChemSketch.20</vt:lpstr>
      <vt:lpstr>P4 vznik a klasifikace odpadů - pokračování</vt:lpstr>
      <vt:lpstr>Prezentace aplikace PowerPoint</vt:lpstr>
      <vt:lpstr>Prezentace aplikace PowerPoint</vt:lpstr>
      <vt:lpstr>Prezentace aplikace PowerPoint</vt:lpstr>
      <vt:lpstr>Katalog odpadů Příloha č. 1 k vyhlášce č. 8/2021 Sb.</vt:lpstr>
      <vt:lpstr>Stavební a demoliční odpady</vt:lpstr>
      <vt:lpstr>Množství odpadu a jeho homogenita</vt:lpstr>
      <vt:lpstr>Fyzikální a fyzikálně-chemická charakteristika odpadu</vt:lpstr>
      <vt:lpstr>Chemické složení odpadu</vt:lpstr>
      <vt:lpstr>Nakládání s odpadem</vt:lpstr>
      <vt:lpstr>Shromažďování odpadů</vt:lpstr>
      <vt:lpstr>Sběrné nádoby na průmyslový odpad</vt:lpstr>
      <vt:lpstr>Způsob přepravy odpadu</vt:lpstr>
      <vt:lpstr>Vakuový sběr komunálního odpadu</vt:lpstr>
      <vt:lpstr>Hydraulický systém sběru kuchyňského odpadu </vt:lpstr>
      <vt:lpstr>Basilejská úmluva</vt:lpstr>
      <vt:lpstr>Nařízení vlády č. 352/2014 o Plánu odpadového hospodářství České republiky pro období 2015–2024</vt:lpstr>
      <vt:lpstr>Plán odpadového hospodářství ČR 2015–2024: ZÁSADY</vt:lpstr>
      <vt:lpstr>Plán odpadového hospodářství ČR 2015–2024: ZÁSADY</vt:lpstr>
      <vt:lpstr>Nařízení vlády č. 352/2014 – Stavební a demoliční odpady</vt:lpstr>
      <vt:lpstr>Prezentace aplikace PowerPoint</vt:lpstr>
      <vt:lpstr>Aktualizace Plánu odpadového hospodářství s výhledem do roku 2035 (leden 2022) </vt:lpstr>
      <vt:lpstr>Aktualizace Plánu odpadového hospodářství s výhledem do roku 2035 (leden 2022) </vt:lpstr>
      <vt:lpstr>Nařízení vlády č. 352/2014 – Nebezpečné odpady</vt:lpstr>
      <vt:lpstr>Způsoby nakládání s odpady dle Příloha č. 5 k zákonu č. 541/2020 Sb.</vt:lpstr>
      <vt:lpstr>Třídění odpadů</vt:lpstr>
      <vt:lpstr>Efektivnost třídění směsného odpadu</vt:lpstr>
      <vt:lpstr>Úprava odpadů</vt:lpstr>
      <vt:lpstr>Zpracování a využívání odpadů – Příloha č. 5 k zákonu č. 541/2020 Sb.</vt:lpstr>
      <vt:lpstr>Zpracování a využívání odpadů – Příloha č. 5 k zákonu č. 541/2020 Sb.</vt:lpstr>
      <vt:lpstr>Recyklace odpadů</vt:lpstr>
      <vt:lpstr>Recyklační technologie</vt:lpstr>
      <vt:lpstr>Omezení recyklace</vt:lpstr>
      <vt:lpstr>Omezení recyklace</vt:lpstr>
      <vt:lpstr>Fyzikální, chemické a fyzikálně chemické metody zpracování odpadů</vt:lpstr>
      <vt:lpstr>Fyzikální a fyzikálně chemické metody</vt:lpstr>
      <vt:lpstr>Fyzikální a fyzikálně-chemické metody</vt:lpstr>
      <vt:lpstr>Chemické metody – hydrolýza</vt:lpstr>
      <vt:lpstr>Chemické metody – neutralizace</vt:lpstr>
      <vt:lpstr>Chemické metody</vt:lpstr>
      <vt:lpstr>Fixace odpadu v materiálu</vt:lpstr>
      <vt:lpstr>Fixace odpadu v materiálu</vt:lpstr>
      <vt:lpstr>Hodnocení vlastností solidifikovaných a vitrifikovaných odpadů</vt:lpstr>
      <vt:lpstr>Způsoby nakládání s odpady dle legislativy</vt:lpstr>
      <vt:lpstr>Děkuji za pozornost.</vt:lpstr>
    </vt:vector>
  </TitlesOfParts>
  <Company>VUT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 ÚVOD DO EKOLOGIE</dc:title>
  <dc:creator>Nikol</dc:creator>
  <cp:lastModifiedBy>Nikol</cp:lastModifiedBy>
  <cp:revision>112</cp:revision>
  <cp:lastPrinted>2017-10-04T13:16:09Z</cp:lastPrinted>
  <dcterms:created xsi:type="dcterms:W3CDTF">2017-09-20T12:19:58Z</dcterms:created>
  <dcterms:modified xsi:type="dcterms:W3CDTF">2022-10-17T16:40:32Z</dcterms:modified>
</cp:coreProperties>
</file>