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59"/>
  </p:notesMasterIdLst>
  <p:handoutMasterIdLst>
    <p:handoutMasterId r:id="rId60"/>
  </p:handoutMasterIdLst>
  <p:sldIdLst>
    <p:sldId id="256" r:id="rId2"/>
    <p:sldId id="414" r:id="rId3"/>
    <p:sldId id="356" r:id="rId4"/>
    <p:sldId id="343" r:id="rId5"/>
    <p:sldId id="344" r:id="rId6"/>
    <p:sldId id="345" r:id="rId7"/>
    <p:sldId id="346" r:id="rId8"/>
    <p:sldId id="358" r:id="rId9"/>
    <p:sldId id="359" r:id="rId10"/>
    <p:sldId id="349" r:id="rId11"/>
    <p:sldId id="350" r:id="rId12"/>
    <p:sldId id="351" r:id="rId13"/>
    <p:sldId id="352" r:id="rId14"/>
    <p:sldId id="353" r:id="rId15"/>
    <p:sldId id="360" r:id="rId16"/>
    <p:sldId id="361" r:id="rId17"/>
    <p:sldId id="362" r:id="rId18"/>
    <p:sldId id="363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294" r:id="rId28"/>
    <p:sldId id="295" r:id="rId29"/>
    <p:sldId id="372" r:id="rId30"/>
    <p:sldId id="373" r:id="rId31"/>
    <p:sldId id="297" r:id="rId32"/>
    <p:sldId id="298" r:id="rId33"/>
    <p:sldId id="303" r:id="rId34"/>
    <p:sldId id="304" r:id="rId35"/>
    <p:sldId id="305" r:id="rId36"/>
    <p:sldId id="340" r:id="rId37"/>
    <p:sldId id="309" r:id="rId38"/>
    <p:sldId id="310" r:id="rId39"/>
    <p:sldId id="311" r:id="rId40"/>
    <p:sldId id="312" r:id="rId41"/>
    <p:sldId id="313" r:id="rId42"/>
    <p:sldId id="314" r:id="rId43"/>
    <p:sldId id="318" r:id="rId44"/>
    <p:sldId id="315" r:id="rId45"/>
    <p:sldId id="319" r:id="rId46"/>
    <p:sldId id="320" r:id="rId47"/>
    <p:sldId id="322" r:id="rId48"/>
    <p:sldId id="323" r:id="rId49"/>
    <p:sldId id="324" r:id="rId50"/>
    <p:sldId id="415" r:id="rId51"/>
    <p:sldId id="416" r:id="rId52"/>
    <p:sldId id="334" r:id="rId53"/>
    <p:sldId id="335" r:id="rId54"/>
    <p:sldId id="336" r:id="rId55"/>
    <p:sldId id="337" r:id="rId56"/>
    <p:sldId id="377" r:id="rId57"/>
    <p:sldId id="274" r:id="rId58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E29BE-8D03-44EE-BC8D-6250B4EC6D0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77C7E-699E-43C4-ADEE-FF53A26E43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905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E0519-738B-4A70-8502-4C77670AFC4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98FFD-9447-4479-897F-9BA1FA867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15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70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05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30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15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46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10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2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03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52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01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EFCB8-CD0E-492D-8E77-5D0CB21FC67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2A762-B438-4CE5-BEEF-4AED810701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7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VGNYvMWO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hX2i-zSXLc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anska.cz/co-delame/specialni-cinnosti/vyroba-dodavka-a-cerpani-betonu/rebetong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792320"/>
            <a:ext cx="9144000" cy="2387600"/>
          </a:xfrm>
        </p:spPr>
        <p:txBody>
          <a:bodyPr>
            <a:normAutofit/>
          </a:bodyPr>
          <a:lstStyle/>
          <a:p>
            <a:r>
              <a:rPr lang="cs-CZ" dirty="0"/>
              <a:t>P5 </a:t>
            </a:r>
            <a:r>
              <a:rPr lang="cs-CZ" cap="all" dirty="0"/>
              <a:t>využití odpadů ve stavebnictví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471171"/>
            <a:ext cx="9144000" cy="1655762"/>
          </a:xfrm>
        </p:spPr>
        <p:txBody>
          <a:bodyPr/>
          <a:lstStyle/>
          <a:p>
            <a:r>
              <a:rPr lang="cs-CZ" dirty="0"/>
              <a:t>MJ 001 EKOLOGIE VE STAVEBNICTVÍ</a:t>
            </a:r>
          </a:p>
          <a:p>
            <a:r>
              <a:rPr lang="cs-CZ" dirty="0"/>
              <a:t>26. 10. 2022</a:t>
            </a:r>
          </a:p>
        </p:txBody>
      </p:sp>
    </p:spTree>
    <p:extLst>
      <p:ext uri="{BB962C8B-B14F-4D97-AF65-F5344CB8AC3E}">
        <p14:creationId xmlns:p14="http://schemas.microsoft.com/office/powerpoint/2010/main" val="40857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defRPr/>
            </a:pPr>
            <a:r>
              <a:rPr lang="cs-CZ" b="1" dirty="0"/>
              <a:t>Hodnocení jakosti recyklátů a podmínky dané </a:t>
            </a:r>
            <a:br>
              <a:rPr lang="cs-CZ" b="1" dirty="0"/>
            </a:br>
            <a:r>
              <a:rPr lang="cs-CZ" b="1" dirty="0"/>
              <a:t>zákony v oblasti ŽP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Stavební recykláty nesmí vykazovat žádnou nebezpečnou vlastnost a musí splňovat podmínky dané vyhláškou č. 273/2021 Sb. o podrobnostech nakládání s odpady,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využití nebezpečných odpadů je možné pouze po jejich přepracování za účelem odstranění nebezpečných vlastností,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recykláty nesmí ohrozit kvalitu povrchových a podzemních vod dle zákona 254/2001 Sb. o vodách,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stavební recykláty musí rovněž splňovat požadované fyzikálně-mechanické vlastnosti.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967F8C-C24E-47FD-8349-BE3E19AD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03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b="1" dirty="0"/>
              <a:t>Mobilní recyklační linky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vysoká mobilita mezi různými místy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splňuje požadavky na vlastnosti konečného produktu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široká uplatnění – možnost drcení různých materiálů stejnou jednotkou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jednoduchá obsluha a servis – snižuje náklady na pracovní sílu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vysoký výkon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příznivý k životnímu prostředí – dovoluje pracovat v obydleném území</a:t>
            </a:r>
          </a:p>
          <a:p>
            <a:pPr marL="0" indent="0">
              <a:buNone/>
              <a:defRPr/>
            </a:pPr>
            <a:r>
              <a:rPr lang="cs-CZ" b="1" dirty="0"/>
              <a:t>Typické materiály pro recyklaci – </a:t>
            </a:r>
            <a:r>
              <a:rPr lang="cs-CZ" dirty="0"/>
              <a:t>beton a železobeton, stavební suť, odpad včetně dřeva, železa, cihel, asfalt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0A89B3-19F0-4C77-8C54-8298D9AC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82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372" y="343044"/>
            <a:ext cx="4861618" cy="775612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Mobilní recyklační linka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lum contrast="50000"/>
          </a:blip>
          <a:srcRect r="3637"/>
          <a:stretch/>
        </p:blipFill>
        <p:spPr>
          <a:xfrm>
            <a:off x="5380777" y="75415"/>
            <a:ext cx="6640238" cy="67378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lum contrast="50000"/>
          </a:blip>
          <a:stretch>
            <a:fillRect/>
          </a:stretch>
        </p:blipFill>
        <p:spPr>
          <a:xfrm>
            <a:off x="0" y="6431098"/>
            <a:ext cx="5917157" cy="293772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D66BDA-4809-4B05-83CE-511CBC74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17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b="1" dirty="0"/>
              <a:t>Stacionární recyklační linky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drcení 0/32 nebo jinak dle potřeby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oddělení cizorodých příměsí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oddělení kovů magnetickým separátorem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třídění na jednotlivé frakce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dirty="0"/>
              <a:t>promytí vodou nebo odfouknutí prachových částic tlakovým vzduchem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4A59BC-E1D3-494F-BAE9-2C214841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733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917" y="29851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Universální recyklační linka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836" y="1355414"/>
            <a:ext cx="8644327" cy="5502586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78208E-D1BB-491D-BB9B-1B915A6D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62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r>
              <a:rPr lang="cs-CZ" altLang="cs-CZ" sz="2000" b="1" dirty="0"/>
              <a:t>Primární jednotka s odrazovým drtičem</a:t>
            </a:r>
          </a:p>
          <a:p>
            <a:endParaRPr lang="cs-CZ" altLang="cs-CZ" sz="2000" b="1" dirty="0"/>
          </a:p>
          <a:p>
            <a:endParaRPr lang="cs-CZ" altLang="cs-CZ" sz="2000" b="1" dirty="0"/>
          </a:p>
          <a:p>
            <a:endParaRPr lang="cs-CZ" altLang="cs-CZ" sz="2000" b="1" dirty="0"/>
          </a:p>
          <a:p>
            <a:endParaRPr lang="cs-CZ" altLang="cs-CZ" sz="2000" b="1" dirty="0"/>
          </a:p>
          <a:p>
            <a:endParaRPr lang="cs-CZ" altLang="cs-CZ" sz="2000" b="1" dirty="0"/>
          </a:p>
          <a:p>
            <a:pPr marL="0" indent="0">
              <a:buNone/>
            </a:pPr>
            <a:endParaRPr lang="cs-CZ" altLang="cs-CZ" sz="2000" b="1" dirty="0"/>
          </a:p>
          <a:p>
            <a:pPr marL="0" indent="0">
              <a:buNone/>
            </a:pPr>
            <a:endParaRPr lang="cs-CZ" altLang="cs-CZ" sz="2000" b="1" dirty="0"/>
          </a:p>
          <a:p>
            <a:r>
              <a:rPr lang="cs-CZ" altLang="cs-CZ" sz="2000" b="1" dirty="0"/>
              <a:t>Primární jednotka s čelisťovým drtičem</a:t>
            </a: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00" y="1200438"/>
            <a:ext cx="7190628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67" y="4330844"/>
            <a:ext cx="7203418" cy="244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B8A4BC-77B2-4F44-858E-B8096532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020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lum contrast="2000"/>
          </a:blip>
          <a:stretch>
            <a:fillRect/>
          </a:stretch>
        </p:blipFill>
        <p:spPr>
          <a:xfrm>
            <a:off x="0" y="59396"/>
            <a:ext cx="6924908" cy="4861620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01" y="4921016"/>
            <a:ext cx="6145212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924" y="1218961"/>
            <a:ext cx="3787949" cy="284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prava 1"/>
          <p:cNvSpPr/>
          <p:nvPr/>
        </p:nvSpPr>
        <p:spPr>
          <a:xfrm>
            <a:off x="6991815" y="2641926"/>
            <a:ext cx="795202" cy="2899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C32862-5DF2-4692-8F57-C0754BA0A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75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036" y="3578803"/>
            <a:ext cx="10515600" cy="327919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Jemná frakce 0–8 mm – pro použití do násypů těles komunikací, na zásypy inženýrských sítí, obsypy kabelů, vodovodů nebo kanalizačních sítí.</a:t>
            </a:r>
          </a:p>
          <a:p>
            <a:pPr>
              <a:lnSpc>
                <a:spcPct val="100000"/>
              </a:lnSpc>
            </a:pPr>
            <a:r>
              <a:rPr lang="cs-CZ" dirty="0"/>
              <a:t>Střední frakce 8–32 mm – násypový materiál pro vytváření podkladních vrstev, pro náspy i aktivní zóny méně zatížených komunikací.</a:t>
            </a:r>
          </a:p>
          <a:p>
            <a:pPr>
              <a:lnSpc>
                <a:spcPct val="100000"/>
              </a:lnSpc>
            </a:pPr>
            <a:r>
              <a:rPr lang="cs-CZ" dirty="0"/>
              <a:t>Hrubá frakce 32–63 mm – vhodná pro stavbu obslužných polních, lesních a dalších méně zatížených (obslužných) vozovek. Dobře se také hodí na tvorbu drenážních vrstev.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lum contrast="2000"/>
          </a:blip>
          <a:stretch>
            <a:fillRect/>
          </a:stretch>
        </p:blipFill>
        <p:spPr>
          <a:xfrm>
            <a:off x="3369146" y="69561"/>
            <a:ext cx="7519804" cy="3509242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ED62D3-3145-4C80-A32B-90A630A1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17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21AFF74-27DF-419B-AA1A-0A628BED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611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036" y="3578803"/>
            <a:ext cx="10515600" cy="32791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Jemná frakce 0–8 mm podobně jako směsný recyklát – vhodné do násypů těles komunikací, k zásypům a obsypům inženýrských sítí, ale má lepší hodnoty únosnosti a nasákavosti. Tato frakce je velmi dobře </a:t>
            </a:r>
            <a:r>
              <a:rPr lang="cs-CZ" dirty="0" err="1"/>
              <a:t>hutnitelná</a:t>
            </a:r>
            <a:r>
              <a:rPr lang="cs-CZ" dirty="0"/>
              <a:t>.</a:t>
            </a:r>
          </a:p>
          <a:p>
            <a:pPr>
              <a:lnSpc>
                <a:spcPct val="100000"/>
              </a:lnSpc>
            </a:pPr>
            <a:r>
              <a:rPr lang="cs-CZ" dirty="0"/>
              <a:t>Střední frakce 8–32 mm lze využít jako náhradu kameniva při budování podkladových a </a:t>
            </a:r>
            <a:r>
              <a:rPr lang="cs-CZ" dirty="0" err="1"/>
              <a:t>podsypových</a:t>
            </a:r>
            <a:r>
              <a:rPr lang="cs-CZ" dirty="0"/>
              <a:t> vrstev s vyšší pevností než za použití směsného recyklátu. </a:t>
            </a:r>
          </a:p>
          <a:p>
            <a:pPr>
              <a:lnSpc>
                <a:spcPct val="100000"/>
              </a:lnSpc>
            </a:pPr>
            <a:r>
              <a:rPr lang="cs-CZ" dirty="0"/>
              <a:t>Hrubá frakce 32–63 mm je vhodná jako umělé kamenivo pro tvorbu podkladových vrstev komunikací s větší zátěží.</a:t>
            </a:r>
            <a:endParaRPr lang="cs-CZ" dirty="0">
              <a:effectLst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55637" y="83247"/>
            <a:ext cx="997389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cs-CZ" altLang="cs-CZ" sz="2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://www.brnorecyklace.cz/images/fotos/recyklat_beton.jpg"/>
          <p:cNvPicPr>
            <a:picLocks noChangeAspect="1" noChangeArrowheads="1"/>
          </p:cNvPicPr>
          <p:nvPr/>
        </p:nvPicPr>
        <p:blipFill>
          <a:blip r:embed="rId2">
            <a:lum bright="1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31" y="-2538"/>
            <a:ext cx="7490475" cy="34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177CB2-AFD3-4B74-8E01-46364A22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18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A39E459-A1B4-480C-BC77-32C8E6B8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3380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7ED1270-7DB6-4AF2-8192-1981FE662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890" y="142390"/>
            <a:ext cx="8375441" cy="606829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3C6968C-5638-404B-BA28-F57F1DBE9F91}"/>
              </a:ext>
            </a:extLst>
          </p:cNvPr>
          <p:cNvSpPr/>
          <p:nvPr/>
        </p:nvSpPr>
        <p:spPr>
          <a:xfrm>
            <a:off x="1230745" y="6346278"/>
            <a:ext cx="10527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https://www.skanska.cz/co-delame/specialni-cinnosti/vyroba-dodavka-a-cerpani-betonu/rebetong/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B66331B-D117-4436-A965-BF246E307685}"/>
              </a:ext>
            </a:extLst>
          </p:cNvPr>
          <p:cNvSpPr/>
          <p:nvPr/>
        </p:nvSpPr>
        <p:spPr>
          <a:xfrm>
            <a:off x="251691" y="2936498"/>
            <a:ext cx="1473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Příloha č.2</a:t>
            </a:r>
          </a:p>
          <a:p>
            <a:r>
              <a:rPr lang="cs-CZ" dirty="0"/>
              <a:t>Příloha č.3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FB330CF-57D3-4ACB-9BFD-AB55B371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F2A762-B438-4CE5-BEEF-4AED81070124}" type="slidenum">
              <a:rPr lang="cs-CZ" smtClean="0"/>
              <a:pPr algn="l"/>
              <a:t>19</a:t>
            </a:fld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308298A-5EEC-43DF-BEFC-4167EED76286}"/>
              </a:ext>
            </a:extLst>
          </p:cNvPr>
          <p:cNvSpPr/>
          <p:nvPr/>
        </p:nvSpPr>
        <p:spPr>
          <a:xfrm>
            <a:off x="6702852" y="1064552"/>
            <a:ext cx="5055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https://www.youtube.com/watch?v=JMdp7eFmYpA</a:t>
            </a:r>
          </a:p>
        </p:txBody>
      </p:sp>
    </p:spTree>
    <p:extLst>
      <p:ext uri="{BB962C8B-B14F-4D97-AF65-F5344CB8AC3E}">
        <p14:creationId xmlns:p14="http://schemas.microsoft.com/office/powerpoint/2010/main" val="136375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7218" y="124980"/>
            <a:ext cx="10515600" cy="844839"/>
          </a:xfrm>
        </p:spPr>
        <p:txBody>
          <a:bodyPr/>
          <a:lstStyle/>
          <a:p>
            <a:r>
              <a:rPr lang="cs-CZ" b="1" dirty="0"/>
              <a:t>Způsoby nakládání s odpady dle legislativy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218" y="1277145"/>
            <a:ext cx="4149437" cy="3915784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b="1" dirty="0">
                <a:solidFill>
                  <a:srgbClr val="0070C0"/>
                </a:solidFill>
              </a:rPr>
              <a:t>Využití (R kódy) </a:t>
            </a:r>
            <a:r>
              <a:rPr lang="cs-CZ" dirty="0"/>
              <a:t>– </a:t>
            </a:r>
            <a:r>
              <a:rPr lang="cs-CZ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cs-CZ" altLang="cs-CZ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yužití odpadu způsobem obdobným jako paliva nebo jiným způsobem k výrobě energie, recyklace atd.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0000"/>
                </a:solidFill>
              </a:rPr>
              <a:t>Odstranění (D kódy) </a:t>
            </a:r>
            <a:r>
              <a:rPr lang="cs-CZ" dirty="0"/>
              <a:t>– skládkování, spalování atd.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0A1181-828A-4B3D-8250-BE281FD79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73" y="863600"/>
            <a:ext cx="54864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5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Recyklace zbytků čerstvého betonu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9631" y="1504581"/>
            <a:ext cx="6980662" cy="523549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38200" y="1690688"/>
            <a:ext cx="37971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1 až 4 % výroby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opětovné použití kameniva a cementové suspenze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recyklace vody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31EE88-1FC2-4038-9DD6-E7320EEC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15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Zpracování dřevního odpadu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5879841" cy="4742443"/>
          </a:xfrm>
        </p:spPr>
        <p:txBody>
          <a:bodyPr/>
          <a:lstStyle/>
          <a:p>
            <a:pPr>
              <a:defRPr/>
            </a:pPr>
            <a:r>
              <a:rPr lang="cs-CZ" dirty="0"/>
              <a:t>Hobliny, třísky, piliny.</a:t>
            </a:r>
          </a:p>
          <a:p>
            <a:pPr>
              <a:defRPr/>
            </a:pPr>
            <a:r>
              <a:rPr lang="cs-CZ" dirty="0"/>
              <a:t>Taniny a další složky dřeva negativně ovlivňují hydrataci cementu.</a:t>
            </a:r>
          </a:p>
          <a:p>
            <a:pPr>
              <a:defRPr/>
            </a:pPr>
            <a:r>
              <a:rPr lang="cs-CZ" dirty="0"/>
              <a:t>Nutná mineralizace např. vápnem, vodním sklem nebo síranem hlinitým.</a:t>
            </a:r>
          </a:p>
          <a:p>
            <a:pPr marL="0" indent="0">
              <a:buNone/>
              <a:defRPr/>
            </a:pPr>
            <a:r>
              <a:rPr lang="cs-CZ" b="1" dirty="0"/>
              <a:t>Využití: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dirty="0"/>
              <a:t>cementotřískové desky formátované a lisované tlakem,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dirty="0"/>
              <a:t>cementotřískové tvárnice,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dirty="0" err="1"/>
              <a:t>pilinobeton</a:t>
            </a:r>
            <a:r>
              <a:rPr lang="cs-CZ" dirty="0"/>
              <a:t>, palivo.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3798E2-D4A2-4EF4-BF33-7FE69EF9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21</a:t>
            </a:fld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CD80A5E-0595-4FC0-85AB-7B14834BDC3A}"/>
              </a:ext>
            </a:extLst>
          </p:cNvPr>
          <p:cNvSpPr/>
          <p:nvPr/>
        </p:nvSpPr>
        <p:spPr>
          <a:xfrm>
            <a:off x="8562392" y="6521877"/>
            <a:ext cx="220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http://www.cetris.cz/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3D2AC3-B13A-4C14-9E02-5E5F4C0BB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5" y="136525"/>
            <a:ext cx="2252111" cy="22521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45B614-6DA1-4086-B800-D37B1F49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041" y="3301098"/>
            <a:ext cx="5355415" cy="313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78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7516A9F-8A88-4377-8F1C-BFB289101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8" r="15374"/>
          <a:stretch/>
        </p:blipFill>
        <p:spPr>
          <a:xfrm>
            <a:off x="7941150" y="1439184"/>
            <a:ext cx="4082099" cy="397963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Polystyren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16755" cy="4351338"/>
          </a:xfrm>
        </p:spPr>
        <p:txBody>
          <a:bodyPr/>
          <a:lstStyle/>
          <a:p>
            <a:pPr>
              <a:defRPr/>
            </a:pPr>
            <a:r>
              <a:rPr lang="cs-CZ" dirty="0"/>
              <a:t>Obaly a zbytky ze zateplování, odpad z výroby forem atd.</a:t>
            </a:r>
          </a:p>
          <a:p>
            <a:pPr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b="1" dirty="0"/>
              <a:t>Využití: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dirty="0"/>
              <a:t>rozdružený + smáčedlo + cement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dirty="0"/>
              <a:t>využití izolační zálivkové hmoty, izolační desky, náhrada sádry pro štukové ozdoby a římsy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D2E393D-8727-4464-AF41-E4D97200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22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34711B9-C131-4B3B-8653-62E79E711E6F}"/>
              </a:ext>
            </a:extLst>
          </p:cNvPr>
          <p:cNvSpPr/>
          <p:nvPr/>
        </p:nvSpPr>
        <p:spPr>
          <a:xfrm>
            <a:off x="8610600" y="6176963"/>
            <a:ext cx="238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http://www.styrcon.sk/</a:t>
            </a:r>
          </a:p>
        </p:txBody>
      </p:sp>
    </p:spTree>
    <p:extLst>
      <p:ext uri="{BB962C8B-B14F-4D97-AF65-F5344CB8AC3E}">
        <p14:creationId xmlns:p14="http://schemas.microsoft.com/office/powerpoint/2010/main" val="1133347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Asfaltobeton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1315" y="1548142"/>
            <a:ext cx="8167049" cy="512426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opotřebené kryty vozovek – obalovaná směs – asfalt + kamenivo + přísady</a:t>
            </a:r>
          </a:p>
          <a:p>
            <a:pPr marL="0" indent="0">
              <a:buFont typeface="Arial" charset="0"/>
              <a:buNone/>
              <a:defRPr/>
            </a:pPr>
            <a:r>
              <a:rPr lang="cs-CZ" b="1" dirty="0"/>
              <a:t>Zpracování na místě vzniku</a:t>
            </a:r>
            <a:r>
              <a:rPr lang="cs-CZ" dirty="0"/>
              <a:t>:</a:t>
            </a:r>
          </a:p>
          <a:p>
            <a:pPr>
              <a:defRPr/>
            </a:pPr>
            <a:r>
              <a:rPr lang="cs-CZ" dirty="0"/>
              <a:t>metoda RESHAPE – zpracování bez přídavku nového materiálu – 3 až 5 cm se nahřeje na 160 °C (nahřátí, rozrytí, urovnání, hutnění)</a:t>
            </a:r>
          </a:p>
          <a:p>
            <a:pPr>
              <a:defRPr/>
            </a:pPr>
            <a:r>
              <a:rPr lang="cs-CZ" dirty="0"/>
              <a:t>metoda REMIX s přídavkem nové směsi – 3 až 4 cm se nahřeje na 120 až 130 °C (nahřátí, rozrytí, smísení s novou směsí, rozprostření, zhutnění)</a:t>
            </a:r>
          </a:p>
          <a:p>
            <a:pPr>
              <a:defRPr/>
            </a:pPr>
            <a:r>
              <a:rPr lang="cs-CZ" dirty="0"/>
              <a:t>metoda REPAVE – „horké na horké“ (nahřátí, rozrytí, položení nové směsi, hutnění)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b="1" dirty="0"/>
              <a:t>Zpracování v obalovně</a:t>
            </a:r>
            <a:r>
              <a:rPr lang="cs-CZ" dirty="0"/>
              <a:t>:</a:t>
            </a:r>
          </a:p>
          <a:p>
            <a:pPr>
              <a:defRPr/>
            </a:pPr>
            <a:r>
              <a:rPr lang="cs-CZ" dirty="0"/>
              <a:t>rypadlem, bouracím kladivem nebo frézováním se odstraní opotřebovaná vrstva – odveze se ke zpracování v obalovně</a:t>
            </a:r>
          </a:p>
          <a:p>
            <a:pPr>
              <a:defRPr/>
            </a:pPr>
            <a:r>
              <a:rPr lang="cs-CZ" dirty="0"/>
              <a:t>20 až 30 % recyklátu se doplní novou směsí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284" y="0"/>
            <a:ext cx="3596716" cy="269753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858937" y="6088559"/>
            <a:ext cx="5333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https://www.youtube.com/watch?v=FmVGNYvMWOM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https://www.youtube.com/watch?v=whX2i-zSXLc</a:t>
            </a:r>
            <a:endParaRPr lang="cs-CZ" dirty="0"/>
          </a:p>
          <a:p>
            <a:endParaRPr lang="cs-CZ" sz="80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62BF7A-8F5F-42B9-B76B-E411731C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890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Odpady jako technogenní pucolány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395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Cihelný prach a drť</a:t>
            </a:r>
          </a:p>
          <a:p>
            <a:pPr>
              <a:defRPr/>
            </a:pPr>
            <a:r>
              <a:rPr lang="cs-CZ" dirty="0"/>
              <a:t>Popely z přírodních organických materiálů </a:t>
            </a:r>
          </a:p>
          <a:p>
            <a:pPr>
              <a:defRPr/>
            </a:pPr>
            <a:r>
              <a:rPr lang="cs-CZ" dirty="0"/>
              <a:t>Popel ze slámy z cukrové třtiny </a:t>
            </a:r>
          </a:p>
          <a:p>
            <a:pPr>
              <a:defRPr/>
            </a:pPr>
            <a:r>
              <a:rPr lang="cs-CZ" dirty="0"/>
              <a:t>Popel z pšeničné slámy </a:t>
            </a:r>
          </a:p>
          <a:p>
            <a:pPr>
              <a:defRPr/>
            </a:pPr>
            <a:r>
              <a:rPr lang="cs-CZ" dirty="0"/>
              <a:t>Popel z dřevěných pilin </a:t>
            </a:r>
          </a:p>
          <a:p>
            <a:pPr>
              <a:defRPr/>
            </a:pPr>
            <a:r>
              <a:rPr lang="cs-CZ" dirty="0"/>
              <a:t>Elektrárenské popílky  </a:t>
            </a:r>
          </a:p>
          <a:p>
            <a:pPr>
              <a:defRPr/>
            </a:pPr>
            <a:r>
              <a:rPr lang="cs-CZ" dirty="0"/>
              <a:t>Křemičitý úlet</a:t>
            </a:r>
          </a:p>
          <a:p>
            <a:pPr>
              <a:defRPr/>
            </a:pPr>
            <a:r>
              <a:rPr lang="cs-CZ" dirty="0"/>
              <a:t>Odpadní křemelina</a:t>
            </a:r>
          </a:p>
          <a:p>
            <a:pPr>
              <a:defRPr/>
            </a:pPr>
            <a:r>
              <a:rPr lang="cs-CZ" dirty="0"/>
              <a:t>Skleněný recyklát atd.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A497F3-0309-43E4-B8D2-B14607E9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995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390" y="0"/>
            <a:ext cx="10515600" cy="1325563"/>
          </a:xfrm>
        </p:spPr>
        <p:txBody>
          <a:bodyPr/>
          <a:lstStyle/>
          <a:p>
            <a:r>
              <a:rPr lang="cs-CZ" b="1" dirty="0"/>
              <a:t>Reakční produkty pucolánů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390" y="1325564"/>
            <a:ext cx="11516008" cy="534684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cs-CZ" sz="4000" dirty="0"/>
              <a:t>Při reakci pucolánu s hydroxidem vápenatým </a:t>
            </a:r>
            <a:r>
              <a:rPr lang="cs-CZ" sz="4000" dirty="0">
                <a:sym typeface="Symbol"/>
              </a:rPr>
              <a:t> </a:t>
            </a:r>
            <a:r>
              <a:rPr lang="cs-CZ" sz="4000" b="1" dirty="0">
                <a:solidFill>
                  <a:srgbClr val="002060"/>
                </a:solidFill>
              </a:rPr>
              <a:t>obdobné produkty jako hydratační produkty portlandského cementu</a:t>
            </a:r>
            <a:r>
              <a:rPr lang="cs-CZ" sz="4000" dirty="0"/>
              <a:t>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cs-CZ" sz="4000" dirty="0"/>
              <a:t>podobně jako p-cementy různého složení produkují stejné produkty, také různé typy pucolánů produkují stejné hlinitany a křemičitany,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cs-CZ" sz="4000" dirty="0"/>
              <a:t>rozdíly v produktech jsou malé a projevují se v rozdílném množství, ne v podstatě,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cs-CZ" sz="4000" dirty="0"/>
              <a:t>poměr C/S v CSH je různý, závisí na typu pucolánu, době a teplotě ošetřování, poměru vápno/pucolán,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cs-CZ" sz="4000" dirty="0"/>
              <a:t>další reakční produkty vznikají v průběhu delší doby: C</a:t>
            </a:r>
            <a:r>
              <a:rPr lang="cs-CZ" sz="4000" baseline="-25000" dirty="0"/>
              <a:t>2</a:t>
            </a:r>
            <a:r>
              <a:rPr lang="cs-CZ" sz="4000" dirty="0"/>
              <a:t>ASH</a:t>
            </a:r>
            <a:r>
              <a:rPr lang="cs-CZ" sz="4000" baseline="-25000" dirty="0"/>
              <a:t>8</a:t>
            </a:r>
            <a:r>
              <a:rPr lang="cs-CZ" sz="4000" dirty="0"/>
              <a:t>, C</a:t>
            </a:r>
            <a:r>
              <a:rPr lang="cs-CZ" sz="4000" baseline="-25000" dirty="0"/>
              <a:t>3</a:t>
            </a:r>
            <a:r>
              <a:rPr lang="cs-CZ" sz="4000" dirty="0"/>
              <a:t>AS</a:t>
            </a:r>
            <a:r>
              <a:rPr lang="cs-CZ" sz="4000" baseline="-25000" dirty="0"/>
              <a:t>3</a:t>
            </a:r>
            <a:r>
              <a:rPr lang="cs-CZ" sz="4000" dirty="0"/>
              <a:t>-C</a:t>
            </a:r>
            <a:r>
              <a:rPr lang="cs-CZ" sz="4000" baseline="-25000" dirty="0"/>
              <a:t>3</a:t>
            </a:r>
            <a:r>
              <a:rPr lang="cs-CZ" sz="4000" dirty="0"/>
              <a:t>AH</a:t>
            </a:r>
            <a:r>
              <a:rPr lang="cs-CZ" sz="4000" baseline="-25000" dirty="0"/>
              <a:t>6</a:t>
            </a:r>
            <a:r>
              <a:rPr lang="cs-CZ" sz="4000" dirty="0"/>
              <a:t>, C</a:t>
            </a:r>
            <a:r>
              <a:rPr lang="cs-CZ" sz="4000" baseline="-25000" dirty="0"/>
              <a:t>3</a:t>
            </a:r>
            <a:r>
              <a:rPr lang="cs-CZ" sz="4000" dirty="0"/>
              <a:t>AS</a:t>
            </a:r>
            <a:r>
              <a:rPr lang="cs-CZ" sz="4000" baseline="-25000" dirty="0"/>
              <a:t>2</a:t>
            </a:r>
            <a:r>
              <a:rPr lang="cs-CZ" sz="4000" dirty="0"/>
              <a:t>H</a:t>
            </a:r>
            <a:r>
              <a:rPr lang="cs-CZ" sz="4000" baseline="-25000" dirty="0"/>
              <a:t>2,</a:t>
            </a:r>
            <a:endParaRPr lang="cs-CZ" sz="4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cs-CZ" sz="4000" dirty="0"/>
              <a:t>podobné sloučeniny vznikají při reakci zeolitů,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cs-CZ" sz="4000" dirty="0"/>
              <a:t>křemičitanové složky se rozpouštějí rychleji než hlinitanové,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cs-CZ" sz="4000" dirty="0"/>
              <a:t>pro tvorbu hlinitanů vápenatých je třeba vyšší koncentrace Ca</a:t>
            </a:r>
            <a:r>
              <a:rPr lang="cs-CZ" sz="4000" baseline="30000" dirty="0"/>
              <a:t>2+ </a:t>
            </a:r>
            <a:r>
              <a:rPr lang="cs-CZ" sz="4000" dirty="0"/>
              <a:t> iontů – ve sloučeninách je vyšší obsah </a:t>
            </a:r>
            <a:r>
              <a:rPr lang="cs-CZ" sz="4000" dirty="0" err="1"/>
              <a:t>CaO</a:t>
            </a:r>
            <a:r>
              <a:rPr lang="cs-CZ" sz="4000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171E12-E249-40F0-8840-E1137A4B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Vedlejší energetické produkty – VEP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Úvod – popílky:</a:t>
            </a:r>
          </a:p>
          <a:p>
            <a:r>
              <a:rPr lang="cs-CZ" dirty="0"/>
              <a:t>cca 41 % celosvětové produkce elektřiny vyráběna z uhlí,</a:t>
            </a:r>
          </a:p>
          <a:p>
            <a:r>
              <a:rPr lang="cs-CZ" dirty="0"/>
              <a:t>do roku 2030 se předpokládá nárůst na cca 44 %,</a:t>
            </a:r>
          </a:p>
          <a:p>
            <a:r>
              <a:rPr lang="cs-CZ" dirty="0"/>
              <a:t>roční produkce popílku z elektráren v České republice je asi 10 </a:t>
            </a:r>
            <a:r>
              <a:rPr lang="cs-CZ" dirty="0" err="1"/>
              <a:t>Mt</a:t>
            </a:r>
            <a:r>
              <a:rPr lang="cs-CZ" dirty="0"/>
              <a:t>,</a:t>
            </a:r>
          </a:p>
          <a:p>
            <a:r>
              <a:rPr lang="cs-CZ" dirty="0"/>
              <a:t>popílky tvoří největší objem VEP v průmyslu a energetice,</a:t>
            </a:r>
          </a:p>
          <a:p>
            <a:r>
              <a:rPr lang="cs-CZ" dirty="0"/>
              <a:t>2011 – producenti popílků v rámci EU provedli úspěšnou registraci popílků a dalších energetických produktů dle nařízení REACH (</a:t>
            </a:r>
            <a:r>
              <a:rPr lang="cs-CZ" dirty="0" err="1"/>
              <a:t>Registration</a:t>
            </a:r>
            <a:r>
              <a:rPr lang="cs-CZ" dirty="0"/>
              <a:t>, </a:t>
            </a:r>
            <a:r>
              <a:rPr lang="cs-CZ" dirty="0" err="1"/>
              <a:t>Evaluation</a:t>
            </a:r>
            <a:r>
              <a:rPr lang="cs-CZ" dirty="0"/>
              <a:t>, </a:t>
            </a:r>
            <a:r>
              <a:rPr lang="cs-CZ" dirty="0" err="1"/>
              <a:t>Authorisation</a:t>
            </a:r>
            <a:r>
              <a:rPr lang="cs-CZ" dirty="0"/>
              <a:t> and </a:t>
            </a:r>
            <a:r>
              <a:rPr lang="cs-CZ" dirty="0" err="1"/>
              <a:t>Restriction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Chemicals</a:t>
            </a:r>
            <a:r>
              <a:rPr lang="cs-CZ" dirty="0"/>
              <a:t>),</a:t>
            </a:r>
          </a:p>
          <a:p>
            <a:r>
              <a:rPr lang="cs-CZ" dirty="0"/>
              <a:t>vysokoteplotní a fluidní spalování. </a:t>
            </a:r>
          </a:p>
          <a:p>
            <a:endParaRPr lang="cs-CZ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1E7E47-17E3-4ED8-B204-92E4A47B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716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15094" y="63374"/>
            <a:ext cx="11726015" cy="945103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+mn-lt"/>
              </a:rPr>
              <a:t>A) Vysokoteplotní spalování – schéma tepelné elektrárny (1100 – 1400 °C)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0" y="807731"/>
            <a:ext cx="11006520" cy="5986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Ovál 7"/>
          <p:cNvSpPr/>
          <p:nvPr/>
        </p:nvSpPr>
        <p:spPr>
          <a:xfrm>
            <a:off x="5623919" y="2800950"/>
            <a:ext cx="1108364" cy="58189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7092931" y="5067218"/>
            <a:ext cx="1479419" cy="581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>
            <a:off x="5438391" y="6216532"/>
            <a:ext cx="1479419" cy="581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206E3B4-706A-4435-9488-E65EBBA3889B}"/>
              </a:ext>
            </a:extLst>
          </p:cNvPr>
          <p:cNvSpPr txBox="1"/>
          <p:nvPr/>
        </p:nvSpPr>
        <p:spPr>
          <a:xfrm>
            <a:off x="7157586" y="6312233"/>
            <a:ext cx="100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</a:t>
            </a:r>
            <a:r>
              <a:rPr lang="cs-CZ" dirty="0" err="1"/>
              <a:t>Fly</a:t>
            </a:r>
            <a:r>
              <a:rPr lang="cs-CZ" dirty="0"/>
              <a:t> </a:t>
            </a:r>
            <a:r>
              <a:rPr lang="cs-CZ" dirty="0" err="1"/>
              <a:t>ash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109100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96" y="1193074"/>
            <a:ext cx="7657559" cy="566353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24924" y="99294"/>
            <a:ext cx="10265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ea typeface="+mj-ea"/>
                <a:cs typeface="+mj-cs"/>
              </a:rPr>
              <a:t>B) Fluidní spalování – mleté palivo s přísadou vápence, resp. dolomitu, se spaluje v cirkulující vrstvě (800 – 900 °C)</a:t>
            </a:r>
          </a:p>
        </p:txBody>
      </p:sp>
    </p:spTree>
    <p:extLst>
      <p:ext uri="{BB962C8B-B14F-4D97-AF65-F5344CB8AC3E}">
        <p14:creationId xmlns:p14="http://schemas.microsoft.com/office/powerpoint/2010/main" val="4139929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666" y="860080"/>
            <a:ext cx="8872396" cy="5952153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68243" y="129736"/>
            <a:ext cx="10515600" cy="730344"/>
          </a:xfrm>
        </p:spPr>
        <p:txBody>
          <a:bodyPr/>
          <a:lstStyle/>
          <a:p>
            <a:r>
              <a:rPr lang="cs-CZ" b="1" dirty="0"/>
              <a:t>Popílky – odstranění z kouřových plynů</a:t>
            </a:r>
          </a:p>
        </p:txBody>
      </p:sp>
      <p:sp>
        <p:nvSpPr>
          <p:cNvPr id="7" name="Obdélník 6"/>
          <p:cNvSpPr/>
          <p:nvPr/>
        </p:nvSpPr>
        <p:spPr>
          <a:xfrm>
            <a:off x="168243" y="1027968"/>
            <a:ext cx="192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Elektrofiltry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BDB62E4-3F65-4EED-B918-2183287B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29</a:t>
            </a:fld>
            <a:endParaRPr lang="cs-CZ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FC062E5-CA8B-4514-9D40-2E8974B6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5"/>
          <a:stretch>
            <a:fillRect/>
          </a:stretch>
        </p:blipFill>
        <p:spPr bwMode="auto">
          <a:xfrm>
            <a:off x="206454" y="1721904"/>
            <a:ext cx="224790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15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2F56599-77B5-4B08-BDCE-F2FBFEA26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6" t="26532" r="29714" b="17710"/>
          <a:stretch/>
        </p:blipFill>
        <p:spPr>
          <a:xfrm>
            <a:off x="713495" y="387927"/>
            <a:ext cx="10536039" cy="64008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E5CE0BD-5F34-4F25-B96A-A6715C2F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77" y="93521"/>
            <a:ext cx="10515600" cy="68507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Nakládání s odpady v ČR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CF2EF62-D777-4AC6-85E0-80D8A5C5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529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68243" y="129736"/>
            <a:ext cx="10515600" cy="730344"/>
          </a:xfrm>
        </p:spPr>
        <p:txBody>
          <a:bodyPr/>
          <a:lstStyle/>
          <a:p>
            <a:r>
              <a:rPr lang="cs-CZ" b="1" dirty="0"/>
              <a:t>Popílky – odstranění z kouřových plynů</a:t>
            </a:r>
          </a:p>
        </p:txBody>
      </p:sp>
      <p:sp>
        <p:nvSpPr>
          <p:cNvPr id="7" name="Obdélník 6"/>
          <p:cNvSpPr/>
          <p:nvPr/>
        </p:nvSpPr>
        <p:spPr>
          <a:xfrm>
            <a:off x="168243" y="1027968"/>
            <a:ext cx="192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Cyklónový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330" y="860080"/>
            <a:ext cx="9211243" cy="5863124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D14EA6-4749-4678-8AE0-C0B4204E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473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515983" y="165462"/>
            <a:ext cx="5476854" cy="1733005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Chemické složení popílků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522" y="150625"/>
            <a:ext cx="5113543" cy="6707375"/>
          </a:xfrm>
          <a:prstGeom prst="rect">
            <a:avLst/>
          </a:prstGeom>
        </p:spPr>
      </p:pic>
      <p:sp>
        <p:nvSpPr>
          <p:cNvPr id="6" name="Šipka dolů 5"/>
          <p:cNvSpPr/>
          <p:nvPr/>
        </p:nvSpPr>
        <p:spPr>
          <a:xfrm>
            <a:off x="2168236" y="1551709"/>
            <a:ext cx="346364" cy="1468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06089" y="3384983"/>
            <a:ext cx="4017021" cy="1733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>
                <a:latin typeface="+mn-lt"/>
              </a:rPr>
              <a:t>Co spaluji ?</a:t>
            </a:r>
          </a:p>
          <a:p>
            <a:pPr algn="ctr"/>
            <a:endParaRPr lang="cs-CZ" sz="2800" b="1" dirty="0">
              <a:latin typeface="+mn-lt"/>
            </a:endParaRPr>
          </a:p>
          <a:p>
            <a:pPr algn="ctr"/>
            <a:r>
              <a:rPr lang="cs-CZ" sz="2800" b="1" dirty="0">
                <a:latin typeface="+mn-lt"/>
              </a:rPr>
              <a:t>Jak to spaluji ?</a:t>
            </a:r>
          </a:p>
        </p:txBody>
      </p:sp>
    </p:spTree>
    <p:extLst>
      <p:ext uri="{BB962C8B-B14F-4D97-AF65-F5344CB8AC3E}">
        <p14:creationId xmlns:p14="http://schemas.microsoft.com/office/powerpoint/2010/main" val="1245582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Popílek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Jedním z benefitů plynoucích z použití popílku je využití </a:t>
            </a:r>
            <a:r>
              <a:rPr lang="cs-CZ" dirty="0" err="1"/>
              <a:t>cenosfér</a:t>
            </a:r>
            <a:r>
              <a:rPr lang="cs-CZ" dirty="0"/>
              <a:t>.</a:t>
            </a:r>
          </a:p>
          <a:p>
            <a:r>
              <a:rPr lang="cs-CZ" dirty="0" err="1"/>
              <a:t>Cenosféry</a:t>
            </a:r>
            <a:r>
              <a:rPr lang="cs-CZ" dirty="0"/>
              <a:t> se tvoří při spalování uhlí v tavenině.</a:t>
            </a:r>
          </a:p>
          <a:p>
            <a:r>
              <a:rPr lang="cs-CZ" dirty="0"/>
              <a:t>Tavenina je ve spalovacím plynu rychle ochlazena, v důsledku čehož roztavené částice (kapky) vytvoří kulovitý tvar, zatímco plyn zůstává uzavřen ve sférách.</a:t>
            </a:r>
          </a:p>
          <a:p>
            <a:r>
              <a:rPr lang="cs-CZ" dirty="0"/>
              <a:t>SiO</a:t>
            </a:r>
            <a:r>
              <a:rPr lang="cs-CZ" baseline="-25000" dirty="0"/>
              <a:t>2</a:t>
            </a:r>
            <a:r>
              <a:rPr lang="cs-CZ" dirty="0"/>
              <a:t> (50–65 %), Al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 </a:t>
            </a:r>
            <a:r>
              <a:rPr lang="cs-CZ" dirty="0"/>
              <a:t>(20–36 %) a Fe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  <a:r>
              <a:rPr lang="cs-CZ" dirty="0"/>
              <a:t> (2–10 %).</a:t>
            </a:r>
          </a:p>
          <a:p>
            <a:r>
              <a:rPr lang="cs-CZ" dirty="0"/>
              <a:t>Velikost částic v rozmezí 5 až 500 µm s maximem částic o velikosti částic v intervalu 50–250 µm (v závislosti na zdroji).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6623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Elektrárna Dětmarovice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030" y="1816570"/>
            <a:ext cx="7210331" cy="4882993"/>
          </a:xfrm>
        </p:spPr>
        <p:txBody>
          <a:bodyPr/>
          <a:lstStyle/>
          <a:p>
            <a:pPr marL="457200" indent="-457200"/>
            <a:r>
              <a:rPr lang="cs-CZ" dirty="0"/>
              <a:t>vyprodukuje ročně cca 400 000 tun VEP,</a:t>
            </a:r>
          </a:p>
          <a:p>
            <a:pPr marL="457200" indent="-457200"/>
            <a:r>
              <a:rPr lang="cs-CZ" dirty="0"/>
              <a:t>z tohoto množství je 90 % popelovin, které jsou certifikovány a využívány ve stavebnictví,</a:t>
            </a:r>
          </a:p>
          <a:p>
            <a:pPr marL="457200" indent="-457200"/>
            <a:r>
              <a:rPr lang="cs-CZ" dirty="0"/>
              <a:t>zbylých 10 % představuje </a:t>
            </a:r>
            <a:r>
              <a:rPr lang="cs-CZ" dirty="0" err="1"/>
              <a:t>energosádrovec</a:t>
            </a:r>
            <a:r>
              <a:rPr lang="cs-CZ" dirty="0"/>
              <a:t>, který je produktem odsíření z mokré vápencové vypírky,</a:t>
            </a:r>
          </a:p>
          <a:p>
            <a:pPr marL="457200" indent="-457200"/>
            <a:r>
              <a:rPr lang="cs-CZ" dirty="0" err="1"/>
              <a:t>energosádrovec</a:t>
            </a:r>
            <a:r>
              <a:rPr lang="cs-CZ" dirty="0"/>
              <a:t> je využíván spolu s částí popelovin k rekultivačním účelům,</a:t>
            </a:r>
          </a:p>
          <a:p>
            <a:pPr marL="457200" indent="-457200"/>
            <a:r>
              <a:rPr lang="cs-CZ" dirty="0"/>
              <a:t>přebytky jsou ukládány na složiště elektrárny.</a:t>
            </a:r>
          </a:p>
        </p:txBody>
      </p:sp>
      <p:pic>
        <p:nvPicPr>
          <p:cNvPr id="4" name="Obrázek 3" descr="D:\DOKUMENTY\Výzkum\Doc\Suroviny\83406.TIF"/>
          <p:cNvPicPr preferRelativeResize="0"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8217" y="72167"/>
            <a:ext cx="3839687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D:\DOKUMENTY\Výzkum\Doc\Suroviny\83405.TIF"/>
          <p:cNvPicPr preferRelativeResize="0"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395" y="3037846"/>
            <a:ext cx="3842509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253218" y="6144233"/>
            <a:ext cx="11648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Snímky z REM popílku z Dětmarovic: (a) zrna popílku; (b) detail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plerosféry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(foto D. Janová)</a:t>
            </a:r>
            <a:endParaRPr 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44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665" y="170790"/>
            <a:ext cx="10515600" cy="1325563"/>
          </a:xfrm>
        </p:spPr>
        <p:txBody>
          <a:bodyPr/>
          <a:lstStyle/>
          <a:p>
            <a:r>
              <a:rPr lang="cs-CZ" b="1" dirty="0"/>
              <a:t>Mineralogické složení popílků</a:t>
            </a:r>
            <a:endParaRPr lang="cs-CZ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31091" y="1278844"/>
            <a:ext cx="11724921" cy="342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cs-CZ" altLang="cs-CZ" sz="3200" dirty="0">
                <a:latin typeface="+mn-lt"/>
                <a:ea typeface="+mj-ea"/>
                <a:cs typeface="+mj-cs"/>
              </a:rPr>
              <a:t>Pucolánově aktivní složky (</a:t>
            </a:r>
            <a:r>
              <a:rPr lang="cs-CZ" altLang="cs-CZ" sz="3200" dirty="0" err="1">
                <a:latin typeface="+mn-lt"/>
                <a:ea typeface="+mj-ea"/>
                <a:cs typeface="+mj-cs"/>
              </a:rPr>
              <a:t>hlinito</a:t>
            </a:r>
            <a:r>
              <a:rPr lang="cs-CZ" altLang="cs-CZ" sz="3200" dirty="0">
                <a:latin typeface="+mn-lt"/>
                <a:ea typeface="+mj-ea"/>
                <a:cs typeface="+mj-cs"/>
              </a:rPr>
              <a:t>-křemičité minerály, Ca-</a:t>
            </a:r>
            <a:r>
              <a:rPr lang="cs-CZ" altLang="cs-CZ" sz="3200" dirty="0" err="1">
                <a:latin typeface="+mn-lt"/>
                <a:ea typeface="+mj-ea"/>
                <a:cs typeface="+mj-cs"/>
              </a:rPr>
              <a:t>alumináty</a:t>
            </a:r>
            <a:r>
              <a:rPr lang="cs-CZ" altLang="cs-CZ" sz="3200" dirty="0">
                <a:latin typeface="+mn-lt"/>
                <a:ea typeface="+mj-ea"/>
                <a:cs typeface="+mj-cs"/>
              </a:rPr>
              <a:t>, Ca-silikáty, Ca-ferity, skla).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3200" dirty="0">
                <a:latin typeface="+mn-lt"/>
                <a:ea typeface="+mj-ea"/>
                <a:cs typeface="+mj-cs"/>
              </a:rPr>
              <a:t>Složky, které mohou působit jako budiče reakcí (anhydrit, </a:t>
            </a:r>
            <a:r>
              <a:rPr lang="cs-CZ" altLang="cs-CZ" sz="3200" dirty="0" err="1">
                <a:latin typeface="+mn-lt"/>
                <a:ea typeface="+mj-ea"/>
                <a:cs typeface="+mj-cs"/>
              </a:rPr>
              <a:t>CaO</a:t>
            </a:r>
            <a:r>
              <a:rPr lang="cs-CZ" altLang="cs-CZ" sz="3200" dirty="0">
                <a:latin typeface="+mn-lt"/>
                <a:ea typeface="+mj-ea"/>
                <a:cs typeface="+mj-cs"/>
              </a:rPr>
              <a:t>, </a:t>
            </a:r>
            <a:r>
              <a:rPr lang="cs-CZ" altLang="cs-CZ" sz="3200" dirty="0" err="1">
                <a:latin typeface="+mn-lt"/>
                <a:ea typeface="+mj-ea"/>
                <a:cs typeface="+mj-cs"/>
              </a:rPr>
              <a:t>MgO</a:t>
            </a:r>
            <a:r>
              <a:rPr lang="cs-CZ" altLang="cs-CZ" sz="3200" dirty="0">
                <a:latin typeface="+mn-lt"/>
                <a:ea typeface="+mj-ea"/>
                <a:cs typeface="+mj-cs"/>
              </a:rPr>
              <a:t>).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3200" dirty="0">
                <a:latin typeface="+mn-lt"/>
                <a:ea typeface="+mj-ea"/>
                <a:cs typeface="+mj-cs"/>
              </a:rPr>
              <a:t>Iniciační (budící) složky </a:t>
            </a:r>
            <a:r>
              <a:rPr lang="cs-CZ" altLang="cs-CZ" sz="3200" dirty="0" err="1">
                <a:latin typeface="+mn-lt"/>
                <a:ea typeface="+mj-ea"/>
                <a:cs typeface="+mj-cs"/>
              </a:rPr>
              <a:t>pucolanity</a:t>
            </a:r>
            <a:r>
              <a:rPr lang="cs-CZ" altLang="cs-CZ" sz="3200" dirty="0">
                <a:latin typeface="+mn-lt"/>
                <a:ea typeface="+mj-ea"/>
                <a:cs typeface="+mj-cs"/>
              </a:rPr>
              <a:t> (sulfidy, alkalické soli).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3200" dirty="0">
                <a:latin typeface="+mn-lt"/>
                <a:ea typeface="+mj-ea"/>
                <a:cs typeface="+mj-cs"/>
              </a:rPr>
              <a:t>Inaktivní látky (krystalický křemen, hematit, magnetit, mullit, nově vzniklé uhličitany).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838200" y="4951828"/>
            <a:ext cx="10515600" cy="196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000" b="1" dirty="0">
                <a:latin typeface="Calibri" panose="020F0502020204030204" pitchFamily="34" charset="0"/>
              </a:rPr>
              <a:t>Pucolánová reakce </a:t>
            </a: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→ C-S-H fáze (gel)</a:t>
            </a:r>
            <a:endParaRPr lang="cs-CZ" sz="4000" b="1" dirty="0">
              <a:latin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83640" y="5842374"/>
            <a:ext cx="8877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 Ca(OH)</a:t>
            </a:r>
            <a:r>
              <a:rPr lang="cs-CZ" sz="3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+ y SiO</a:t>
            </a:r>
            <a:r>
              <a:rPr lang="cs-CZ" sz="3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+ z H</a:t>
            </a:r>
            <a:r>
              <a:rPr lang="cs-CZ" sz="3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→ xCaO</a:t>
            </a:r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ySiO</a:t>
            </a:r>
            <a:r>
              <a:rPr lang="cs-CZ" sz="3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zH</a:t>
            </a:r>
            <a:r>
              <a:rPr lang="cs-CZ" sz="3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cs-CZ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endParaRPr lang="cs-CZ" sz="36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25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C-S-H fáze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8137"/>
            <a:ext cx="4518750" cy="36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505" y="1968137"/>
            <a:ext cx="4799999" cy="3600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622620" y="6333266"/>
            <a:ext cx="2903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http://www.cementlab.com/</a:t>
            </a:r>
          </a:p>
        </p:txBody>
      </p:sp>
    </p:spTree>
    <p:extLst>
      <p:ext uri="{BB962C8B-B14F-4D97-AF65-F5344CB8AC3E}">
        <p14:creationId xmlns:p14="http://schemas.microsoft.com/office/powerpoint/2010/main" val="1108619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Popílky – pucolánová reakce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18869" y="5784686"/>
            <a:ext cx="11873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Snímky malty z REM (a) zachycující počátek pucolánové reakce na povrchu zrna popílku, zvětšení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</a:rPr>
              <a:t>1000 ×, 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(b) detail zvětšený 3000× (foto J. Klíma).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41" y="1289819"/>
            <a:ext cx="9450025" cy="44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9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Vliv popílku na vlastnosti cementového kompozitu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3" y="1933319"/>
            <a:ext cx="11741914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56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1451" y="0"/>
            <a:ext cx="10515600" cy="1325563"/>
          </a:xfrm>
        </p:spPr>
        <p:txBody>
          <a:bodyPr/>
          <a:lstStyle/>
          <a:p>
            <a:r>
              <a:rPr lang="cs-CZ" b="1" dirty="0"/>
              <a:t>Příklady využití popílku 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3"/>
          <a:stretch/>
        </p:blipFill>
        <p:spPr bwMode="auto">
          <a:xfrm>
            <a:off x="1360303" y="955963"/>
            <a:ext cx="8919770" cy="5123909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26931" y="6218418"/>
            <a:ext cx="11167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</a:rPr>
              <a:t>Pevnosti v tlaku správkových hmot po uložení v korozních prostředích</a:t>
            </a:r>
          </a:p>
        </p:txBody>
      </p:sp>
    </p:spTree>
    <p:extLst>
      <p:ext uri="{BB962C8B-B14F-4D97-AF65-F5344CB8AC3E}">
        <p14:creationId xmlns:p14="http://schemas.microsoft.com/office/powerpoint/2010/main" val="593383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23" y="0"/>
            <a:ext cx="10515600" cy="814775"/>
          </a:xfrm>
        </p:spPr>
        <p:txBody>
          <a:bodyPr/>
          <a:lstStyle/>
          <a:p>
            <a:r>
              <a:rPr lang="cs-CZ" b="1" dirty="0"/>
              <a:t>Příklady využití popílku (ETAG) </a:t>
            </a:r>
            <a:endParaRPr lang="cs-CZ" dirty="0"/>
          </a:p>
        </p:txBody>
      </p:sp>
      <p:pic>
        <p:nvPicPr>
          <p:cNvPr id="4" name="Picture 1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41" y="938246"/>
            <a:ext cx="2405577" cy="514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/>
          <p:cNvPicPr preferRelativeResize="0">
            <a:picLocks noChangeAspect="1" noChangeArrowheads="1"/>
          </p:cNvPicPr>
          <p:nvPr/>
        </p:nvPicPr>
        <p:blipFill>
          <a:blip r:embed="rId3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7323" b="28583"/>
          <a:stretch>
            <a:fillRect/>
          </a:stretch>
        </p:blipFill>
        <p:spPr bwMode="auto">
          <a:xfrm>
            <a:off x="5430570" y="938246"/>
            <a:ext cx="658334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 preferRelativeResize="0">
            <a:picLocks noChangeAspect="1" noChangeArrowheads="1"/>
          </p:cNvPicPr>
          <p:nvPr/>
        </p:nvPicPr>
        <p:blipFill>
          <a:blip r:embed="rId4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7087" b="28976"/>
          <a:stretch>
            <a:fillRect/>
          </a:stretch>
        </p:blipFill>
        <p:spPr bwMode="auto">
          <a:xfrm>
            <a:off x="5430570" y="3780806"/>
            <a:ext cx="653094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IMGP06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9" y="938246"/>
            <a:ext cx="2443163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IMGP06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9" y="2876725"/>
            <a:ext cx="24082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IMGP066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5" y="4808358"/>
            <a:ext cx="244792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5430569" y="3442252"/>
            <a:ext cx="59250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dirty="0">
                <a:latin typeface="Arial" panose="020B0604020202020204" pitchFamily="34" charset="0"/>
              </a:rPr>
              <a:t>Referenční hmota – protažení 1,5%, vznik  trhlin 0,15 mm 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5430570" y="6273225"/>
            <a:ext cx="62872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>
                <a:latin typeface="Arial" panose="020B0604020202020204" pitchFamily="34" charset="0"/>
              </a:rPr>
              <a:t>Hmota obsahující 60 % popílku jako složky plniva– protažení 1,5%,</a:t>
            </a:r>
          </a:p>
          <a:p>
            <a:r>
              <a:rPr lang="cs-CZ" altLang="cs-CZ" sz="1600" dirty="0">
                <a:latin typeface="Arial" panose="020B0604020202020204" pitchFamily="34" charset="0"/>
              </a:rPr>
              <a:t>vznik  trhlin 0,15 mm </a:t>
            </a:r>
          </a:p>
        </p:txBody>
      </p:sp>
    </p:spTree>
    <p:extLst>
      <p:ext uri="{BB962C8B-B14F-4D97-AF65-F5344CB8AC3E}">
        <p14:creationId xmlns:p14="http://schemas.microsoft.com/office/powerpoint/2010/main" val="415485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Odpady využitelné ve stavebnictví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2673" y="1825625"/>
            <a:ext cx="10901127" cy="49282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O</a:t>
            </a:r>
            <a:r>
              <a:rPr lang="cs-CZ" altLang="cs-CZ" b="1" dirty="0"/>
              <a:t>dpady produkované stavebnictvím:</a:t>
            </a:r>
            <a:endParaRPr lang="cs-CZ" altLang="cs-CZ" dirty="0"/>
          </a:p>
          <a:p>
            <a:r>
              <a:rPr lang="cs-CZ" altLang="cs-CZ" dirty="0"/>
              <a:t>odpady ze stavební výroby a demolic (beton, keramika, pórobeton, polystyren, železo, sklo, dřevo),</a:t>
            </a:r>
          </a:p>
          <a:p>
            <a:r>
              <a:rPr lang="cs-CZ" altLang="cs-CZ" dirty="0"/>
              <a:t>odpady z výroby stavebních materiálů (cihlový střep, odprašky z cementářských pecí a mlýnů, kaly z praní vápenců, písků a broušení </a:t>
            </a:r>
            <a:r>
              <a:rPr lang="cs-CZ" altLang="cs-CZ" dirty="0" err="1"/>
              <a:t>teraca</a:t>
            </a:r>
            <a:r>
              <a:rPr lang="cs-CZ" altLang="cs-CZ" dirty="0"/>
              <a:t> apod.).</a:t>
            </a:r>
          </a:p>
          <a:p>
            <a:pPr marL="0" indent="0">
              <a:buNone/>
            </a:pPr>
            <a:r>
              <a:rPr lang="cs-CZ" altLang="cs-CZ" b="1" dirty="0">
                <a:sym typeface="Wingdings" panose="05000000000000000000" pitchFamily="2" charset="2"/>
              </a:rPr>
              <a:t>O</a:t>
            </a:r>
            <a:r>
              <a:rPr lang="cs-CZ" altLang="cs-CZ" b="1" dirty="0"/>
              <a:t>dpady z jiných průmyslových odvětví:</a:t>
            </a:r>
            <a:endParaRPr lang="cs-CZ" altLang="cs-CZ" dirty="0"/>
          </a:p>
          <a:p>
            <a:r>
              <a:rPr lang="cs-CZ" altLang="cs-CZ" dirty="0"/>
              <a:t>elektrárenské popílky z vysokoteplotního a fluidního spalování,</a:t>
            </a:r>
          </a:p>
          <a:p>
            <a:r>
              <a:rPr lang="cs-CZ" altLang="cs-CZ" dirty="0"/>
              <a:t>hutnické strusky s vhodným chemickým a mineralogickým složením,</a:t>
            </a:r>
          </a:p>
          <a:p>
            <a:r>
              <a:rPr lang="cs-CZ" altLang="cs-CZ" dirty="0"/>
              <a:t>křemičité úlety – </a:t>
            </a:r>
            <a:r>
              <a:rPr lang="cs-CZ" altLang="cs-CZ" dirty="0" err="1"/>
              <a:t>mikrosilika</a:t>
            </a:r>
            <a:r>
              <a:rPr lang="cs-CZ" altLang="cs-CZ" dirty="0"/>
              <a:t>,</a:t>
            </a:r>
          </a:p>
          <a:p>
            <a:r>
              <a:rPr lang="cs-CZ" altLang="cs-CZ" dirty="0"/>
              <a:t>odpadní sádrovce – </a:t>
            </a:r>
            <a:r>
              <a:rPr lang="cs-CZ" altLang="cs-CZ" dirty="0" err="1"/>
              <a:t>energosádrovec</a:t>
            </a:r>
            <a:r>
              <a:rPr lang="cs-CZ" altLang="cs-CZ" dirty="0"/>
              <a:t> a </a:t>
            </a:r>
            <a:r>
              <a:rPr lang="cs-CZ" altLang="cs-CZ" dirty="0" err="1"/>
              <a:t>chemosádrovec</a:t>
            </a:r>
            <a:r>
              <a:rPr lang="cs-CZ" altLang="cs-CZ" dirty="0"/>
              <a:t>,</a:t>
            </a:r>
          </a:p>
          <a:p>
            <a:r>
              <a:rPr lang="cs-CZ" altLang="cs-CZ" dirty="0"/>
              <a:t>ostatní odpady – škvára, karbidové vápno, </a:t>
            </a:r>
            <a:r>
              <a:rPr lang="cs-CZ" altLang="cs-CZ" dirty="0" err="1"/>
              <a:t>výsivky</a:t>
            </a:r>
            <a:r>
              <a:rPr lang="cs-CZ" altLang="cs-CZ" dirty="0"/>
              <a:t> z lomů.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C6E7EE-8175-46C5-895F-754C5FD2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311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Odpady jako </a:t>
            </a:r>
            <a:r>
              <a:rPr lang="cs-CZ" b="1" dirty="0" err="1"/>
              <a:t>technogenní</a:t>
            </a:r>
            <a:r>
              <a:rPr lang="cs-CZ" b="1" dirty="0"/>
              <a:t> pucolány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52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cs-CZ" b="1" dirty="0"/>
              <a:t>elektrárenské popílky  </a:t>
            </a:r>
          </a:p>
          <a:p>
            <a:pPr>
              <a:defRPr/>
            </a:pPr>
            <a:r>
              <a:rPr lang="cs-CZ" dirty="0"/>
              <a:t>cihelný prach a drť</a:t>
            </a:r>
          </a:p>
          <a:p>
            <a:pPr>
              <a:defRPr/>
            </a:pPr>
            <a:r>
              <a:rPr lang="cs-CZ" dirty="0"/>
              <a:t>popely z přírodních organických materiálů </a:t>
            </a:r>
          </a:p>
          <a:p>
            <a:pPr>
              <a:defRPr/>
            </a:pPr>
            <a:r>
              <a:rPr lang="cs-CZ" dirty="0"/>
              <a:t>popel ze slámy z cukrové třtiny </a:t>
            </a:r>
          </a:p>
          <a:p>
            <a:pPr>
              <a:defRPr/>
            </a:pPr>
            <a:r>
              <a:rPr lang="cs-CZ" dirty="0"/>
              <a:t>popel z pšeničné slámy </a:t>
            </a:r>
          </a:p>
          <a:p>
            <a:pPr>
              <a:defRPr/>
            </a:pPr>
            <a:r>
              <a:rPr lang="cs-CZ" dirty="0"/>
              <a:t>popel z dřevěných pilin </a:t>
            </a:r>
          </a:p>
          <a:p>
            <a:pPr>
              <a:defRPr/>
            </a:pPr>
            <a:r>
              <a:rPr lang="cs-CZ" b="1" dirty="0"/>
              <a:t>křemičitý úlet</a:t>
            </a:r>
          </a:p>
          <a:p>
            <a:pPr>
              <a:defRPr/>
            </a:pPr>
            <a:r>
              <a:rPr lang="cs-CZ" b="1" dirty="0"/>
              <a:t>odpadní křemelina</a:t>
            </a:r>
          </a:p>
          <a:p>
            <a:pPr>
              <a:defRPr/>
            </a:pPr>
            <a:r>
              <a:rPr lang="cs-CZ" b="1" dirty="0"/>
              <a:t>skleněný recyklát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425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Křemičité úlety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dirty="0"/>
              <a:t>Vznikají jako odpad při výrobě elementárního křemíku nebo ferrosilicia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kondenzované dýmy SiO</a:t>
            </a:r>
            <a:r>
              <a:rPr lang="cs-CZ" baseline="-25000" dirty="0"/>
              <a:t>2.</a:t>
            </a:r>
            <a:endParaRPr lang="cs-CZ" dirty="0"/>
          </a:p>
          <a:p>
            <a:pPr>
              <a:defRPr/>
            </a:pPr>
            <a:r>
              <a:rPr lang="cs-CZ" dirty="0"/>
              <a:t>Obsahují 85–97 % amorfního velmi reaktivního SiO</a:t>
            </a:r>
            <a:r>
              <a:rPr lang="cs-CZ" baseline="-25000" dirty="0"/>
              <a:t>2 ,</a:t>
            </a:r>
            <a:endParaRPr lang="cs-CZ" dirty="0"/>
          </a:p>
          <a:p>
            <a:pPr>
              <a:defRPr/>
            </a:pPr>
            <a:r>
              <a:rPr lang="cs-CZ" dirty="0"/>
              <a:t>velikost částic 0,2 až 2 </a:t>
            </a:r>
            <a:r>
              <a:rPr lang="cs-CZ" dirty="0">
                <a:sym typeface="Symbol"/>
              </a:rPr>
              <a:t></a:t>
            </a:r>
            <a:r>
              <a:rPr lang="cs-CZ" dirty="0"/>
              <a:t>m – tvoří aglomeráty o </a:t>
            </a:r>
            <a:r>
              <a:rPr lang="cs-CZ" dirty="0">
                <a:sym typeface="Symbol"/>
              </a:rPr>
              <a:t></a:t>
            </a:r>
            <a:r>
              <a:rPr lang="cs-CZ" dirty="0"/>
              <a:t> 50</a:t>
            </a:r>
            <a:r>
              <a:rPr lang="cs-CZ" dirty="0">
                <a:sym typeface="Symbol"/>
              </a:rPr>
              <a:t></a:t>
            </a:r>
            <a:r>
              <a:rPr lang="cs-CZ" dirty="0"/>
              <a:t>m,</a:t>
            </a:r>
          </a:p>
          <a:p>
            <a:pPr>
              <a:defRPr/>
            </a:pPr>
            <a:r>
              <a:rPr lang="cs-CZ" dirty="0" err="1"/>
              <a:t>spec</a:t>
            </a:r>
            <a:r>
              <a:rPr lang="cs-CZ" dirty="0"/>
              <a:t>. povrch ~ 20000 m</a:t>
            </a:r>
            <a:r>
              <a:rPr lang="cs-CZ" baseline="30000" dirty="0"/>
              <a:t>2</a:t>
            </a:r>
            <a:r>
              <a:rPr lang="cs-CZ" dirty="0">
                <a:sym typeface="Symbol"/>
              </a:rPr>
              <a:t></a:t>
            </a:r>
            <a:r>
              <a:rPr lang="cs-CZ" dirty="0"/>
              <a:t>kg</a:t>
            </a:r>
            <a:r>
              <a:rPr lang="cs-CZ" baseline="30000" dirty="0"/>
              <a:t>–1</a:t>
            </a:r>
            <a:r>
              <a:rPr lang="cs-CZ" dirty="0"/>
              <a:t>,</a:t>
            </a:r>
          </a:p>
          <a:p>
            <a:pPr>
              <a:defRPr/>
            </a:pPr>
            <a:r>
              <a:rPr lang="cs-CZ" dirty="0"/>
              <a:t>pucolánově aktivní </a:t>
            </a:r>
            <a:r>
              <a:rPr lang="cs-CZ" dirty="0">
                <a:sym typeface="Symbol"/>
              </a:rPr>
              <a:t></a:t>
            </a:r>
            <a:r>
              <a:rPr lang="cs-CZ" dirty="0"/>
              <a:t> s Ca(OH)</a:t>
            </a:r>
            <a:r>
              <a:rPr lang="cs-CZ" baseline="-25000" dirty="0"/>
              <a:t>2</a:t>
            </a:r>
            <a:r>
              <a:rPr lang="cs-CZ" dirty="0"/>
              <a:t> tvoří C-S-H gely – ucpávají jemné póry </a:t>
            </a:r>
            <a:r>
              <a:rPr lang="cs-CZ" dirty="0">
                <a:sym typeface="Symbol"/>
              </a:rPr>
              <a:t></a:t>
            </a:r>
            <a:r>
              <a:rPr lang="cs-CZ" dirty="0"/>
              <a:t> </a:t>
            </a:r>
            <a:r>
              <a:rPr lang="cs-CZ" dirty="0" err="1"/>
              <a:t>vodonepropustné</a:t>
            </a:r>
            <a:r>
              <a:rPr lang="cs-CZ" dirty="0"/>
              <a:t> betony.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8324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49" y="692149"/>
            <a:ext cx="5961267" cy="6043311"/>
          </a:xfrm>
          <a:noFill/>
        </p:spPr>
      </p:pic>
    </p:spTree>
    <p:extLst>
      <p:ext uri="{BB962C8B-B14F-4D97-AF65-F5344CB8AC3E}">
        <p14:creationId xmlns:p14="http://schemas.microsoft.com/office/powerpoint/2010/main" val="2534394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Křemelina</a:t>
            </a:r>
          </a:p>
        </p:txBody>
      </p:sp>
      <p:pic>
        <p:nvPicPr>
          <p:cNvPr id="4" name="Picture 3" descr="C:\Users\Nikol\Pictures\panormand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3" y="4170025"/>
            <a:ext cx="10918147" cy="25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Křemelina 500 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65" y="892464"/>
            <a:ext cx="1485899" cy="20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4861" y="1753979"/>
            <a:ext cx="9348853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Křemelina je nezpevněná hornina.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Vznikla z křemičitých schránek jednobuněčných organismů rozsivek (</a:t>
            </a:r>
            <a:r>
              <a:rPr lang="cs-CZ" sz="2800" dirty="0" err="1"/>
              <a:t>diatomae</a:t>
            </a:r>
            <a:r>
              <a:rPr lang="cs-CZ" sz="2800" dirty="0"/>
              <a:t>) ve směsi s jílem a křemenným prachem.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Rozsivková zemina – jemnozrnný práškový sediment.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Diatomitová břidlice – zpevněná hornina. </a:t>
            </a:r>
          </a:p>
        </p:txBody>
      </p:sp>
    </p:spTree>
    <p:extLst>
      <p:ext uri="{BB962C8B-B14F-4D97-AF65-F5344CB8AC3E}">
        <p14:creationId xmlns:p14="http://schemas.microsoft.com/office/powerpoint/2010/main" val="1081391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Křemelina</a:t>
            </a:r>
            <a:endParaRPr lang="cs-CZ" dirty="0"/>
          </a:p>
        </p:txBody>
      </p:sp>
      <p:pic>
        <p:nvPicPr>
          <p:cNvPr id="4" name="Obrázek 158" descr="D:\DOKUMENTY\Výzkum\Zbytek\Moje konference\2012\ICPIC\diat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2792" b="1955"/>
          <a:stretch>
            <a:fillRect/>
          </a:stretch>
        </p:blipFill>
        <p:spPr bwMode="auto">
          <a:xfrm>
            <a:off x="185187" y="2539699"/>
            <a:ext cx="367384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59" descr="http://nat-meer.ifm-geomar.de/ozeanonline/diatom/bilder/dia_mi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64" y="2539699"/>
            <a:ext cx="3505119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60" descr="http://westerndiatoms.colorado.edu/images/page_images/6_Aneumast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9"/>
          <a:stretch>
            <a:fillRect/>
          </a:stretch>
        </p:blipFill>
        <p:spPr bwMode="auto">
          <a:xfrm>
            <a:off x="7600457" y="2539699"/>
            <a:ext cx="4591543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409818" y="5954154"/>
            <a:ext cx="2810347" cy="4375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Schránky rozsivek</a:t>
            </a:r>
          </a:p>
        </p:txBody>
      </p:sp>
    </p:spTree>
    <p:extLst>
      <p:ext uri="{BB962C8B-B14F-4D97-AF65-F5344CB8AC3E}">
        <p14:creationId xmlns:p14="http://schemas.microsoft.com/office/powerpoint/2010/main" val="1066372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Křemelina – odpadní</a:t>
            </a:r>
            <a:endParaRPr lang="cs-CZ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8" y="2387231"/>
            <a:ext cx="1095989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91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V ČR recyklace obalového skla v rozmezí 64 – 68 %.</a:t>
            </a:r>
          </a:p>
          <a:p>
            <a:r>
              <a:rPr lang="cs-CZ" sz="3200" dirty="0"/>
              <a:t>Recyklát: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3200" dirty="0"/>
              <a:t>Výroba nového skla.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3200" dirty="0"/>
              <a:t>Výroba pěnového skla.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3200" dirty="0"/>
              <a:t>Výroba abraziva.</a:t>
            </a:r>
          </a:p>
          <a:p>
            <a:r>
              <a:rPr lang="cs-CZ" sz="3200" dirty="0"/>
              <a:t>Stavebnictví 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756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/>
              <a:t>Sklo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3711" y="451691"/>
            <a:ext cx="8303665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664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/>
              <a:t>Sklo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5405" y="738000"/>
            <a:ext cx="8602642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369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505" y="12040"/>
            <a:ext cx="10515600" cy="1325563"/>
          </a:xfrm>
        </p:spPr>
        <p:txBody>
          <a:bodyPr/>
          <a:lstStyle/>
          <a:p>
            <a:r>
              <a:rPr lang="cs-CZ" b="1" dirty="0"/>
              <a:t>Sklo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16133" y="10962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Mikromleté</a:t>
            </a:r>
            <a:r>
              <a:rPr lang="cs-CZ" dirty="0"/>
              <a:t> částice – může být použito jako částečná náhrada cementu nebo jako plnivo do malt či betonu.</a:t>
            </a:r>
          </a:p>
          <a:p>
            <a:r>
              <a:rPr lang="cs-CZ" dirty="0"/>
              <a:t>Alkalicko-křemičitá reakce (vysoký obsah Na</a:t>
            </a:r>
            <a:r>
              <a:rPr lang="cs-CZ" baseline="-25000" dirty="0"/>
              <a:t>2</a:t>
            </a:r>
            <a:r>
              <a:rPr lang="cs-CZ" dirty="0"/>
              <a:t>O)        ASR gel.</a:t>
            </a:r>
          </a:p>
          <a:p>
            <a:r>
              <a:rPr lang="cs-CZ" dirty="0"/>
              <a:t>ASR gel může absorbovat vodu a poté bobtnat v mikrostruktuře, což má za následek vznik vnitřního pnutí  poškození až destrukce.</a:t>
            </a:r>
          </a:p>
          <a:p>
            <a:r>
              <a:rPr lang="cs-CZ" dirty="0"/>
              <a:t>Výzkum – zelená skla nejméně reaktivní (ASR) vzhledem k vysokému obsahu Cr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  <a:r>
              <a:rPr lang="cs-CZ" dirty="0"/>
              <a:t> (přidává se pro nazelenalou barvu skla).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4385613"/>
            <a:ext cx="2453983" cy="23520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93" y="4385613"/>
            <a:ext cx="3140092" cy="23520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13" y="4385612"/>
            <a:ext cx="3868267" cy="2391763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D60E0B5-248A-4495-9DE8-7F3306A8BE6E}"/>
              </a:ext>
            </a:extLst>
          </p:cNvPr>
          <p:cNvCxnSpPr/>
          <p:nvPr/>
        </p:nvCxnSpPr>
        <p:spPr>
          <a:xfrm>
            <a:off x="7462982" y="2225964"/>
            <a:ext cx="3602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12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Složení a vlastnosti primárních surovin (přítomnost minoritních škodlivin, radionuklidy ap.),</a:t>
            </a:r>
          </a:p>
          <a:p>
            <a:pPr>
              <a:defRPr/>
            </a:pPr>
            <a:r>
              <a:rPr lang="cs-CZ" dirty="0"/>
              <a:t>technologie zpracování primárních surovin (technologie a podmínky spalování, technologie úpravy strusek, způsob opracování základního materiálu – piliny, hobliny),</a:t>
            </a:r>
          </a:p>
          <a:p>
            <a:pPr>
              <a:defRPr/>
            </a:pPr>
            <a:r>
              <a:rPr lang="cs-CZ" dirty="0"/>
              <a:t>kvalita původního materiálu (složení betonu, složení keramiky v závislosti na teplotě výpalu, kvalita asfaltobetonu ap.),</a:t>
            </a:r>
          </a:p>
          <a:p>
            <a:pPr>
              <a:defRPr/>
            </a:pPr>
            <a:r>
              <a:rPr lang="cs-CZ" dirty="0"/>
              <a:t>kvalita třídění průmyslových odpadů,</a:t>
            </a:r>
          </a:p>
          <a:p>
            <a:pPr>
              <a:defRPr/>
            </a:pPr>
            <a:r>
              <a:rPr lang="cs-CZ" dirty="0"/>
              <a:t>způsob a podmínky skladování průmyslových odpadů.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84A9EC6-8E44-444A-BF37-2DA7D36A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711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664" y="287067"/>
            <a:ext cx="8586015" cy="889884"/>
          </a:xfrm>
        </p:spPr>
        <p:txBody>
          <a:bodyPr>
            <a:normAutofit/>
          </a:bodyPr>
          <a:lstStyle/>
          <a:p>
            <a:r>
              <a:rPr lang="cs-CZ" b="1" dirty="0"/>
              <a:t>Cementová malta s odpadním sklem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07" y="1176951"/>
            <a:ext cx="4153262" cy="4391409"/>
          </a:xfrm>
          <a:prstGeom prst="rect">
            <a:avLst/>
          </a:prstGeom>
        </p:spPr>
      </p:pic>
      <p:pic>
        <p:nvPicPr>
          <p:cNvPr id="10" name="Obrázek 9" descr="C:\_Výzkum\GAČR\Sklo 2016\Sklo_GER\REM_Sklo_ger\20%_EVA_30kx_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51" y="1176951"/>
            <a:ext cx="4154694" cy="43996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ál 2"/>
          <p:cNvSpPr/>
          <p:nvPr/>
        </p:nvSpPr>
        <p:spPr>
          <a:xfrm>
            <a:off x="1341907" y="3145012"/>
            <a:ext cx="1303699" cy="124032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2662057" y="3771025"/>
            <a:ext cx="3454774" cy="16451"/>
          </a:xfrm>
          <a:prstGeom prst="straightConnector1">
            <a:avLst/>
          </a:prstGeom>
          <a:ln w="38100" cap="sq">
            <a:solidFill>
              <a:srgbClr val="FFFF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318869" y="5784686"/>
            <a:ext cx="11873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Snímky malty z REM (a) zachycující C-S-H fáze na povrchu zrna e-skla, zvětšení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</a:rPr>
              <a:t>10000 ×, 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(b) detail zvětšený 30000× (foto J. Klíma).</a:t>
            </a:r>
            <a:endParaRPr lang="cs-CZ" sz="2800" dirty="0">
              <a:latin typeface="Calibri" panose="020F050202020403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BE08BCB-DB05-4BB3-9E4B-D35A2B147765}"/>
              </a:ext>
            </a:extLst>
          </p:cNvPr>
          <p:cNvSpPr txBox="1"/>
          <p:nvPr/>
        </p:nvSpPr>
        <p:spPr>
          <a:xfrm>
            <a:off x="2863273" y="2205468"/>
            <a:ext cx="175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˂ 0,063 mm</a:t>
            </a:r>
          </a:p>
        </p:txBody>
      </p:sp>
    </p:spTree>
    <p:extLst>
      <p:ext uri="{BB962C8B-B14F-4D97-AF65-F5344CB8AC3E}">
        <p14:creationId xmlns:p14="http://schemas.microsoft.com/office/powerpoint/2010/main" val="956854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497" y="226337"/>
            <a:ext cx="11100303" cy="6536602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cs-CZ" b="1" dirty="0"/>
              <a:t>Slévárenské písky:</a:t>
            </a:r>
            <a:endParaRPr lang="cs-CZ" dirty="0"/>
          </a:p>
          <a:p>
            <a:pPr>
              <a:defRPr/>
            </a:pPr>
            <a:r>
              <a:rPr lang="cs-CZ" dirty="0"/>
              <a:t>odpad ze slévárenských forem pro odlitky,</a:t>
            </a:r>
          </a:p>
          <a:p>
            <a:pPr>
              <a:defRPr/>
            </a:pPr>
            <a:r>
              <a:rPr lang="cs-CZ" dirty="0"/>
              <a:t>formy – křemenný písek + </a:t>
            </a:r>
            <a:r>
              <a:rPr lang="cs-CZ" dirty="0" err="1"/>
              <a:t>betonit</a:t>
            </a:r>
            <a:r>
              <a:rPr lang="cs-CZ" dirty="0"/>
              <a:t> + pojivo (vodní sklo).</a:t>
            </a:r>
          </a:p>
          <a:p>
            <a:pPr marL="0" indent="0">
              <a:buFont typeface="Arial" charset="0"/>
              <a:buNone/>
              <a:defRPr/>
            </a:pPr>
            <a:r>
              <a:rPr lang="cs-CZ" b="1" dirty="0" err="1"/>
              <a:t>Loužence</a:t>
            </a:r>
            <a:r>
              <a:rPr lang="cs-CZ" b="1" dirty="0"/>
              <a:t>:</a:t>
            </a:r>
            <a:endParaRPr lang="cs-CZ" dirty="0"/>
          </a:p>
          <a:p>
            <a:pPr>
              <a:defRPr/>
            </a:pPr>
            <a:r>
              <a:rPr lang="cs-CZ" dirty="0"/>
              <a:t>silikátové zbytky po loužení </a:t>
            </a:r>
            <a:r>
              <a:rPr lang="cs-CZ" dirty="0" err="1"/>
              <a:t>maloobsahových</a:t>
            </a:r>
            <a:r>
              <a:rPr lang="cs-CZ" dirty="0"/>
              <a:t> rud,</a:t>
            </a:r>
          </a:p>
          <a:p>
            <a:pPr>
              <a:defRPr/>
            </a:pPr>
            <a:r>
              <a:rPr lang="cs-CZ" dirty="0"/>
              <a:t>důležité je složení a obsah nebezpečných látek,</a:t>
            </a:r>
          </a:p>
          <a:p>
            <a:pPr>
              <a:defRPr/>
            </a:pPr>
            <a:r>
              <a:rPr lang="cs-CZ" dirty="0"/>
              <a:t>využití – náhrada jemných podílů kameniva v betonu, vápenopískové autoklávované prvky.</a:t>
            </a:r>
          </a:p>
          <a:p>
            <a:pPr marL="0" indent="0">
              <a:buFont typeface="Arial" charset="0"/>
              <a:buNone/>
              <a:defRPr/>
            </a:pPr>
            <a:r>
              <a:rPr lang="cs-CZ" b="1" dirty="0" err="1"/>
              <a:t>Výsivky</a:t>
            </a:r>
            <a:r>
              <a:rPr lang="cs-CZ" b="1" dirty="0"/>
              <a:t> z lomů:</a:t>
            </a:r>
            <a:endParaRPr lang="cs-CZ" dirty="0"/>
          </a:p>
          <a:p>
            <a:pPr>
              <a:defRPr/>
            </a:pPr>
            <a:r>
              <a:rPr lang="cs-CZ" dirty="0"/>
              <a:t>odpad ze zpracování kameniva do betonů a malt,</a:t>
            </a:r>
          </a:p>
          <a:p>
            <a:pPr>
              <a:defRPr/>
            </a:pPr>
            <a:r>
              <a:rPr lang="cs-CZ" dirty="0"/>
              <a:t>vyšší obsah jílových podílů.</a:t>
            </a:r>
          </a:p>
          <a:p>
            <a:pPr marL="0" indent="0">
              <a:buFont typeface="Arial" charset="0"/>
              <a:buNone/>
              <a:defRPr/>
            </a:pPr>
            <a:r>
              <a:rPr lang="cs-CZ" b="1" dirty="0"/>
              <a:t>Hlušina:</a:t>
            </a:r>
            <a:endParaRPr lang="cs-CZ" dirty="0"/>
          </a:p>
          <a:p>
            <a:pPr>
              <a:defRPr/>
            </a:pPr>
            <a:r>
              <a:rPr lang="cs-CZ" dirty="0"/>
              <a:t>vhodnost využití podle složení,</a:t>
            </a:r>
          </a:p>
          <a:p>
            <a:pPr>
              <a:defRPr/>
            </a:pPr>
            <a:r>
              <a:rPr lang="cs-CZ" dirty="0" err="1"/>
              <a:t>granulometrie</a:t>
            </a:r>
            <a:r>
              <a:rPr lang="cs-CZ" dirty="0"/>
              <a:t>,</a:t>
            </a:r>
          </a:p>
          <a:p>
            <a:pPr>
              <a:defRPr/>
            </a:pPr>
            <a:r>
              <a:rPr lang="cs-CZ" dirty="0"/>
              <a:t>fyzikálních vlastností.</a:t>
            </a:r>
          </a:p>
          <a:p>
            <a:pPr marL="0" indent="0">
              <a:buFont typeface="Arial" charset="0"/>
              <a:buNone/>
              <a:defRPr/>
            </a:pPr>
            <a:r>
              <a:rPr lang="cs-CZ" b="1" dirty="0"/>
              <a:t>Papír:</a:t>
            </a:r>
            <a:endParaRPr lang="cs-CZ" dirty="0"/>
          </a:p>
          <a:p>
            <a:pPr>
              <a:defRPr/>
            </a:pPr>
            <a:r>
              <a:rPr lang="cs-CZ" dirty="0"/>
              <a:t>novinový papír – rozvláknění, </a:t>
            </a:r>
          </a:p>
          <a:p>
            <a:pPr>
              <a:defRPr/>
            </a:pPr>
            <a:r>
              <a:rPr lang="cs-CZ" dirty="0"/>
              <a:t>mineralizace,</a:t>
            </a:r>
          </a:p>
          <a:p>
            <a:pPr>
              <a:defRPr/>
            </a:pPr>
            <a:r>
              <a:rPr lang="cs-CZ" dirty="0"/>
              <a:t>tepelná a zvuková izolace.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D:\DOKUMENTY\Výzkum\Doc 24_1\Suroviny\Písek\5581_20_slevar_pisek.jpg">
            <a:extLst>
              <a:ext uri="{FF2B5EF4-FFF2-40B4-BE49-F238E27FC236}">
                <a16:creationId xmlns:a16="http://schemas.microsoft.com/office/drawing/2014/main" id="{426710B9-4761-4017-9E37-B70AD9A3645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67" y="226337"/>
            <a:ext cx="1907540" cy="190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D:\DOKUMENTY\Výzkum\Doc 24_1\Suroviny\Písek\5582_100_slevar_pisek.jpg">
            <a:extLst>
              <a:ext uri="{FF2B5EF4-FFF2-40B4-BE49-F238E27FC236}">
                <a16:creationId xmlns:a16="http://schemas.microsoft.com/office/drawing/2014/main" id="{AA367CE4-B2DB-42C2-A15A-E358F7F72C6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3030" y="226337"/>
            <a:ext cx="1907540" cy="1907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3704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0931" y="164403"/>
            <a:ext cx="10515600" cy="805753"/>
          </a:xfrm>
        </p:spPr>
        <p:txBody>
          <a:bodyPr/>
          <a:lstStyle/>
          <a:p>
            <a:r>
              <a:rPr lang="cs-CZ" b="1" dirty="0"/>
              <a:t>Strusky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7907" y="970156"/>
            <a:ext cx="6198220" cy="573172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cs-CZ" dirty="0"/>
              <a:t>Jsou odpady z hutnické výroby,</a:t>
            </a:r>
          </a:p>
          <a:p>
            <a:pPr>
              <a:lnSpc>
                <a:spcPct val="120000"/>
              </a:lnSpc>
              <a:defRPr/>
            </a:pPr>
            <a:r>
              <a:rPr lang="cs-CZ" dirty="0"/>
              <a:t>vznikají reakcí vápenatých materiálů – vápno, vápenec – s aluminosilikáty doprovázejícími kovonosné sloučeniny v rudách.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b="1" u="sng" dirty="0"/>
              <a:t>Lze je rozdělit na: </a:t>
            </a:r>
          </a:p>
          <a:p>
            <a:pPr>
              <a:lnSpc>
                <a:spcPct val="120000"/>
              </a:lnSpc>
              <a:defRPr/>
            </a:pPr>
            <a:r>
              <a:rPr lang="cs-CZ" dirty="0"/>
              <a:t>vysokopecní,</a:t>
            </a:r>
          </a:p>
          <a:p>
            <a:pPr>
              <a:lnSpc>
                <a:spcPct val="120000"/>
              </a:lnSpc>
              <a:defRPr/>
            </a:pPr>
            <a:r>
              <a:rPr lang="cs-CZ" dirty="0"/>
              <a:t>ocelářské ,</a:t>
            </a:r>
          </a:p>
          <a:p>
            <a:pPr>
              <a:lnSpc>
                <a:spcPct val="120000"/>
              </a:lnSpc>
              <a:defRPr/>
            </a:pPr>
            <a:r>
              <a:rPr lang="cs-CZ" dirty="0"/>
              <a:t>slévárenské,</a:t>
            </a:r>
          </a:p>
          <a:p>
            <a:pPr>
              <a:lnSpc>
                <a:spcPct val="120000"/>
              </a:lnSpc>
              <a:defRPr/>
            </a:pPr>
            <a:r>
              <a:rPr lang="cs-CZ" dirty="0"/>
              <a:t>z výroby feroslitin,</a:t>
            </a:r>
          </a:p>
          <a:p>
            <a:pPr>
              <a:lnSpc>
                <a:spcPct val="120000"/>
              </a:lnSpc>
              <a:defRPr/>
            </a:pPr>
            <a:r>
              <a:rPr lang="cs-CZ" dirty="0"/>
              <a:t>z výroby barevných kovů,</a:t>
            </a:r>
          </a:p>
          <a:p>
            <a:pPr>
              <a:lnSpc>
                <a:spcPct val="120000"/>
              </a:lnSpc>
              <a:defRPr/>
            </a:pPr>
            <a:r>
              <a:rPr lang="cs-CZ" dirty="0"/>
              <a:t>z čištění kovů.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945350" y="1085927"/>
            <a:ext cx="5350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b="1" dirty="0">
                <a:solidFill>
                  <a:srgbClr val="00B050"/>
                </a:solidFill>
              </a:rPr>
              <a:t>Ve stavebnictví se používají:</a:t>
            </a:r>
          </a:p>
          <a:p>
            <a:pPr>
              <a:defRPr/>
            </a:pPr>
            <a:r>
              <a:rPr lang="cs-CZ" dirty="0"/>
              <a:t>vysokopecní granulovaná i krystalická,</a:t>
            </a:r>
          </a:p>
          <a:p>
            <a:pPr>
              <a:defRPr/>
            </a:pPr>
            <a:r>
              <a:rPr lang="cs-CZ" dirty="0"/>
              <a:t>ocelářská,</a:t>
            </a:r>
          </a:p>
          <a:p>
            <a:pPr>
              <a:defRPr/>
            </a:pPr>
            <a:r>
              <a:rPr lang="cs-CZ" dirty="0"/>
              <a:t>místně i strusky jiné.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236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1361" y="944678"/>
            <a:ext cx="10792522" cy="534461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cs-CZ" sz="3600" b="1" dirty="0"/>
              <a:t>Použití vysokopecní strusky:</a:t>
            </a:r>
            <a:endParaRPr lang="cs-CZ" sz="3600" dirty="0"/>
          </a:p>
          <a:p>
            <a:pPr>
              <a:defRPr/>
            </a:pPr>
            <a:r>
              <a:rPr lang="cs-CZ" sz="3600" dirty="0"/>
              <a:t>latentně hydraulická příměs do betonů,</a:t>
            </a:r>
          </a:p>
          <a:p>
            <a:pPr>
              <a:defRPr/>
            </a:pPr>
            <a:r>
              <a:rPr lang="cs-CZ" sz="3600" dirty="0"/>
              <a:t>směsné cementy,</a:t>
            </a:r>
          </a:p>
          <a:p>
            <a:pPr>
              <a:defRPr/>
            </a:pPr>
            <a:r>
              <a:rPr lang="cs-CZ" sz="3600" dirty="0"/>
              <a:t>alkalicky aktivované strusky,</a:t>
            </a:r>
          </a:p>
          <a:p>
            <a:pPr>
              <a:defRPr/>
            </a:pPr>
            <a:r>
              <a:rPr lang="cs-CZ" sz="3600" dirty="0"/>
              <a:t>krystalická forma – kamenivo.</a:t>
            </a:r>
          </a:p>
          <a:p>
            <a:pPr marL="0" indent="0">
              <a:buFont typeface="Arial" charset="0"/>
              <a:buNone/>
              <a:defRPr/>
            </a:pPr>
            <a:endParaRPr lang="cs-CZ" sz="3600" dirty="0"/>
          </a:p>
          <a:p>
            <a:pPr marL="0" indent="0">
              <a:buFont typeface="Arial" charset="0"/>
              <a:buNone/>
              <a:defRPr/>
            </a:pPr>
            <a:r>
              <a:rPr lang="cs-CZ" sz="3600" b="1" dirty="0"/>
              <a:t>Hutnické a ocelářské strusky: </a:t>
            </a:r>
            <a:endParaRPr lang="cs-CZ" sz="3600" dirty="0"/>
          </a:p>
          <a:p>
            <a:pPr>
              <a:defRPr/>
            </a:pPr>
            <a:r>
              <a:rPr lang="cs-CZ" sz="3600" dirty="0"/>
              <a:t>převážně jako kamenivo.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3D349F6-ADEF-4B8B-AF6B-3627D593C346}"/>
              </a:ext>
            </a:extLst>
          </p:cNvPr>
          <p:cNvSpPr/>
          <p:nvPr/>
        </p:nvSpPr>
        <p:spPr>
          <a:xfrm>
            <a:off x="6279235" y="5919956"/>
            <a:ext cx="510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https://www.youtube.com/watch?v=maKJMbp7ZCw</a:t>
            </a:r>
          </a:p>
        </p:txBody>
      </p:sp>
    </p:spTree>
    <p:extLst>
      <p:ext uri="{BB962C8B-B14F-4D97-AF65-F5344CB8AC3E}">
        <p14:creationId xmlns:p14="http://schemas.microsoft.com/office/powerpoint/2010/main" val="2608441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4024" y="376277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Ocelářská struska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024" y="1371600"/>
            <a:ext cx="10749776" cy="480536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sz="3600" dirty="0"/>
              <a:t>Bobtnání dálnice D47 ?</a:t>
            </a:r>
          </a:p>
          <a:p>
            <a:pPr>
              <a:lnSpc>
                <a:spcPct val="100000"/>
              </a:lnSpc>
            </a:pPr>
            <a:r>
              <a:rPr lang="cs-CZ" sz="3600" dirty="0"/>
              <a:t>Rizikový faktor: objemová stálost ocelářské strusky (rozpínání)   </a:t>
            </a:r>
            <a:r>
              <a:rPr lang="cs-CZ" sz="3600" dirty="0">
                <a:sym typeface="Symbol"/>
              </a:rPr>
              <a:t></a:t>
            </a:r>
            <a:r>
              <a:rPr lang="cs-CZ" sz="3600" dirty="0"/>
              <a:t>   doporučení frakce nad 32 mm (eliminace jemnozrnných frakcí náchylných k bobtnání).</a:t>
            </a:r>
          </a:p>
          <a:p>
            <a:pPr>
              <a:lnSpc>
                <a:spcPct val="100000"/>
              </a:lnSpc>
            </a:pPr>
            <a:r>
              <a:rPr lang="cs-CZ" sz="3600" dirty="0">
                <a:solidFill>
                  <a:srgbClr val="FF0000"/>
                </a:solidFill>
              </a:rPr>
              <a:t>„Studený odval“</a:t>
            </a:r>
            <a:r>
              <a:rPr lang="cs-CZ" sz="3600" dirty="0"/>
              <a:t>: směs hutnických strusek, slévárenských písků a </a:t>
            </a:r>
            <a:r>
              <a:rPr lang="cs-CZ" sz="3600" dirty="0" err="1"/>
              <a:t>žáromateriálů</a:t>
            </a:r>
            <a:r>
              <a:rPr lang="cs-CZ" sz="3600" dirty="0"/>
              <a:t> (vyzdívek vysokých pecí).</a:t>
            </a:r>
          </a:p>
          <a:p>
            <a:pPr>
              <a:lnSpc>
                <a:spcPct val="100000"/>
              </a:lnSpc>
            </a:pPr>
            <a:r>
              <a:rPr lang="cs-CZ" sz="3600" dirty="0"/>
              <a:t>USA, Francie, Anglie nepovoluje využití studeného odvalu do pozemních komunikací.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624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8990" y="312235"/>
            <a:ext cx="10515600" cy="876649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„</a:t>
            </a:r>
            <a:r>
              <a:rPr lang="cs-CZ" i="1" dirty="0">
                <a:solidFill>
                  <a:srgbClr val="FF0000"/>
                </a:solidFill>
              </a:rPr>
              <a:t>Dálnice stojí na odpadcích, máme důkaz</a:t>
            </a:r>
            <a:r>
              <a:rPr lang="cs-CZ" dirty="0">
                <a:solidFill>
                  <a:srgbClr val="FF0000"/>
                </a:solidFill>
              </a:rPr>
              <a:t>!“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7" y="1326995"/>
            <a:ext cx="10097506" cy="53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70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68983-030E-4873-A489-547CD370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704149-3623-46A4-BA6D-C9310C9F5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Ekologie ve stavebnictví, studijní opora, </a:t>
            </a:r>
            <a:r>
              <a:rPr lang="cs-CZ" dirty="0" err="1"/>
              <a:t>Rovnaníková</a:t>
            </a:r>
            <a:r>
              <a:rPr lang="cs-CZ" dirty="0"/>
              <a:t>, P., Žižková, N.</a:t>
            </a:r>
          </a:p>
          <a:p>
            <a:r>
              <a:rPr lang="cs-CZ" dirty="0">
                <a:hlinkClick r:id="rId2"/>
              </a:rPr>
              <a:t>https://www.skanska.cz/co-delame/specialni-cinnosti/vyroba-dodavka-a-cerpani-betonu/rebetong/</a:t>
            </a:r>
            <a:endParaRPr lang="cs-CZ" dirty="0"/>
          </a:p>
          <a:p>
            <a:r>
              <a:rPr lang="en-US" dirty="0"/>
              <a:t>ANSHITS, N., N., MIKHAILOVA, O., A., SALANOV, A., N., ANSHITS, A., G. Chemical Composition and Structure of the Shell of Fly Ash Non-performed </a:t>
            </a:r>
            <a:r>
              <a:rPr lang="en-US" dirty="0" err="1"/>
              <a:t>cenospheres</a:t>
            </a:r>
            <a:r>
              <a:rPr lang="en-US" dirty="0"/>
              <a:t> Produced from the Combustion of the Kuznetsk coal, Fuel, Vol. 89, 2010, p. 1849–1862.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E3BAD6-8C8B-4994-B765-239EAB5F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6382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58" y="16906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61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711" y="193109"/>
            <a:ext cx="11443580" cy="992895"/>
          </a:xfrm>
        </p:spPr>
        <p:txBody>
          <a:bodyPr>
            <a:normAutofit/>
          </a:bodyPr>
          <a:lstStyle/>
          <a:p>
            <a:r>
              <a:rPr lang="cs-CZ" sz="3600" b="1" dirty="0"/>
              <a:t>Požadavky na vlastnosti odpadů využívaných ve stavebnictví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456" y="1186004"/>
            <a:ext cx="11064089" cy="6400801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sz="2000" b="1" dirty="0"/>
              <a:t>Fyzikální vlastnosti: 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pórovitost, mrazuvzdornost,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tvrdost, obrusnost, pevnost,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charakteristika stavu tuhé fáze (krystalická, amorfní),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zrnitost a tvar zrn.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b="1" dirty="0"/>
              <a:t>Petrografické a mineralogické složení: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rozpadavost strusek,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pucolánová aktivita popílků, 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amorfní SiO</a:t>
            </a:r>
            <a:r>
              <a:rPr lang="cs-CZ" sz="2000" baseline="-25000" dirty="0"/>
              <a:t>2 </a:t>
            </a:r>
            <a:r>
              <a:rPr lang="cs-CZ" sz="2000" dirty="0"/>
              <a:t>v kamenivu – </a:t>
            </a:r>
            <a:r>
              <a:rPr lang="cs-CZ" sz="2000" dirty="0" err="1"/>
              <a:t>alkáliové</a:t>
            </a:r>
            <a:r>
              <a:rPr lang="cs-CZ" sz="2000" dirty="0"/>
              <a:t> rozpínání kameniva,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zvětralé horniny ap.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b="1" dirty="0"/>
              <a:t>Radioaktivita.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b="1" dirty="0"/>
              <a:t>Chemické složení: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ztráta žíhání,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objemová stálost (</a:t>
            </a:r>
            <a:r>
              <a:rPr lang="cs-CZ" sz="2000" dirty="0" err="1"/>
              <a:t>CaO</a:t>
            </a:r>
            <a:r>
              <a:rPr lang="cs-CZ" sz="2000" dirty="0"/>
              <a:t>, </a:t>
            </a:r>
            <a:r>
              <a:rPr lang="cs-CZ" sz="2000" dirty="0" err="1"/>
              <a:t>MgO</a:t>
            </a:r>
            <a:r>
              <a:rPr lang="cs-CZ" sz="2000" dirty="0"/>
              <a:t>),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obsah korozi způsobujících látek,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vyloučení škodlivin a toxických látek.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88D928-A832-4FE4-80BC-9DDFFA2D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659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2251" cy="1325563"/>
          </a:xfrm>
        </p:spPr>
        <p:txBody>
          <a:bodyPr/>
          <a:lstStyle/>
          <a:p>
            <a:r>
              <a:rPr lang="cs-CZ" b="1" dirty="0"/>
              <a:t>Metodický návod MŽP – </a:t>
            </a:r>
            <a:r>
              <a:rPr lang="cs-CZ" sz="4000" b="1" dirty="0"/>
              <a:t>viz samostatný dokument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05624" y="1581181"/>
            <a:ext cx="12086376" cy="3796577"/>
          </a:xfrm>
        </p:spPr>
        <p:txBody>
          <a:bodyPr>
            <a:normAutofit/>
          </a:bodyPr>
          <a:lstStyle/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b="1" dirty="0">
                <a:solidFill>
                  <a:prstClr val="black"/>
                </a:solidFill>
              </a:rPr>
              <a:t>17 Stavební a demoliční odpady (včetně vytěžené zeminy z kontaminovaných míst)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dirty="0">
                <a:solidFill>
                  <a:prstClr val="black"/>
                </a:solidFill>
              </a:rPr>
              <a:t>17 01 Beton, cihly, tašky a keramika  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dirty="0">
                <a:solidFill>
                  <a:prstClr val="black"/>
                </a:solidFill>
              </a:rPr>
              <a:t>17 02 Dřevo, sklo a plasty 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dirty="0">
                <a:solidFill>
                  <a:prstClr val="black"/>
                </a:solidFill>
              </a:rPr>
              <a:t>17 03 Asfaltové směsi, dehet a výrobky z dehtu 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dirty="0">
                <a:solidFill>
                  <a:prstClr val="black"/>
                </a:solidFill>
              </a:rPr>
              <a:t>17 04 Kovy (včetně jejich slitin) 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dirty="0">
                <a:solidFill>
                  <a:prstClr val="black"/>
                </a:solidFill>
              </a:rPr>
              <a:t>17 05 Zemina (včetně vytěžené zeminy z kontaminovaných míst), kamení a vytěžená hlušina 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dirty="0">
                <a:solidFill>
                  <a:prstClr val="black"/>
                </a:solidFill>
              </a:rPr>
              <a:t>17 06 Izolační materiály a stavební materiály s obsahem azbestu 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dirty="0">
                <a:solidFill>
                  <a:prstClr val="black"/>
                </a:solidFill>
              </a:rPr>
              <a:t>17 08 Stavební materiál na bázi sádry </a:t>
            </a:r>
          </a:p>
          <a:p>
            <a:pPr marL="400050" lvl="1" indent="0" eaLnBrk="1" hangingPunct="1">
              <a:buFont typeface="Arial" charset="0"/>
              <a:buNone/>
              <a:defRPr/>
            </a:pPr>
            <a:r>
              <a:rPr lang="cs-CZ" dirty="0">
                <a:solidFill>
                  <a:prstClr val="black"/>
                </a:solidFill>
              </a:rPr>
              <a:t>17 09 Jiné stavební a demoliční odpady </a:t>
            </a:r>
          </a:p>
          <a:p>
            <a:pPr marL="0" indent="0">
              <a:buFont typeface="Arial" charset="0"/>
              <a:buNone/>
              <a:defRPr/>
            </a:pPr>
            <a:endParaRPr lang="cs-CZ" sz="1800" b="1" dirty="0"/>
          </a:p>
        </p:txBody>
      </p:sp>
      <p:sp>
        <p:nvSpPr>
          <p:cNvPr id="9" name="Obdélník 8"/>
          <p:cNvSpPr/>
          <p:nvPr/>
        </p:nvSpPr>
        <p:spPr>
          <a:xfrm>
            <a:off x="3627032" y="5634449"/>
            <a:ext cx="510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Př. č. 1_OODP-metodicky_navod_SDO-20180904.pdf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C52C90-9972-4610-AC61-4B4B1E5F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57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E19E3C5-41AB-4A88-89E3-93CB162C6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071" y="496233"/>
            <a:ext cx="10926929" cy="6195002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2891292" y="1459345"/>
            <a:ext cx="8035637" cy="2134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62299" y="105775"/>
            <a:ext cx="4428174" cy="780916"/>
          </a:xfrm>
        </p:spPr>
        <p:txBody>
          <a:bodyPr>
            <a:normAutofit/>
          </a:bodyPr>
          <a:lstStyle/>
          <a:p>
            <a:r>
              <a:rPr lang="cs-CZ" b="1" dirty="0"/>
              <a:t>Produkce (SDO)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F54D2D1-1ACD-41C5-A646-E7C2B8BA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02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27478" y="236451"/>
            <a:ext cx="6667123" cy="1845846"/>
          </a:xfrm>
        </p:spPr>
        <p:txBody>
          <a:bodyPr>
            <a:normAutofit/>
          </a:bodyPr>
          <a:lstStyle/>
          <a:p>
            <a:r>
              <a:rPr lang="cs-CZ" sz="2600" b="1" dirty="0">
                <a:latin typeface="+mn-lt"/>
                <a:ea typeface="+mn-ea"/>
                <a:cs typeface="+mn-cs"/>
              </a:rPr>
              <a:t>Cílem protokolu je zvýšit důvěru v proces nakládání s SDO (C&amp;D) a důvěru v kvalitu recyklovaných materiálů vzniklých z SDO.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11912" y="2269245"/>
            <a:ext cx="537851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b="1" dirty="0"/>
              <a:t>Cíle bude dosaženo</a:t>
            </a:r>
            <a:r>
              <a:rPr lang="en-US" b="1" dirty="0"/>
              <a:t>:</a:t>
            </a:r>
          </a:p>
          <a:p>
            <a:pPr marL="514350" indent="-514350">
              <a:lnSpc>
                <a:spcPct val="120000"/>
              </a:lnSpc>
              <a:buAutoNum type="alphaLcParenR"/>
            </a:pPr>
            <a:r>
              <a:rPr lang="cs-CZ" dirty="0"/>
              <a:t>Zlepšením</a:t>
            </a:r>
            <a:r>
              <a:rPr lang="pt-BR" dirty="0"/>
              <a:t> identifikac</a:t>
            </a:r>
            <a:r>
              <a:rPr lang="cs-CZ" dirty="0"/>
              <a:t>e, třídění a sběru odpadů.</a:t>
            </a:r>
          </a:p>
          <a:p>
            <a:pPr marL="514350" indent="-514350">
              <a:lnSpc>
                <a:spcPct val="120000"/>
              </a:lnSpc>
              <a:buAutoNum type="alphaLcParenR"/>
            </a:pPr>
            <a:r>
              <a:rPr lang="cs-CZ" dirty="0"/>
              <a:t>Zlepšením logistiky odpadů.</a:t>
            </a:r>
            <a:endParaRPr lang="en-US" dirty="0"/>
          </a:p>
          <a:p>
            <a:pPr marL="514350" indent="-514350">
              <a:lnSpc>
                <a:spcPct val="120000"/>
              </a:lnSpc>
              <a:buAutoNum type="alphaLcParenR"/>
            </a:pPr>
            <a:r>
              <a:rPr lang="cs-CZ" dirty="0"/>
              <a:t>Zlepšením zpracování odpadu.</a:t>
            </a:r>
            <a:endParaRPr lang="en-US" dirty="0"/>
          </a:p>
          <a:p>
            <a:pPr marL="514350" indent="-514350">
              <a:lnSpc>
                <a:spcPct val="120000"/>
              </a:lnSpc>
              <a:buAutoNum type="alphaLcParenR"/>
            </a:pPr>
            <a:r>
              <a:rPr lang="cs-CZ" dirty="0"/>
              <a:t>Řízením jakosti.</a:t>
            </a:r>
            <a:endParaRPr lang="en-US" dirty="0"/>
          </a:p>
          <a:p>
            <a:pPr marL="514350" indent="-514350">
              <a:lnSpc>
                <a:spcPct val="120000"/>
              </a:lnSpc>
              <a:buAutoNum type="alphaLcParenR"/>
            </a:pPr>
            <a:r>
              <a:rPr lang="cs-CZ" dirty="0"/>
              <a:t>Vhodnými hospodářskými a rámcovými podmínkami.</a:t>
            </a: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61" y="-27160"/>
            <a:ext cx="4875217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846001-5AAA-4F24-8C5C-C1BE7F4F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A762-B438-4CE5-BEEF-4AED8107012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2891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2512</TotalTime>
  <Words>2549</Words>
  <Application>Microsoft Office PowerPoint</Application>
  <PresentationFormat>Širokoúhlá obrazovka</PresentationFormat>
  <Paragraphs>321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Symbol</vt:lpstr>
      <vt:lpstr>Times New Roman</vt:lpstr>
      <vt:lpstr>Wingdings</vt:lpstr>
      <vt:lpstr>Motiv Office</vt:lpstr>
      <vt:lpstr>P5 využití odpadů ve stavebnictví</vt:lpstr>
      <vt:lpstr>Způsoby nakládání s odpady dle legislativy</vt:lpstr>
      <vt:lpstr>Nakládání s odpady v ČR</vt:lpstr>
      <vt:lpstr>Odpady využitelné ve stavebnictví</vt:lpstr>
      <vt:lpstr>Prezentace aplikace PowerPoint</vt:lpstr>
      <vt:lpstr>Požadavky na vlastnosti odpadů využívaných ve stavebnictví</vt:lpstr>
      <vt:lpstr>Metodický návod MŽP – viz samostatný dokument</vt:lpstr>
      <vt:lpstr>Produkce (SDO)</vt:lpstr>
      <vt:lpstr>Cílem protokolu je zvýšit důvěru v proces nakládání s SDO (C&amp;D) a důvěru v kvalitu recyklovaných materiálů vzniklých z SDO.</vt:lpstr>
      <vt:lpstr>Hodnocení jakosti recyklátů a podmínky dané  zákony v oblasti ŽP</vt:lpstr>
      <vt:lpstr>Prezentace aplikace PowerPoint</vt:lpstr>
      <vt:lpstr>Mobilní recyklační linka</vt:lpstr>
      <vt:lpstr>Prezentace aplikace PowerPoint</vt:lpstr>
      <vt:lpstr>Universální recyklační linka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Recyklace zbytků čerstvého betonu</vt:lpstr>
      <vt:lpstr>Zpracování dřevního odpadu</vt:lpstr>
      <vt:lpstr>Polystyren</vt:lpstr>
      <vt:lpstr>Asfaltobeton</vt:lpstr>
      <vt:lpstr>Odpady jako technogenní pucolány</vt:lpstr>
      <vt:lpstr>Reakční produkty pucolánů</vt:lpstr>
      <vt:lpstr>Vedlejší energetické produkty – VEP</vt:lpstr>
      <vt:lpstr>A) Vysokoteplotní spalování – schéma tepelné elektrárny (1100 – 1400 °C)</vt:lpstr>
      <vt:lpstr>Prezentace aplikace PowerPoint</vt:lpstr>
      <vt:lpstr>Popílky – odstranění z kouřových plynů</vt:lpstr>
      <vt:lpstr>Popílky – odstranění z kouřových plynů</vt:lpstr>
      <vt:lpstr>Chemické složení popílků</vt:lpstr>
      <vt:lpstr>Popílek</vt:lpstr>
      <vt:lpstr>Elektrárna Dětmarovice</vt:lpstr>
      <vt:lpstr>Mineralogické složení popílků</vt:lpstr>
      <vt:lpstr>C-S-H fáze</vt:lpstr>
      <vt:lpstr>Popílky – pucolánová reakce</vt:lpstr>
      <vt:lpstr>Vliv popílku na vlastnosti cementového kompozitu</vt:lpstr>
      <vt:lpstr>Příklady využití popílku </vt:lpstr>
      <vt:lpstr>Příklady využití popílku (ETAG) </vt:lpstr>
      <vt:lpstr>Odpady jako technogenní pucolány</vt:lpstr>
      <vt:lpstr>Křemičité úlety</vt:lpstr>
      <vt:lpstr>Prezentace aplikace PowerPoint</vt:lpstr>
      <vt:lpstr>Křemelina</vt:lpstr>
      <vt:lpstr>Křemelina</vt:lpstr>
      <vt:lpstr>Křemelina – odpadní</vt:lpstr>
      <vt:lpstr>Sklo</vt:lpstr>
      <vt:lpstr>Sklo</vt:lpstr>
      <vt:lpstr>Sklo</vt:lpstr>
      <vt:lpstr>Sklo</vt:lpstr>
      <vt:lpstr>Cementová malta s odpadním sklem</vt:lpstr>
      <vt:lpstr>Prezentace aplikace PowerPoint</vt:lpstr>
      <vt:lpstr>Strusky</vt:lpstr>
      <vt:lpstr>Prezentace aplikace PowerPoint</vt:lpstr>
      <vt:lpstr>Ocelářská struska</vt:lpstr>
      <vt:lpstr>„Dálnice stojí na odpadcích, máme důkaz!“</vt:lpstr>
      <vt:lpstr>Použité zdroje</vt:lpstr>
      <vt:lpstr>Děkuji za pozornost.</vt:lpstr>
    </vt:vector>
  </TitlesOfParts>
  <Company>VUT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 ÚVOD DO EKOLOGIE</dc:title>
  <dc:creator>Nikol</dc:creator>
  <cp:lastModifiedBy>Nikol</cp:lastModifiedBy>
  <cp:revision>179</cp:revision>
  <cp:lastPrinted>2017-10-04T13:16:09Z</cp:lastPrinted>
  <dcterms:created xsi:type="dcterms:W3CDTF">2017-09-20T12:19:58Z</dcterms:created>
  <dcterms:modified xsi:type="dcterms:W3CDTF">2022-10-24T15:22:19Z</dcterms:modified>
</cp:coreProperties>
</file>