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72"/>
  </p:notesMasterIdLst>
  <p:handoutMasterIdLst>
    <p:handoutMasterId r:id="rId73"/>
  </p:handoutMasterIdLst>
  <p:sldIdLst>
    <p:sldId id="256" r:id="rId2"/>
    <p:sldId id="428" r:id="rId3"/>
    <p:sldId id="381" r:id="rId4"/>
    <p:sldId id="418" r:id="rId5"/>
    <p:sldId id="382" r:id="rId6"/>
    <p:sldId id="419" r:id="rId7"/>
    <p:sldId id="413" r:id="rId8"/>
    <p:sldId id="383" r:id="rId9"/>
    <p:sldId id="421" r:id="rId10"/>
    <p:sldId id="389" r:id="rId11"/>
    <p:sldId id="390" r:id="rId12"/>
    <p:sldId id="391" r:id="rId13"/>
    <p:sldId id="392" r:id="rId14"/>
    <p:sldId id="393" r:id="rId15"/>
    <p:sldId id="384" r:id="rId16"/>
    <p:sldId id="385" r:id="rId17"/>
    <p:sldId id="386" r:id="rId18"/>
    <p:sldId id="387" r:id="rId19"/>
    <p:sldId id="395" r:id="rId20"/>
    <p:sldId id="396" r:id="rId21"/>
    <p:sldId id="397" r:id="rId22"/>
    <p:sldId id="398" r:id="rId23"/>
    <p:sldId id="399" r:id="rId24"/>
    <p:sldId id="402" r:id="rId25"/>
    <p:sldId id="404" r:id="rId26"/>
    <p:sldId id="405" r:id="rId27"/>
    <p:sldId id="431" r:id="rId28"/>
    <p:sldId id="408" r:id="rId29"/>
    <p:sldId id="410" r:id="rId30"/>
    <p:sldId id="411" r:id="rId31"/>
    <p:sldId id="412" r:id="rId32"/>
    <p:sldId id="424" r:id="rId33"/>
    <p:sldId id="434" r:id="rId34"/>
    <p:sldId id="414" r:id="rId35"/>
    <p:sldId id="433" r:id="rId36"/>
    <p:sldId id="416" r:id="rId37"/>
    <p:sldId id="429" r:id="rId38"/>
    <p:sldId id="313" r:id="rId39"/>
    <p:sldId id="311" r:id="rId40"/>
    <p:sldId id="315" r:id="rId41"/>
    <p:sldId id="316" r:id="rId42"/>
    <p:sldId id="425" r:id="rId43"/>
    <p:sldId id="426" r:id="rId44"/>
    <p:sldId id="427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330" r:id="rId54"/>
    <p:sldId id="331" r:id="rId55"/>
    <p:sldId id="332" r:id="rId56"/>
    <p:sldId id="333" r:id="rId57"/>
    <p:sldId id="334" r:id="rId58"/>
    <p:sldId id="335" r:id="rId59"/>
    <p:sldId id="336" r:id="rId60"/>
    <p:sldId id="337" r:id="rId61"/>
    <p:sldId id="338" r:id="rId62"/>
    <p:sldId id="339" r:id="rId63"/>
    <p:sldId id="340" r:id="rId64"/>
    <p:sldId id="341" r:id="rId65"/>
    <p:sldId id="342" r:id="rId66"/>
    <p:sldId id="343" r:id="rId67"/>
    <p:sldId id="344" r:id="rId68"/>
    <p:sldId id="345" r:id="rId69"/>
    <p:sldId id="430" r:id="rId70"/>
    <p:sldId id="346" r:id="rId71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E29BE-8D03-44EE-BC8D-6250B4EC6D0C}" type="datetimeFigureOut">
              <a:rPr lang="cs-CZ" smtClean="0"/>
              <a:t>31.10.2022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77C7E-699E-43C4-ADEE-FF53A26E43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905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E0519-738B-4A70-8502-4C77670AFC49}" type="datetimeFigureOut">
              <a:rPr lang="cs-CZ" smtClean="0"/>
              <a:t>31.10.2022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98FFD-9447-4479-897F-9BA1FA8679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341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FCB8-CD0E-492D-8E77-5D0CB21FC67C}" type="datetimeFigureOut">
              <a:rPr lang="cs-CZ" smtClean="0"/>
              <a:t>31.10.2022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FCB8-CD0E-492D-8E77-5D0CB21FC67C}" type="datetimeFigureOut">
              <a:rPr lang="cs-CZ" smtClean="0"/>
              <a:t>31.10.2022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205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FCB8-CD0E-492D-8E77-5D0CB21FC67C}" type="datetimeFigureOut">
              <a:rPr lang="cs-CZ" smtClean="0"/>
              <a:t>31.10.2022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30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FCB8-CD0E-492D-8E77-5D0CB21FC67C}" type="datetimeFigureOut">
              <a:rPr lang="cs-CZ" smtClean="0"/>
              <a:t>31.10.2022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15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FCB8-CD0E-492D-8E77-5D0CB21FC67C}" type="datetimeFigureOut">
              <a:rPr lang="cs-CZ" smtClean="0"/>
              <a:t>31.10.2022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463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FCB8-CD0E-492D-8E77-5D0CB21FC67C}" type="datetimeFigureOut">
              <a:rPr lang="cs-CZ" smtClean="0"/>
              <a:t>31.10.2022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510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FCB8-CD0E-492D-8E77-5D0CB21FC67C}" type="datetimeFigureOut">
              <a:rPr lang="cs-CZ" smtClean="0"/>
              <a:t>31.10.2022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2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FCB8-CD0E-492D-8E77-5D0CB21FC67C}" type="datetimeFigureOut">
              <a:rPr lang="cs-CZ" smtClean="0"/>
              <a:t>31.10.2022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24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FCB8-CD0E-492D-8E77-5D0CB21FC67C}" type="datetimeFigureOut">
              <a:rPr lang="cs-CZ" smtClean="0"/>
              <a:t>31.10.2022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038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FCB8-CD0E-492D-8E77-5D0CB21FC67C}" type="datetimeFigureOut">
              <a:rPr lang="cs-CZ" smtClean="0"/>
              <a:t>31.10.2022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52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FCB8-CD0E-492D-8E77-5D0CB21FC67C}" type="datetimeFigureOut">
              <a:rPr lang="cs-CZ" smtClean="0"/>
              <a:t>31.10.2022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01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EFCB8-CD0E-492D-8E77-5D0CB21FC67C}" type="datetimeFigureOut">
              <a:rPr lang="cs-CZ" smtClean="0"/>
              <a:t>31.10.2022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270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millenium-technologies.cz/" TargetMode="External"/><Relationship Id="rId2" Type="http://schemas.openxmlformats.org/officeDocument/2006/relationships/hyperlink" Target="https://www.heidelbergcement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illenium-technologies.cz/?gclid=EAIaIQobChMIjrDd5LLT8wIVjhoGAB3QqwHBEAAYASAAEgKqIvD_BwE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79232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dirty="0"/>
              <a:t>P6 </a:t>
            </a:r>
            <a:r>
              <a:rPr lang="cs-CZ" cap="all" dirty="0"/>
              <a:t>využití odpadů ve stavebnictví</a:t>
            </a:r>
            <a:br>
              <a:rPr lang="cs-CZ" cap="all" dirty="0"/>
            </a:br>
            <a:r>
              <a:rPr lang="cs-CZ" cap="all" dirty="0"/>
              <a:t>A ODSTRAŇOVÁNÍ ODPADŮ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471171"/>
            <a:ext cx="9144000" cy="1655762"/>
          </a:xfrm>
        </p:spPr>
        <p:txBody>
          <a:bodyPr/>
          <a:lstStyle/>
          <a:p>
            <a:r>
              <a:rPr lang="cs-CZ" dirty="0"/>
              <a:t>MJ 001 EKOLOGIE VE STAVEBNICTVÍ</a:t>
            </a:r>
          </a:p>
        </p:txBody>
      </p:sp>
    </p:spTree>
    <p:extLst>
      <p:ext uri="{BB962C8B-B14F-4D97-AF65-F5344CB8AC3E}">
        <p14:creationId xmlns:p14="http://schemas.microsoft.com/office/powerpoint/2010/main" val="408577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Technologie spalování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084" y="1639231"/>
            <a:ext cx="11753384" cy="5218769"/>
          </a:xfrm>
        </p:spPr>
        <p:txBody>
          <a:bodyPr>
            <a:normAutofit fontScale="77500" lnSpcReduction="2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cs-CZ" b="1" u="sng" cap="all" dirty="0"/>
              <a:t>Základní zařízení je rošt</a:t>
            </a:r>
          </a:p>
          <a:p>
            <a:pPr marL="0" indent="0">
              <a:lnSpc>
                <a:spcPct val="110000"/>
              </a:lnSpc>
              <a:buFont typeface="Arial" charset="0"/>
              <a:buNone/>
              <a:defRPr/>
            </a:pPr>
            <a:r>
              <a:rPr lang="cs-CZ" b="1" dirty="0"/>
              <a:t>Zóna sušení:</a:t>
            </a:r>
          </a:p>
          <a:p>
            <a:pPr>
              <a:lnSpc>
                <a:spcPct val="110000"/>
              </a:lnSpc>
              <a:buFont typeface="Arial" charset="0"/>
              <a:buChar char="•"/>
              <a:defRPr/>
            </a:pPr>
            <a:r>
              <a:rPr lang="cs-CZ" dirty="0"/>
              <a:t>odpaření vody </a:t>
            </a:r>
            <a:r>
              <a:rPr lang="cs-CZ" dirty="0">
                <a:sym typeface="Symbol"/>
              </a:rPr>
              <a:t></a:t>
            </a:r>
            <a:r>
              <a:rPr lang="cs-CZ" dirty="0"/>
              <a:t> zvýšení teploty z 20 na 100 °C,</a:t>
            </a:r>
          </a:p>
          <a:p>
            <a:pPr>
              <a:lnSpc>
                <a:spcPct val="110000"/>
              </a:lnSpc>
              <a:buFont typeface="Arial" charset="0"/>
              <a:buChar char="•"/>
              <a:defRPr/>
            </a:pPr>
            <a:r>
              <a:rPr lang="cs-CZ" dirty="0"/>
              <a:t>celková spotřeba energie:  334 </a:t>
            </a:r>
            <a:r>
              <a:rPr lang="cs-CZ" dirty="0" err="1"/>
              <a:t>kJ</a:t>
            </a:r>
            <a:r>
              <a:rPr lang="cs-CZ" dirty="0"/>
              <a:t>/kg k ohřátí vody z 20 na 100 °C,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cs-CZ" dirty="0"/>
              <a:t>                                                 2260 </a:t>
            </a:r>
            <a:r>
              <a:rPr lang="cs-CZ" dirty="0" err="1"/>
              <a:t>kJ</a:t>
            </a:r>
            <a:r>
              <a:rPr lang="cs-CZ" dirty="0"/>
              <a:t>/kg přeměna H</a:t>
            </a:r>
            <a:r>
              <a:rPr lang="cs-CZ" baseline="-25000" dirty="0"/>
              <a:t>2</a:t>
            </a:r>
            <a:r>
              <a:rPr lang="cs-CZ" dirty="0"/>
              <a:t>O z (l) na (g) </a:t>
            </a:r>
            <a:r>
              <a:rPr lang="cs-CZ" dirty="0">
                <a:sym typeface="Symbol"/>
              </a:rPr>
              <a:t></a:t>
            </a:r>
            <a:r>
              <a:rPr lang="cs-CZ" dirty="0"/>
              <a:t> využívá se odpadní teplo z ohniště.</a:t>
            </a:r>
          </a:p>
          <a:p>
            <a:pPr marL="0" indent="0">
              <a:lnSpc>
                <a:spcPct val="110000"/>
              </a:lnSpc>
              <a:buFont typeface="Arial" charset="0"/>
              <a:buNone/>
              <a:defRPr/>
            </a:pPr>
            <a:r>
              <a:rPr lang="cs-CZ" b="1" dirty="0"/>
              <a:t> </a:t>
            </a:r>
          </a:p>
          <a:p>
            <a:pPr marL="0" indent="0">
              <a:lnSpc>
                <a:spcPct val="110000"/>
              </a:lnSpc>
              <a:buFont typeface="Arial" charset="0"/>
              <a:buNone/>
              <a:defRPr/>
            </a:pPr>
            <a:r>
              <a:rPr lang="cs-CZ" b="1" dirty="0"/>
              <a:t>Zóna zplyňování: </a:t>
            </a:r>
          </a:p>
          <a:p>
            <a:pPr>
              <a:lnSpc>
                <a:spcPct val="110000"/>
              </a:lnSpc>
              <a:buFont typeface="Arial" charset="0"/>
              <a:buChar char="•"/>
              <a:defRPr/>
            </a:pPr>
            <a:r>
              <a:rPr lang="cs-CZ" dirty="0"/>
              <a:t>přeměna (s) na těkavé složky (250–750 °C).</a:t>
            </a:r>
          </a:p>
          <a:p>
            <a:pPr marL="0" indent="0">
              <a:lnSpc>
                <a:spcPct val="110000"/>
              </a:lnSpc>
              <a:buFont typeface="Arial" charset="0"/>
              <a:buNone/>
              <a:defRPr/>
            </a:pPr>
            <a:endParaRPr lang="cs-CZ" dirty="0"/>
          </a:p>
          <a:p>
            <a:pPr marL="0" indent="0">
              <a:lnSpc>
                <a:spcPct val="110000"/>
              </a:lnSpc>
              <a:buFont typeface="Arial" charset="0"/>
              <a:buNone/>
              <a:defRPr/>
            </a:pPr>
            <a:r>
              <a:rPr lang="cs-CZ" b="1" dirty="0"/>
              <a:t>Zóna pálení:</a:t>
            </a:r>
          </a:p>
          <a:p>
            <a:pPr>
              <a:lnSpc>
                <a:spcPct val="110000"/>
              </a:lnSpc>
              <a:buFont typeface="Arial" charset="0"/>
              <a:buChar char="•"/>
              <a:defRPr/>
            </a:pPr>
            <a:r>
              <a:rPr lang="cs-CZ" dirty="0"/>
              <a:t>proud zplyněných látek hoří </a:t>
            </a:r>
            <a:r>
              <a:rPr lang="cs-CZ" dirty="0">
                <a:sym typeface="Symbol"/>
              </a:rPr>
              <a:t></a:t>
            </a:r>
            <a:r>
              <a:rPr lang="cs-CZ" dirty="0"/>
              <a:t> zahřívání dalších složek a jejich zplynění, </a:t>
            </a:r>
          </a:p>
          <a:p>
            <a:pPr>
              <a:lnSpc>
                <a:spcPct val="110000"/>
              </a:lnSpc>
              <a:buFont typeface="Arial" charset="0"/>
              <a:buChar char="•"/>
              <a:defRPr/>
            </a:pPr>
            <a:r>
              <a:rPr lang="cs-CZ" dirty="0"/>
              <a:t>po vznícení těkavých složek pokračuje hoření bez přídavného paliva.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0792" y="365123"/>
            <a:ext cx="3156310" cy="236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01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3956" y="68341"/>
            <a:ext cx="10515600" cy="1325563"/>
          </a:xfrm>
        </p:spPr>
        <p:txBody>
          <a:bodyPr/>
          <a:lstStyle/>
          <a:p>
            <a:r>
              <a:rPr lang="cs-CZ" b="1" dirty="0"/>
              <a:t>Technologie spalování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3956" y="1393904"/>
            <a:ext cx="9220200" cy="5352584"/>
          </a:xfrm>
        </p:spPr>
        <p:txBody>
          <a:bodyPr>
            <a:normAutofit fontScale="85000" lnSpcReduction="2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pl-PL" b="1" dirty="0"/>
              <a:t>Chemické procesy při pálení:</a:t>
            </a:r>
          </a:p>
          <a:p>
            <a:pPr marL="0" indent="0">
              <a:buFont typeface="Arial" charset="0"/>
              <a:buNone/>
              <a:defRPr/>
            </a:pPr>
            <a:r>
              <a:rPr lang="pl-PL" dirty="0"/>
              <a:t>C + O</a:t>
            </a:r>
            <a:r>
              <a:rPr lang="pl-PL" baseline="-25000" dirty="0"/>
              <a:t>2</a:t>
            </a:r>
            <a:r>
              <a:rPr lang="pl-PL" dirty="0"/>
              <a:t> → CO</a:t>
            </a:r>
            <a:r>
              <a:rPr lang="pl-PL" baseline="-25000" dirty="0"/>
              <a:t>2</a:t>
            </a:r>
          </a:p>
          <a:p>
            <a:pPr marL="0" indent="0">
              <a:buFont typeface="Arial" charset="0"/>
              <a:buNone/>
              <a:defRPr/>
            </a:pPr>
            <a:r>
              <a:rPr lang="pl-PL" dirty="0"/>
              <a:t>2C + O</a:t>
            </a:r>
            <a:r>
              <a:rPr lang="pl-PL" baseline="-25000" dirty="0"/>
              <a:t>2</a:t>
            </a:r>
            <a:r>
              <a:rPr lang="pl-PL" dirty="0"/>
              <a:t> → CO</a:t>
            </a:r>
          </a:p>
          <a:p>
            <a:pPr marL="0" indent="0">
              <a:buFont typeface="Arial" charset="0"/>
              <a:buNone/>
              <a:defRPr/>
            </a:pPr>
            <a:r>
              <a:rPr lang="pl-PL" dirty="0"/>
              <a:t>C + H</a:t>
            </a:r>
            <a:r>
              <a:rPr lang="pl-PL" baseline="-25000" dirty="0"/>
              <a:t>2</a:t>
            </a:r>
            <a:r>
              <a:rPr lang="pl-PL" dirty="0"/>
              <a:t>O → CO + H</a:t>
            </a:r>
            <a:r>
              <a:rPr lang="pl-PL" baseline="-25000" dirty="0"/>
              <a:t>2</a:t>
            </a:r>
          </a:p>
          <a:p>
            <a:pPr marL="0" indent="0">
              <a:buFont typeface="Arial" charset="0"/>
              <a:buNone/>
              <a:defRPr/>
            </a:pPr>
            <a:endParaRPr lang="cs-CZ" b="1" dirty="0"/>
          </a:p>
          <a:p>
            <a:pPr marL="0" indent="0">
              <a:buFont typeface="Arial" charset="0"/>
              <a:buNone/>
              <a:defRPr/>
            </a:pPr>
            <a:r>
              <a:rPr lang="cs-CZ" b="1" dirty="0"/>
              <a:t>Zóna odhořívání:</a:t>
            </a:r>
          </a:p>
          <a:p>
            <a:pPr>
              <a:buFont typeface="Arial" charset="0"/>
              <a:buChar char="•"/>
              <a:defRPr/>
            </a:pPr>
            <a:r>
              <a:rPr lang="cs-CZ" dirty="0"/>
              <a:t>nutný dostatečný přívod vzduchu – potřebná časová výdrž,</a:t>
            </a:r>
          </a:p>
          <a:p>
            <a:pPr>
              <a:buFont typeface="Arial" charset="0"/>
              <a:buChar char="•"/>
              <a:defRPr/>
            </a:pPr>
            <a:r>
              <a:rPr lang="cs-CZ" dirty="0"/>
              <a:t>rovnoměrné hoření při výšce odpadu 1,25 m,</a:t>
            </a:r>
          </a:p>
          <a:p>
            <a:pPr>
              <a:buFont typeface="Arial" charset="0"/>
              <a:buChar char="•"/>
              <a:defRPr/>
            </a:pPr>
            <a:r>
              <a:rPr lang="cs-CZ" dirty="0"/>
              <a:t>spotřeba energie – 1,6 GJ/m</a:t>
            </a:r>
            <a:r>
              <a:rPr lang="cs-CZ" baseline="30000" dirty="0"/>
              <a:t>3</a:t>
            </a:r>
            <a:r>
              <a:rPr lang="cs-CZ" dirty="0"/>
              <a:t>·h.</a:t>
            </a:r>
          </a:p>
          <a:p>
            <a:pPr marL="0" indent="0">
              <a:buFont typeface="Arial" charset="0"/>
              <a:buNone/>
              <a:defRPr/>
            </a:pPr>
            <a:endParaRPr lang="cs-CZ" dirty="0"/>
          </a:p>
          <a:p>
            <a:pPr marL="0" indent="0">
              <a:buFont typeface="Arial" charset="0"/>
              <a:buNone/>
              <a:defRPr/>
            </a:pPr>
            <a:r>
              <a:rPr lang="cs-CZ" b="1" dirty="0"/>
              <a:t>Zóna vyhoření:</a:t>
            </a:r>
          </a:p>
          <a:p>
            <a:pPr>
              <a:buFont typeface="Arial" charset="0"/>
              <a:buChar char="•"/>
              <a:defRPr/>
            </a:pPr>
            <a:r>
              <a:rPr lang="cs-CZ" dirty="0"/>
              <a:t>škvára se chladí vodou nebo vzduchem, </a:t>
            </a:r>
          </a:p>
          <a:p>
            <a:pPr>
              <a:buFont typeface="Arial" charset="0"/>
              <a:buChar char="•"/>
              <a:defRPr/>
            </a:pPr>
            <a:r>
              <a:rPr lang="cs-CZ" dirty="0"/>
              <a:t>spaliny se vedou před kotel </a:t>
            </a:r>
            <a:r>
              <a:rPr lang="cs-CZ" dirty="0">
                <a:sym typeface="Symbol"/>
              </a:rPr>
              <a:t></a:t>
            </a:r>
            <a:r>
              <a:rPr lang="cs-CZ" dirty="0"/>
              <a:t> ochlazení na 250 až 300°C.</a:t>
            </a:r>
          </a:p>
        </p:txBody>
      </p:sp>
    </p:spTree>
    <p:extLst>
      <p:ext uri="{BB962C8B-B14F-4D97-AF65-F5344CB8AC3E}">
        <p14:creationId xmlns:p14="http://schemas.microsoft.com/office/powerpoint/2010/main" val="2312303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848278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3200" dirty="0"/>
              <a:t>Popílek v elektrofiltrech,</a:t>
            </a:r>
          </a:p>
          <a:p>
            <a:pPr>
              <a:lnSpc>
                <a:spcPct val="100000"/>
              </a:lnSpc>
            </a:pPr>
            <a:r>
              <a:rPr lang="cs-CZ" sz="3200" dirty="0"/>
              <a:t>SO</a:t>
            </a:r>
            <a:r>
              <a:rPr lang="cs-CZ" sz="3200" baseline="-25000" dirty="0"/>
              <a:t>2</a:t>
            </a:r>
            <a:r>
              <a:rPr lang="cs-CZ" sz="3200" dirty="0"/>
              <a:t> a další kyselé plyny – pračka se suspenzí Ca(OH)</a:t>
            </a:r>
            <a:r>
              <a:rPr lang="cs-CZ" sz="3200" baseline="-25000" dirty="0"/>
              <a:t>2 ,</a:t>
            </a:r>
          </a:p>
          <a:p>
            <a:pPr>
              <a:lnSpc>
                <a:spcPct val="100000"/>
              </a:lnSpc>
            </a:pPr>
            <a:r>
              <a:rPr lang="cs-CZ" sz="3200" dirty="0" err="1"/>
              <a:t>NO</a:t>
            </a:r>
            <a:r>
              <a:rPr lang="cs-CZ" sz="3200" baseline="-25000" dirty="0" err="1"/>
              <a:t>x</a:t>
            </a:r>
            <a:r>
              <a:rPr lang="cs-CZ" sz="3200" dirty="0"/>
              <a:t> – většinou nekatalytická redukce (850–1000°C),</a:t>
            </a:r>
          </a:p>
          <a:p>
            <a:pPr>
              <a:lnSpc>
                <a:spcPct val="100000"/>
              </a:lnSpc>
            </a:pPr>
            <a:r>
              <a:rPr lang="cs-CZ" sz="3200" dirty="0"/>
              <a:t>další složky – adsorpce na aktivním uhlí,</a:t>
            </a:r>
          </a:p>
          <a:p>
            <a:pPr>
              <a:lnSpc>
                <a:spcPct val="100000"/>
              </a:lnSpc>
            </a:pPr>
            <a:r>
              <a:rPr lang="cs-CZ" sz="3200" dirty="0"/>
              <a:t>katalytický rozklad organických látek typu PCDD/F (polychlorované </a:t>
            </a:r>
            <a:r>
              <a:rPr lang="cs-CZ" sz="3200" dirty="0" err="1"/>
              <a:t>dibenzodioxiny</a:t>
            </a:r>
            <a:r>
              <a:rPr lang="cs-CZ" sz="3200" dirty="0"/>
              <a:t> a </a:t>
            </a:r>
            <a:r>
              <a:rPr lang="cs-CZ" sz="3200" dirty="0" err="1"/>
              <a:t>dibenzofurany</a:t>
            </a:r>
            <a:r>
              <a:rPr lang="cs-CZ" sz="3200" dirty="0"/>
              <a:t>) na speciálních filtrech z GORE-</a:t>
            </a:r>
            <a:r>
              <a:rPr lang="cs-CZ" sz="3200" dirty="0" err="1"/>
              <a:t>TEXu</a:t>
            </a:r>
            <a:r>
              <a:rPr lang="cs-CZ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4201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03323"/>
            <a:ext cx="10088418" cy="4697838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cs-CZ" b="1" dirty="0"/>
              <a:t>Škvára</a:t>
            </a:r>
            <a:r>
              <a:rPr lang="cs-CZ" dirty="0"/>
              <a:t> – spečené zbytky po spalování, bez zápachu</a:t>
            </a:r>
          </a:p>
          <a:p>
            <a:pPr marL="0" indent="0">
              <a:buFont typeface="Arial" charset="0"/>
              <a:buNone/>
              <a:defRPr/>
            </a:pPr>
            <a:r>
              <a:rPr lang="cs-CZ" dirty="0"/>
              <a:t>Složení: SiO</a:t>
            </a:r>
            <a:r>
              <a:rPr lang="cs-CZ" baseline="-25000" dirty="0"/>
              <a:t>2</a:t>
            </a:r>
            <a:r>
              <a:rPr lang="cs-CZ" dirty="0">
                <a:sym typeface="Symbol"/>
              </a:rPr>
              <a:t></a:t>
            </a:r>
            <a:r>
              <a:rPr lang="cs-CZ" dirty="0"/>
              <a:t> 50 %, </a:t>
            </a:r>
            <a:r>
              <a:rPr lang="cs-CZ" dirty="0" err="1"/>
              <a:t>CaO</a:t>
            </a:r>
            <a:r>
              <a:rPr lang="cs-CZ" dirty="0"/>
              <a:t>, Al</a:t>
            </a:r>
            <a:r>
              <a:rPr lang="cs-CZ" baseline="-25000" dirty="0"/>
              <a:t>2</a:t>
            </a:r>
            <a:r>
              <a:rPr lang="cs-CZ" dirty="0"/>
              <a:t>O</a:t>
            </a:r>
            <a:r>
              <a:rPr lang="cs-CZ" baseline="-25000" dirty="0"/>
              <a:t>3</a:t>
            </a:r>
            <a:r>
              <a:rPr lang="cs-CZ" dirty="0"/>
              <a:t>, alkálie, oxidy </a:t>
            </a:r>
            <a:r>
              <a:rPr lang="cs-CZ" dirty="0" err="1"/>
              <a:t>Fe</a:t>
            </a:r>
            <a:r>
              <a:rPr lang="cs-CZ" dirty="0"/>
              <a:t>, chloridy, sírany, fluoridy, oxidy těžkých kovů</a:t>
            </a:r>
          </a:p>
          <a:p>
            <a:pPr marL="0" indent="0">
              <a:buFont typeface="Arial" charset="0"/>
              <a:buNone/>
              <a:defRPr/>
            </a:pPr>
            <a:r>
              <a:rPr lang="cs-CZ" dirty="0"/>
              <a:t>Použití: technické zabezpečení skládky</a:t>
            </a:r>
          </a:p>
          <a:p>
            <a:pPr marL="0" indent="0">
              <a:buFont typeface="Arial" charset="0"/>
              <a:buNone/>
              <a:defRPr/>
            </a:pPr>
            <a:endParaRPr lang="cs-CZ" dirty="0"/>
          </a:p>
          <a:p>
            <a:pPr>
              <a:buFont typeface="Arial" charset="0"/>
              <a:buChar char="•"/>
              <a:defRPr/>
            </a:pPr>
            <a:r>
              <a:rPr lang="cs-CZ" b="1" dirty="0"/>
              <a:t>Popílek</a:t>
            </a:r>
            <a:r>
              <a:rPr lang="cs-CZ" dirty="0"/>
              <a:t> – nebezpečný odpad, šedý, bez zápachu</a:t>
            </a:r>
          </a:p>
          <a:p>
            <a:pPr marL="0" indent="0">
              <a:buFont typeface="Arial" charset="0"/>
              <a:buNone/>
              <a:defRPr/>
            </a:pPr>
            <a:r>
              <a:rPr lang="cs-CZ" dirty="0"/>
              <a:t>Složení: SiO</a:t>
            </a:r>
            <a:r>
              <a:rPr lang="cs-CZ" baseline="-25000" dirty="0"/>
              <a:t>2</a:t>
            </a:r>
            <a:r>
              <a:rPr lang="cs-CZ" dirty="0"/>
              <a:t>, </a:t>
            </a:r>
            <a:r>
              <a:rPr lang="cs-CZ" dirty="0" err="1"/>
              <a:t>CaO</a:t>
            </a:r>
            <a:r>
              <a:rPr lang="cs-CZ" dirty="0"/>
              <a:t>, Al</a:t>
            </a:r>
            <a:r>
              <a:rPr lang="cs-CZ" baseline="-25000" dirty="0"/>
              <a:t>2</a:t>
            </a:r>
            <a:r>
              <a:rPr lang="cs-CZ" dirty="0"/>
              <a:t>O</a:t>
            </a:r>
            <a:r>
              <a:rPr lang="cs-CZ" baseline="-25000" dirty="0"/>
              <a:t>3</a:t>
            </a:r>
            <a:r>
              <a:rPr lang="cs-CZ" dirty="0"/>
              <a:t>, těžké kovy, PCB (polychlorované bifenyly), PAU (polycyklické aromatické uhlovodíky), dioxiny</a:t>
            </a:r>
          </a:p>
          <a:p>
            <a:pPr marL="0" indent="0">
              <a:buFont typeface="Arial" charset="0"/>
              <a:buNone/>
              <a:defRPr/>
            </a:pPr>
            <a:r>
              <a:rPr lang="cs-CZ" dirty="0"/>
              <a:t>Použití: solidifikuje se a využívá se při rekultivaci skládky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7062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9863" y="1773044"/>
            <a:ext cx="11084313" cy="4906536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cs-CZ" b="1" dirty="0"/>
              <a:t>“End-produkt“ </a:t>
            </a:r>
            <a:r>
              <a:rPr lang="cs-CZ" dirty="0"/>
              <a:t>– nebezpečný odpad, odděluje se na textilních filtrech, solidifikuje se, složení:</a:t>
            </a:r>
          </a:p>
          <a:p>
            <a:pPr marL="0" indent="0">
              <a:buNone/>
              <a:defRPr/>
            </a:pPr>
            <a:r>
              <a:rPr lang="cs-CZ" dirty="0"/>
              <a:t>     CaCl</a:t>
            </a:r>
            <a:r>
              <a:rPr lang="cs-CZ" baseline="-25000" dirty="0"/>
              <a:t>2</a:t>
            </a:r>
            <a:r>
              <a:rPr lang="cs-CZ" dirty="0"/>
              <a:t> </a:t>
            </a:r>
            <a:r>
              <a:rPr lang="cs-CZ" dirty="0">
                <a:sym typeface="Symbol"/>
              </a:rPr>
              <a:t></a:t>
            </a:r>
            <a:r>
              <a:rPr lang="cs-CZ" dirty="0"/>
              <a:t> 60 %, CaSO</a:t>
            </a:r>
            <a:r>
              <a:rPr lang="cs-CZ" baseline="-25000" dirty="0"/>
              <a:t>3 </a:t>
            </a:r>
            <a:r>
              <a:rPr lang="cs-CZ" dirty="0">
                <a:sym typeface="Symbol"/>
              </a:rPr>
              <a:t></a:t>
            </a:r>
            <a:r>
              <a:rPr lang="cs-CZ" dirty="0"/>
              <a:t> 20% , CaSO</a:t>
            </a:r>
            <a:r>
              <a:rPr lang="cs-CZ" baseline="-25000" dirty="0"/>
              <a:t>4</a:t>
            </a:r>
            <a:r>
              <a:rPr lang="cs-CZ" dirty="0"/>
              <a:t>, </a:t>
            </a:r>
          </a:p>
          <a:p>
            <a:pPr marL="0" indent="0">
              <a:buFont typeface="Arial" charset="0"/>
              <a:buNone/>
              <a:defRPr/>
            </a:pPr>
            <a:r>
              <a:rPr lang="cs-CZ" dirty="0"/>
              <a:t>     CaF</a:t>
            </a:r>
            <a:r>
              <a:rPr lang="cs-CZ" baseline="-25000" dirty="0"/>
              <a:t>2</a:t>
            </a:r>
            <a:r>
              <a:rPr lang="cs-CZ" dirty="0"/>
              <a:t>, Ca(OH)</a:t>
            </a:r>
            <a:r>
              <a:rPr lang="cs-CZ" baseline="-25000" dirty="0"/>
              <a:t>2</a:t>
            </a:r>
          </a:p>
          <a:p>
            <a:pPr marL="0" indent="0">
              <a:buFont typeface="Arial" charset="0"/>
              <a:buNone/>
              <a:defRPr/>
            </a:pPr>
            <a:endParaRPr lang="cs-CZ" dirty="0"/>
          </a:p>
          <a:p>
            <a:pPr>
              <a:buFont typeface="Arial" charset="0"/>
              <a:buChar char="•"/>
              <a:defRPr/>
            </a:pPr>
            <a:r>
              <a:rPr lang="cs-CZ" b="1" dirty="0" err="1"/>
              <a:t>Solidifikát</a:t>
            </a:r>
            <a:r>
              <a:rPr lang="cs-CZ" dirty="0"/>
              <a:t>  – odpad ostatní zahrnuje:</a:t>
            </a:r>
          </a:p>
          <a:p>
            <a:pPr marL="0" indent="0">
              <a:buFont typeface="Arial" charset="0"/>
              <a:buNone/>
              <a:defRPr/>
            </a:pPr>
            <a:r>
              <a:rPr lang="cs-CZ" dirty="0"/>
              <a:t>    </a:t>
            </a:r>
            <a:r>
              <a:rPr lang="cs-CZ" b="1" dirty="0"/>
              <a:t>popílek + End-produkt + cement + H</a:t>
            </a:r>
            <a:r>
              <a:rPr lang="cs-CZ" b="1" baseline="-25000" dirty="0"/>
              <a:t>2</a:t>
            </a:r>
            <a:r>
              <a:rPr lang="cs-CZ" b="1" dirty="0"/>
              <a:t>O </a:t>
            </a:r>
            <a:r>
              <a:rPr lang="cs-CZ" dirty="0">
                <a:sym typeface="Symbol"/>
              </a:rPr>
              <a:t></a:t>
            </a:r>
            <a:r>
              <a:rPr lang="cs-CZ" dirty="0"/>
              <a:t> v plastickém stavu se dopraví</a:t>
            </a:r>
          </a:p>
          <a:p>
            <a:pPr marL="0" indent="0">
              <a:buFont typeface="Arial" charset="0"/>
              <a:buNone/>
              <a:defRPr/>
            </a:pPr>
            <a:r>
              <a:rPr lang="cs-CZ" dirty="0"/>
              <a:t>    na skládku – za 48 h pevná hmota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290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b="1" dirty="0"/>
              <a:t>Zařízení na tepelnou úpravu odpadů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692161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Český hydrometeorologický ústav v současné době zpracovává a ve spolupráci s ČIŽP průběžně aktualizuje databázi spaloven odpadů.</a:t>
            </a:r>
          </a:p>
          <a:p>
            <a:pPr marL="0" indent="0" algn="just">
              <a:buNone/>
            </a:pPr>
            <a:r>
              <a:rPr lang="cs-CZ" dirty="0"/>
              <a:t>V návaznosti na článek 12 směrnice 2000/76/ES, o spalování odpadu ze dne 4. prosince 2000, který upravuje přístup k informacím a spoluúčast veřejnosti zpřístupňujeme v níže uvedeném odkazu seznam spaloven nebezpečných a komunálních odpadů a zdrojů znečištění ovzduší </a:t>
            </a:r>
            <a:r>
              <a:rPr lang="cs-CZ" dirty="0" err="1"/>
              <a:t>spoluspalujících</a:t>
            </a:r>
            <a:r>
              <a:rPr lang="cs-CZ" dirty="0"/>
              <a:t> odpad, které jsou v současné době v České republice v provozu.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i="1" dirty="0"/>
              <a:t>Samostatné soubory, viz Příloha č.1 a č.2</a:t>
            </a:r>
          </a:p>
        </p:txBody>
      </p:sp>
    </p:spTree>
    <p:extLst>
      <p:ext uri="{BB962C8B-B14F-4D97-AF65-F5344CB8AC3E}">
        <p14:creationId xmlns:p14="http://schemas.microsoft.com/office/powerpoint/2010/main" val="1942915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Spalovny tuhého komunálního odpadu (TKO)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7286" y="1690688"/>
            <a:ext cx="11574158" cy="488853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cs-CZ" dirty="0"/>
              <a:t>V roce 1904 bylo usnesením městského zastupitelstva v Brně rozhodnuto o zbudování spalovny odpadů. Byla to první spalovna na území Rakousko-Uherska postavená na základě ověřené technologie z německého Dortmundu a Hannoveru, kde byl použit spalovací systém firmy ALFONS CUSTODIS z Vídně. Vlastní stavba započala na podzim roku 1904 a už </a:t>
            </a:r>
            <a:r>
              <a:rPr lang="cs-CZ" b="1" dirty="0"/>
              <a:t>24. 8. 1905 vyrobila Spalovna zemského hlavního města Brna první elektrickou energii z odpadu</a:t>
            </a:r>
            <a:r>
              <a:rPr lang="cs-CZ" dirty="0"/>
              <a:t>.</a:t>
            </a:r>
          </a:p>
          <a:p>
            <a:pPr>
              <a:lnSpc>
                <a:spcPct val="110000"/>
              </a:lnSpc>
            </a:pPr>
            <a:r>
              <a:rPr lang="cs-CZ" dirty="0"/>
              <a:t>V hlavní budově byla umístěna spalovací pec, která měla sedm spalovacích komor ve spojení s BABCOCK-WILCOXOVÝM parním kotlem s připojením na PARSONOVU turbínu. Spalovna pracovala denně 11 hodin, přičemž spalovala průměrně 27,45 tuny odpadu za den. Svému účelu spalovna sloužila do roku 1941 a v posledních dnech druhé světové války byla vybombardována. Snaha o znovuobnovení spalovny ve městě Brně se datuje od roku 1946, avšak realizovat tento záměr trvalo více než 40 let.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7248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4985" y="365125"/>
            <a:ext cx="8385717" cy="6295901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4101126" y="6476360"/>
            <a:ext cx="3989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Spalovna zemského hlavního města Brna</a:t>
            </a:r>
          </a:p>
        </p:txBody>
      </p:sp>
    </p:spTree>
    <p:extLst>
      <p:ext uri="{BB962C8B-B14F-4D97-AF65-F5344CB8AC3E}">
        <p14:creationId xmlns:p14="http://schemas.microsoft.com/office/powerpoint/2010/main" val="3492053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917" y="116220"/>
            <a:ext cx="10515600" cy="779671"/>
          </a:xfrm>
        </p:spPr>
        <p:txBody>
          <a:bodyPr/>
          <a:lstStyle/>
          <a:p>
            <a:r>
              <a:rPr lang="cs-CZ" b="1" dirty="0"/>
              <a:t>Schéma spalovny TKO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895891"/>
            <a:ext cx="10047249" cy="5955106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0047248" y="212038"/>
            <a:ext cx="230213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i="1" dirty="0"/>
              <a:t>Systém samotného spalování zastupuje minimální část technologie.</a:t>
            </a:r>
          </a:p>
          <a:p>
            <a:r>
              <a:rPr lang="cs-CZ" sz="2400" i="1" dirty="0"/>
              <a:t>Důraz je kladen na čištění spalin, aby se do ovzduší nedostávalo velké množství znečišťujících látek (oxidy síry (</a:t>
            </a:r>
            <a:r>
              <a:rPr lang="cs-CZ" sz="2400" i="1" dirty="0" err="1"/>
              <a:t>SO</a:t>
            </a:r>
            <a:r>
              <a:rPr lang="cs-CZ" sz="2400" i="1" baseline="-25000" dirty="0" err="1"/>
              <a:t>x</a:t>
            </a:r>
            <a:r>
              <a:rPr lang="cs-CZ" sz="2400" i="1" dirty="0"/>
              <a:t>), dioxiny, oxidy dusíku (</a:t>
            </a:r>
            <a:r>
              <a:rPr lang="cs-CZ" sz="2400" i="1" dirty="0" err="1"/>
              <a:t>NO</a:t>
            </a:r>
            <a:r>
              <a:rPr lang="cs-CZ" sz="2400" i="1" baseline="-25000" dirty="0" err="1"/>
              <a:t>x</a:t>
            </a:r>
            <a:r>
              <a:rPr lang="cs-CZ" sz="2400" i="1" dirty="0"/>
              <a:t>) a další).</a:t>
            </a:r>
            <a:endParaRPr lang="cs-CZ" sz="2400" dirty="0"/>
          </a:p>
        </p:txBody>
      </p:sp>
      <p:sp>
        <p:nvSpPr>
          <p:cNvPr id="7" name="Obdélník 6"/>
          <p:cNvSpPr/>
          <p:nvPr/>
        </p:nvSpPr>
        <p:spPr>
          <a:xfrm>
            <a:off x="4508809" y="6398347"/>
            <a:ext cx="8150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http://www.vitejtenazemi.cz/cenia/index.php?p=spalovny_odpadu&amp;site=odpady</a:t>
            </a:r>
          </a:p>
        </p:txBody>
      </p:sp>
    </p:spTree>
    <p:extLst>
      <p:ext uri="{BB962C8B-B14F-4D97-AF65-F5344CB8AC3E}">
        <p14:creationId xmlns:p14="http://schemas.microsoft.com/office/powerpoint/2010/main" val="4274937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815" y="342823"/>
            <a:ext cx="10515600" cy="1325563"/>
          </a:xfrm>
        </p:spPr>
        <p:txBody>
          <a:bodyPr/>
          <a:lstStyle/>
          <a:p>
            <a:r>
              <a:rPr lang="cs-CZ" b="1" dirty="0"/>
              <a:t>Spalovna Brno – SAKO Brno, a.s.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3944" y="1912611"/>
            <a:ext cx="5225970" cy="3919477"/>
          </a:xfrm>
          <a:prstGeom prst="rect">
            <a:avLst/>
          </a:prstGeom>
        </p:spPr>
      </p:pic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514815" y="1792171"/>
            <a:ext cx="6314038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sz="3200" dirty="0"/>
              <a:t>Zařízení na energetické využívání odpadu společnosti SAKO Brno, a.s., bylo vybudováno za účelem energetického využití komunálního odpadu se základní myšlenkou </a:t>
            </a:r>
            <a:r>
              <a:rPr lang="cs-CZ" sz="3200" b="1" dirty="0"/>
              <a:t>– </a:t>
            </a:r>
            <a:r>
              <a:rPr lang="cs-CZ" sz="3200" dirty="0"/>
              <a:t>použít odpadu jako paliva a takto získanou tepelnou energii využít na výrobu páry a elektřiny.</a:t>
            </a:r>
          </a:p>
          <a:p>
            <a:pPr>
              <a:buFont typeface="Arial" charset="0"/>
              <a:buChar char="•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8851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C1270F-2958-4196-B3BC-EE8CDE63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26" y="161926"/>
            <a:ext cx="4461165" cy="1546802"/>
          </a:xfrm>
        </p:spPr>
        <p:txBody>
          <a:bodyPr/>
          <a:lstStyle/>
          <a:p>
            <a:r>
              <a:rPr lang="cs-CZ" b="1" dirty="0"/>
              <a:t>Rozdělení cementů</a:t>
            </a:r>
            <a:br>
              <a:rPr lang="cs-CZ" b="1" dirty="0"/>
            </a:br>
            <a:r>
              <a:rPr lang="cs-CZ" b="1" dirty="0"/>
              <a:t>ČSN EN 197-1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A5CA5D7-1E0B-4C71-85FE-ADB88FF6BF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5890" y="92364"/>
            <a:ext cx="5357091" cy="669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99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095" y="1327326"/>
            <a:ext cx="11713810" cy="539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03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8078" y="365125"/>
            <a:ext cx="10515600" cy="1325563"/>
          </a:xfrm>
        </p:spPr>
        <p:txBody>
          <a:bodyPr/>
          <a:lstStyle/>
          <a:p>
            <a:r>
              <a:rPr lang="cs-CZ" b="1" dirty="0"/>
              <a:t>Spalovna Liberec – TERMIZO a.s.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3078" y="1706485"/>
            <a:ext cx="6149234" cy="48286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dirty="0"/>
              <a:t>Zařízení na energetické využití odpadů je spojeno s Teplárnou Liberec energetickým uzlem, což umožňuje využít synergického efektu:</a:t>
            </a:r>
          </a:p>
          <a:p>
            <a:pPr>
              <a:lnSpc>
                <a:spcPct val="100000"/>
              </a:lnSpc>
            </a:pPr>
            <a:r>
              <a:rPr lang="cs-CZ" dirty="0"/>
              <a:t>při odběru např. vody potřebné pro výrobu páry, zemního plynu apod.,</a:t>
            </a:r>
          </a:p>
          <a:p>
            <a:pPr>
              <a:lnSpc>
                <a:spcPct val="100000"/>
              </a:lnSpc>
            </a:pPr>
            <a:r>
              <a:rPr lang="cs-CZ" dirty="0"/>
              <a:t>při dodávkách energie vyrobené zařízením na energetické využití odpadu do soustavy centrálního rozvodu tepla.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312" y="1706485"/>
            <a:ext cx="5482199" cy="394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42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1381" y="0"/>
            <a:ext cx="8578940" cy="1325563"/>
          </a:xfrm>
        </p:spPr>
        <p:txBody>
          <a:bodyPr/>
          <a:lstStyle/>
          <a:p>
            <a:r>
              <a:rPr lang="cs-CZ" b="1" dirty="0"/>
              <a:t>Spalovna Praha – Pražské služby a.s.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597" y="1196542"/>
            <a:ext cx="8492188" cy="566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59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38" y="0"/>
            <a:ext cx="10535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4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Spalovna Chotíkov – Plzeňská teplárenská a.s.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730" y="1515829"/>
            <a:ext cx="9976859" cy="524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20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855" y="271603"/>
            <a:ext cx="11948419" cy="593907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1513852" y="624690"/>
            <a:ext cx="579422" cy="1285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736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7117" y="0"/>
            <a:ext cx="10515600" cy="1325563"/>
          </a:xfrm>
        </p:spPr>
        <p:txBody>
          <a:bodyPr/>
          <a:lstStyle/>
          <a:p>
            <a:r>
              <a:rPr lang="cs-CZ" b="1" dirty="0"/>
              <a:t>Čištění spalin ve spalovně Chotíkov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3964" y="1390726"/>
            <a:ext cx="11782446" cy="530000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3200" dirty="0"/>
              <a:t>1) Rozprašovací sušárna s nástřikem odpadní vody – hlavní funkcí je odpar zahuštěné suspense z praček spalin.</a:t>
            </a:r>
            <a:br>
              <a:rPr lang="cs-CZ" sz="3200" dirty="0"/>
            </a:br>
            <a:r>
              <a:rPr lang="cs-CZ" sz="3200" dirty="0"/>
              <a:t>2) Tkaninový filtr – dochází k zachycování pevných částic ve spalinách.</a:t>
            </a:r>
            <a:br>
              <a:rPr lang="cs-CZ" sz="3200" dirty="0"/>
            </a:br>
            <a:r>
              <a:rPr lang="cs-CZ" sz="3200" dirty="0"/>
              <a:t>3) Dvoustupňová pračka spalin, odlučovač kapek a aerosolů – dochází k zachycení rozhodujícího podílu kyselých složek a těžkých kovů.</a:t>
            </a:r>
            <a:br>
              <a:rPr lang="cs-CZ" sz="3200" dirty="0"/>
            </a:br>
            <a:r>
              <a:rPr lang="cs-CZ" sz="3200" dirty="0"/>
              <a:t>4) Pojistný filtr – má stejnou funkci jako tkaninový filtr a dochází k dalšímu zachycování pevných částic.</a:t>
            </a:r>
            <a:br>
              <a:rPr lang="cs-CZ" sz="3200" dirty="0"/>
            </a:br>
            <a:r>
              <a:rPr lang="cs-CZ" sz="3200" dirty="0"/>
              <a:t>5) Katalytický reaktor pro destrukci </a:t>
            </a:r>
            <a:r>
              <a:rPr lang="cs-CZ" sz="3200" dirty="0" err="1"/>
              <a:t>NOx</a:t>
            </a:r>
            <a:r>
              <a:rPr lang="cs-CZ" sz="3200" dirty="0"/>
              <a:t> (</a:t>
            </a:r>
            <a:r>
              <a:rPr lang="cs-CZ" sz="3200" b="1" dirty="0">
                <a:solidFill>
                  <a:srgbClr val="008000"/>
                </a:solidFill>
              </a:rPr>
              <a:t>METODA SCR</a:t>
            </a:r>
            <a:r>
              <a:rPr lang="cs-CZ" sz="3200" dirty="0"/>
              <a:t>) a dioxinů – slouží k účinnému rozkladu oxidů uhlíku pomocí katalytické reakce.</a:t>
            </a:r>
            <a:br>
              <a:rPr lang="cs-CZ" sz="3200" dirty="0"/>
            </a:br>
            <a:r>
              <a:rPr lang="cs-CZ" sz="3200" dirty="0"/>
              <a:t>6) Spalinový ventilátor.</a:t>
            </a:r>
          </a:p>
        </p:txBody>
      </p:sp>
    </p:spTree>
    <p:extLst>
      <p:ext uri="{BB962C8B-B14F-4D97-AF65-F5344CB8AC3E}">
        <p14:creationId xmlns:p14="http://schemas.microsoft.com/office/powerpoint/2010/main" val="296480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B5E2240F-64A6-4ECD-A616-8FBDB5B13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1" y="5985163"/>
            <a:ext cx="9144000" cy="704273"/>
          </a:xfrm>
        </p:spPr>
        <p:txBody>
          <a:bodyPr/>
          <a:lstStyle/>
          <a:p>
            <a:r>
              <a:rPr lang="cs-CZ" dirty="0"/>
              <a:t>https://www.youtube.com/watch?v=pOqocj2h6EM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368A8A9-AF9B-44F4-98C0-7354D0819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37" y="168564"/>
            <a:ext cx="10684369" cy="563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83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200" y="43325"/>
            <a:ext cx="10515600" cy="1325563"/>
          </a:xfrm>
        </p:spPr>
        <p:txBody>
          <a:bodyPr/>
          <a:lstStyle/>
          <a:p>
            <a:r>
              <a:rPr lang="cs-CZ" b="1" dirty="0" err="1"/>
              <a:t>Spoluspalování</a:t>
            </a:r>
            <a:r>
              <a:rPr lang="cs-CZ" b="1" dirty="0"/>
              <a:t> odpadů v cementářské peci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199" y="1101259"/>
            <a:ext cx="5045833" cy="562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0616" y="1023201"/>
            <a:ext cx="5302476" cy="578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437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Spoluspalování</a:t>
            </a:r>
            <a:r>
              <a:rPr lang="cs-CZ" b="1" dirty="0"/>
              <a:t> odpadů v cementářské peci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8212" y="1690688"/>
            <a:ext cx="8744433" cy="502467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Opotřebené pneumatiky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Upotřebené oleje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Rozpouštědla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Řada dalších kapalných odpadů ze zpracováni ropy a uhlí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Odpadní dřevo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Textilní odpady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Odpady z kožedělného průmyslu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Odpadní plasty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Masokostní moučka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Aditivní paliva KORMUL apod.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Kaly z ČOV po úpravě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CB8E262-A19F-4999-AC46-07319DF4AA41}"/>
              </a:ext>
            </a:extLst>
          </p:cNvPr>
          <p:cNvSpPr txBox="1"/>
          <p:nvPr/>
        </p:nvSpPr>
        <p:spPr>
          <a:xfrm>
            <a:off x="8146472" y="1506022"/>
            <a:ext cx="2567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8000"/>
                </a:solidFill>
              </a:rPr>
              <a:t>Kontrolní otázka: TAP?</a:t>
            </a:r>
          </a:p>
        </p:txBody>
      </p:sp>
    </p:spTree>
    <p:extLst>
      <p:ext uri="{BB962C8B-B14F-4D97-AF65-F5344CB8AC3E}">
        <p14:creationId xmlns:p14="http://schemas.microsoft.com/office/powerpoint/2010/main" val="315243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6034" y="130951"/>
            <a:ext cx="10515600" cy="839206"/>
          </a:xfrm>
        </p:spPr>
        <p:txBody>
          <a:bodyPr/>
          <a:lstStyle/>
          <a:p>
            <a:r>
              <a:rPr lang="cs-CZ" b="1" dirty="0"/>
              <a:t>Odpadní sádrovce – A) </a:t>
            </a:r>
            <a:r>
              <a:rPr lang="cs-CZ" b="1" dirty="0" err="1"/>
              <a:t>Chemosádrovce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7990" y="1070517"/>
            <a:ext cx="11630722" cy="55421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Vznikají neutralizací odpadní H</a:t>
            </a:r>
            <a:r>
              <a:rPr lang="cs-CZ" baseline="-25000" dirty="0"/>
              <a:t>2</a:t>
            </a:r>
            <a:r>
              <a:rPr lang="cs-CZ" dirty="0"/>
              <a:t>SO</a:t>
            </a:r>
            <a:r>
              <a:rPr lang="cs-CZ" baseline="-25000" dirty="0"/>
              <a:t>4</a:t>
            </a:r>
            <a:r>
              <a:rPr lang="cs-CZ" dirty="0"/>
              <a:t> vápnem při chemických výrobách:</a:t>
            </a:r>
          </a:p>
          <a:p>
            <a:pPr marL="0" indent="0">
              <a:buNone/>
              <a:defRPr/>
            </a:pPr>
            <a:r>
              <a:rPr lang="cs-CZ" dirty="0"/>
              <a:t>           </a:t>
            </a:r>
            <a:r>
              <a:rPr lang="cs-CZ" dirty="0" err="1"/>
              <a:t>CaO</a:t>
            </a:r>
            <a:r>
              <a:rPr lang="cs-CZ" dirty="0"/>
              <a:t> + H</a:t>
            </a:r>
            <a:r>
              <a:rPr lang="cs-CZ" baseline="-25000" dirty="0"/>
              <a:t>2</a:t>
            </a:r>
            <a:r>
              <a:rPr lang="cs-CZ" dirty="0"/>
              <a:t>SO</a:t>
            </a:r>
            <a:r>
              <a:rPr lang="cs-CZ" baseline="-25000" dirty="0"/>
              <a:t>4</a:t>
            </a:r>
            <a:r>
              <a:rPr lang="cs-CZ" dirty="0"/>
              <a:t> + H</a:t>
            </a:r>
            <a:r>
              <a:rPr lang="cs-CZ" baseline="-25000" dirty="0"/>
              <a:t>2</a:t>
            </a:r>
            <a:r>
              <a:rPr lang="cs-CZ" dirty="0"/>
              <a:t>O </a:t>
            </a:r>
            <a:r>
              <a:rPr lang="cs-CZ" dirty="0">
                <a:sym typeface="Symbol"/>
              </a:rPr>
              <a:t></a:t>
            </a:r>
            <a:r>
              <a:rPr lang="cs-CZ" dirty="0"/>
              <a:t> CaSO</a:t>
            </a:r>
            <a:r>
              <a:rPr lang="cs-CZ" baseline="-25000" dirty="0"/>
              <a:t>4</a:t>
            </a:r>
            <a:r>
              <a:rPr lang="cs-CZ" dirty="0">
                <a:sym typeface="Symbol"/>
              </a:rPr>
              <a:t></a:t>
            </a:r>
            <a:r>
              <a:rPr lang="cs-CZ" dirty="0"/>
              <a:t>2H</a:t>
            </a:r>
            <a:r>
              <a:rPr lang="cs-CZ" baseline="-25000" dirty="0"/>
              <a:t>2</a:t>
            </a:r>
            <a:r>
              <a:rPr lang="cs-CZ" dirty="0"/>
              <a:t>O</a:t>
            </a:r>
          </a:p>
          <a:p>
            <a:pPr>
              <a:defRPr/>
            </a:pPr>
            <a:r>
              <a:rPr lang="cs-CZ" dirty="0"/>
              <a:t>Výroba kyseliny citronové – zbytky </a:t>
            </a:r>
            <a:r>
              <a:rPr lang="cs-CZ" dirty="0" err="1"/>
              <a:t>kys</a:t>
            </a:r>
            <a:r>
              <a:rPr lang="cs-CZ" dirty="0"/>
              <a:t>. citronové velmi zpomalují tuhnutí cementu a sádry.</a:t>
            </a:r>
          </a:p>
          <a:p>
            <a:pPr>
              <a:defRPr/>
            </a:pPr>
            <a:r>
              <a:rPr lang="cs-CZ" dirty="0"/>
              <a:t>Odpady z výroby kyseliny fluorovodíkové, které jsou směsí anhydritu, sádrovce, </a:t>
            </a:r>
            <a:r>
              <a:rPr lang="cs-CZ" dirty="0" err="1"/>
              <a:t>kys</a:t>
            </a:r>
            <a:r>
              <a:rPr lang="cs-CZ" dirty="0"/>
              <a:t>. sírové a fluorovodíkové. Přídavek v množství 10 – 20 % k přírodnímu sádrovci ještě před jeho vypálením zvyšuje pevnosti vyráběné sádry.</a:t>
            </a:r>
          </a:p>
          <a:p>
            <a:pPr>
              <a:defRPr/>
            </a:pPr>
            <a:r>
              <a:rPr lang="cs-CZ" dirty="0"/>
              <a:t>Výroba kyseliny fosforečné:</a:t>
            </a:r>
          </a:p>
          <a:p>
            <a:pPr marL="0" indent="0">
              <a:buNone/>
              <a:defRPr/>
            </a:pPr>
            <a:r>
              <a:rPr lang="cs-CZ" dirty="0"/>
              <a:t>            Ca</a:t>
            </a:r>
            <a:r>
              <a:rPr lang="cs-CZ" baseline="-25000" dirty="0"/>
              <a:t>5</a:t>
            </a:r>
            <a:r>
              <a:rPr lang="cs-CZ" dirty="0"/>
              <a:t>(PO</a:t>
            </a:r>
            <a:r>
              <a:rPr lang="cs-CZ" baseline="-25000" dirty="0"/>
              <a:t>4</a:t>
            </a:r>
            <a:r>
              <a:rPr lang="cs-CZ" dirty="0"/>
              <a:t>)3F + 5 H</a:t>
            </a:r>
            <a:r>
              <a:rPr lang="cs-CZ" baseline="-25000" dirty="0"/>
              <a:t>2</a:t>
            </a:r>
            <a:r>
              <a:rPr lang="cs-CZ" dirty="0"/>
              <a:t>SO</a:t>
            </a:r>
            <a:r>
              <a:rPr lang="cs-CZ" baseline="-25000" dirty="0"/>
              <a:t>4</a:t>
            </a:r>
            <a:r>
              <a:rPr lang="cs-CZ" dirty="0"/>
              <a:t> + 10H</a:t>
            </a:r>
            <a:r>
              <a:rPr lang="cs-CZ" baseline="-25000" dirty="0"/>
              <a:t>2</a:t>
            </a:r>
            <a:r>
              <a:rPr lang="cs-CZ" dirty="0"/>
              <a:t>O   </a:t>
            </a:r>
            <a:r>
              <a:rPr lang="cs-CZ" dirty="0">
                <a:sym typeface="Symbol"/>
              </a:rPr>
              <a:t></a:t>
            </a:r>
            <a:r>
              <a:rPr lang="cs-CZ" dirty="0"/>
              <a:t>  3H</a:t>
            </a:r>
            <a:r>
              <a:rPr lang="cs-CZ" baseline="-25000" dirty="0"/>
              <a:t>3</a:t>
            </a:r>
            <a:r>
              <a:rPr lang="cs-CZ" dirty="0"/>
              <a:t>PO</a:t>
            </a:r>
            <a:r>
              <a:rPr lang="cs-CZ" baseline="-25000" dirty="0"/>
              <a:t>4</a:t>
            </a:r>
            <a:r>
              <a:rPr lang="cs-CZ" dirty="0"/>
              <a:t> + HF + 5(CaSO</a:t>
            </a:r>
            <a:r>
              <a:rPr lang="cs-CZ" baseline="-25000" dirty="0"/>
              <a:t>4</a:t>
            </a:r>
            <a:r>
              <a:rPr lang="cs-CZ" dirty="0"/>
              <a:t>·2H</a:t>
            </a:r>
            <a:r>
              <a:rPr lang="cs-CZ" baseline="-25000" dirty="0"/>
              <a:t>2</a:t>
            </a:r>
            <a:r>
              <a:rPr lang="cs-CZ" dirty="0"/>
              <a:t>O)	</a:t>
            </a:r>
          </a:p>
          <a:p>
            <a:pPr marL="0" indent="0">
              <a:buNone/>
              <a:defRPr/>
            </a:pPr>
            <a:r>
              <a:rPr lang="cs-CZ" dirty="0"/>
              <a:t>obsah </a:t>
            </a:r>
            <a:r>
              <a:rPr lang="cs-CZ" dirty="0" err="1"/>
              <a:t>dihydrátu</a:t>
            </a:r>
            <a:r>
              <a:rPr lang="cs-CZ" dirty="0"/>
              <a:t> v odpadajícím produktu je velmi vysoký, avšak obsahuje ještě zbytky kyselin sírové, fosforečné, rozpustné fosforečnany, sodné sloučeniny aj.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4311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8000"/>
                </a:solidFill>
              </a:rPr>
              <a:t>„Green“ cement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94287" y="1941876"/>
            <a:ext cx="234799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/>
              <a:t>Cementárna může využívat a využívá celou řadu odpadů z jiných oborů lidské činnosti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49556" y="2622101"/>
            <a:ext cx="27569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3200" dirty="0" err="1"/>
              <a:t>Spoluspalování</a:t>
            </a:r>
            <a:r>
              <a:rPr lang="cs-CZ" sz="3200" dirty="0"/>
              <a:t> odpadů v cementářské peci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29" t="10393" r="8601" b="8099"/>
          <a:stretch/>
        </p:blipFill>
        <p:spPr>
          <a:xfrm>
            <a:off x="8329476" y="2055990"/>
            <a:ext cx="2898907" cy="28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119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48" y="85792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008000"/>
                </a:solidFill>
              </a:rPr>
              <a:t>Výhody zařízení na energetické využívání odpadu – 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9401" y="1519793"/>
            <a:ext cx="11030894" cy="5136491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cs-CZ" sz="3100" dirty="0"/>
              <a:t>Využití uvolněné tepelné energie ze spalovacího procesu k výrobě tepelné a elektrické energie,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cs-CZ" sz="3100" dirty="0"/>
              <a:t>úspora primárních neobnovitelných zdrojů surovin a energie,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cs-CZ" sz="3100" dirty="0"/>
              <a:t>redukce hmotnosti odpadu na 1/3  původních hodnot,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cs-CZ" sz="3100" dirty="0"/>
              <a:t>redukce objemu na 1/10 původních hodnot, což představuje 10 násobné prodloužení životnosti skládky,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cs-CZ" sz="3100" dirty="0"/>
              <a:t>účinné řízení spalovacího procesu,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cs-CZ" sz="3100" dirty="0"/>
              <a:t>dokonalé vyhoření odpadu až na anorganický inertní materiál – škváru,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cs-CZ" sz="3100" dirty="0"/>
              <a:t>škvára obsahuje minimální množství organických zbytků (1–5 %),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cs-CZ" sz="3100" dirty="0"/>
              <a:t>účinné odloučení sledovaných škodlivin ze spalin na hodnoty, které splňují zákonné normy,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cs-CZ" sz="3100" dirty="0"/>
              <a:t>odseparování feromagnetických a </a:t>
            </a:r>
            <a:r>
              <a:rPr lang="cs-CZ" sz="3100" dirty="0" err="1"/>
              <a:t>neferomagnetických</a:t>
            </a:r>
            <a:r>
              <a:rPr lang="cs-CZ" sz="3100" dirty="0"/>
              <a:t> kovů ze škváry,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cs-CZ" sz="3100" dirty="0"/>
              <a:t>využití škváry na technické zabezpečení skládek.</a:t>
            </a:r>
          </a:p>
        </p:txBody>
      </p:sp>
    </p:spTree>
    <p:extLst>
      <p:ext uri="{BB962C8B-B14F-4D97-AF65-F5344CB8AC3E}">
        <p14:creationId xmlns:p14="http://schemas.microsoft.com/office/powerpoint/2010/main" val="4778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260649-7ECE-46F6-A7D9-F8BB0B51D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265" y="2397967"/>
            <a:ext cx="10515600" cy="561684"/>
          </a:xfrm>
        </p:spPr>
        <p:txBody>
          <a:bodyPr>
            <a:normAutofit fontScale="90000"/>
          </a:bodyPr>
          <a:lstStyle/>
          <a:p>
            <a:r>
              <a:rPr lang="cs-CZ" dirty="0"/>
              <a:t>Použité 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19BDCB-541C-4777-990C-97281CE55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265" y="3200400"/>
            <a:ext cx="10515600" cy="344309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[1] </a:t>
            </a:r>
            <a:r>
              <a:rPr lang="en-US" dirty="0"/>
              <a:t>ANSHITS, N., N., MIKHAILOVA, O., A., SALANOV, A., N., ANSHITS, A., G. Chemical Composition and Structure of the Shell of Fly Ash Non-performed </a:t>
            </a:r>
            <a:r>
              <a:rPr lang="en-US" dirty="0" err="1"/>
              <a:t>cenospheres</a:t>
            </a:r>
            <a:r>
              <a:rPr lang="en-US" dirty="0"/>
              <a:t> Produced from the Combustion of the Kuznetsk coal, Fuel, Vol. 89, 2010, p. 1849–1862.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[3] https://www.sako.cz</a:t>
            </a:r>
          </a:p>
          <a:p>
            <a:pPr marL="0" indent="0">
              <a:buNone/>
            </a:pPr>
            <a:r>
              <a:rPr lang="cs-CZ" dirty="0"/>
              <a:t>[4] </a:t>
            </a:r>
            <a:r>
              <a:rPr lang="es-ES" dirty="0"/>
              <a:t>https://tmz.mvv.cz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[5] https://www.psas.cz</a:t>
            </a:r>
          </a:p>
          <a:p>
            <a:pPr marL="0" indent="0">
              <a:buNone/>
            </a:pPr>
            <a:r>
              <a:rPr lang="cs-CZ" dirty="0"/>
              <a:t>[6] </a:t>
            </a:r>
            <a:r>
              <a:rPr lang="pt-BR" dirty="0"/>
              <a:t>https://tmz.mvv.cz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[7] </a:t>
            </a:r>
            <a:r>
              <a:rPr lang="cs-CZ" dirty="0">
                <a:hlinkClick r:id="rId2"/>
              </a:rPr>
              <a:t>https://www.heidelbergcement.cz/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[8] </a:t>
            </a:r>
            <a:r>
              <a:rPr lang="cs-CZ" dirty="0">
                <a:hlinkClick r:id="rId3"/>
              </a:rPr>
              <a:t>https://millenium-technologies.cz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1BBACFE-174F-43FA-B88A-A8C105D3A897}"/>
              </a:ext>
            </a:extLst>
          </p:cNvPr>
          <p:cNvSpPr txBox="1">
            <a:spLocks/>
          </p:cNvSpPr>
          <p:nvPr/>
        </p:nvSpPr>
        <p:spPr>
          <a:xfrm>
            <a:off x="-871658" y="0"/>
            <a:ext cx="59320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/>
              <a:t>Zplyňování</a:t>
            </a:r>
            <a:endParaRPr lang="cs-CZ" b="1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826D42F-4D82-4D5F-8BF8-F31D09E6AE7D}"/>
              </a:ext>
            </a:extLst>
          </p:cNvPr>
          <p:cNvSpPr txBox="1">
            <a:spLocks/>
          </p:cNvSpPr>
          <p:nvPr/>
        </p:nvSpPr>
        <p:spPr>
          <a:xfrm>
            <a:off x="730250" y="939498"/>
            <a:ext cx="10515600" cy="2140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700" dirty="0">
                <a:hlinkClick r:id="rId4"/>
              </a:rPr>
              <a:t>https://millenium-technologies.cz/?gclid=EAIaIQobChMIjrDd5LLT8wIVjhoGAB3QqwHBEAAYASAAEgKqIvD_BwE</a:t>
            </a:r>
            <a:endParaRPr lang="cs-CZ" sz="1700" dirty="0"/>
          </a:p>
          <a:p>
            <a:endParaRPr lang="cs-CZ" sz="17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91151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4752" y="-61116"/>
            <a:ext cx="11120231" cy="1325563"/>
          </a:xfrm>
        </p:spPr>
        <p:txBody>
          <a:bodyPr>
            <a:normAutofit/>
          </a:bodyPr>
          <a:lstStyle/>
          <a:p>
            <a:r>
              <a:rPr lang="cs-CZ" sz="3600" dirty="0"/>
              <a:t>Třídy vyluhovatelnosti podle Vyhlášky č. 273/2021 Sb. Vyhláška o podrobnostech nakládání s odpady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006D84B-FC94-47C9-B295-1966459AA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52" y="1409222"/>
            <a:ext cx="10488260" cy="544877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2F915CC-4005-4FC9-B297-46B36FDAB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18" y="1119673"/>
            <a:ext cx="3978144" cy="28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772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218" y="124980"/>
            <a:ext cx="10515600" cy="844839"/>
          </a:xfrm>
        </p:spPr>
        <p:txBody>
          <a:bodyPr/>
          <a:lstStyle/>
          <a:p>
            <a:r>
              <a:rPr lang="cs-CZ" b="1" dirty="0"/>
              <a:t>Způsoby nakládání s odpady dle legislativy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7218" y="1277145"/>
            <a:ext cx="4149437" cy="3915784"/>
          </a:xfrm>
        </p:spPr>
        <p:txBody>
          <a:bodyPr>
            <a:normAutofit lnSpcReduction="10000"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0070C0"/>
                </a:solidFill>
              </a:rPr>
              <a:t>Využití (R kódy) </a:t>
            </a:r>
            <a:r>
              <a:rPr lang="cs-CZ" dirty="0"/>
              <a:t>– </a:t>
            </a:r>
            <a:r>
              <a:rPr lang="cs-CZ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</a:t>
            </a:r>
            <a:r>
              <a:rPr lang="cs-CZ" altLang="cs-CZ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yužití odpadu způsobem obdobným jako paliva nebo jiným způsobem k výrobě energie, recyklace atd.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b="1" dirty="0">
                <a:solidFill>
                  <a:srgbClr val="FF0000"/>
                </a:solidFill>
              </a:rPr>
              <a:t>Odstranění (D kódy) </a:t>
            </a:r>
            <a:r>
              <a:rPr lang="cs-CZ" dirty="0"/>
              <a:t>– skládkování, spalování atd.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B0A1181-828A-4B3D-8250-BE281FD79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673" y="863600"/>
            <a:ext cx="54864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504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07122A-AE1C-48DA-AD26-FADFFFC7F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C0917D-E4EE-430E-987C-74445C5BA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E9C9D1B-4CC5-4D0C-B8B3-387D625A1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09" y="160550"/>
            <a:ext cx="11740167" cy="648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278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504" y="153370"/>
            <a:ext cx="10515600" cy="1325563"/>
          </a:xfrm>
        </p:spPr>
        <p:txBody>
          <a:bodyPr/>
          <a:lstStyle/>
          <a:p>
            <a:r>
              <a:rPr lang="cs-CZ" b="1" dirty="0"/>
              <a:t>Odpad ???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3784" y="1238300"/>
            <a:ext cx="11305663" cy="265584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Odpad je třeba chápat jako cennou surovinu, díky níž lze šetřit primární zdroje       cestou k jejich úspoře je recyklace, materiálové využití. </a:t>
            </a:r>
          </a:p>
          <a:p>
            <a:pPr>
              <a:lnSpc>
                <a:spcPct val="100000"/>
              </a:lnSpc>
            </a:pPr>
            <a:r>
              <a:rPr lang="cs-CZ" dirty="0"/>
              <a:t>ČR patří mezi </a:t>
            </a:r>
            <a:r>
              <a:rPr lang="cs-CZ" dirty="0" err="1"/>
              <a:t>skládkovací</a:t>
            </a:r>
            <a:r>
              <a:rPr lang="cs-CZ" dirty="0"/>
              <a:t> velmoci EU – co s tím?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dirty="0"/>
              <a:t>? Tzv. systém </a:t>
            </a:r>
            <a:r>
              <a:rPr lang="cs-CZ" dirty="0">
                <a:solidFill>
                  <a:srgbClr val="008000"/>
                </a:solidFill>
              </a:rPr>
              <a:t>PAYT</a:t>
            </a:r>
            <a:r>
              <a:rPr lang="cs-CZ" dirty="0"/>
              <a:t> – </a:t>
            </a:r>
            <a:r>
              <a:rPr lang="cs-CZ" dirty="0" err="1"/>
              <a:t>Pay</a:t>
            </a:r>
            <a:r>
              <a:rPr lang="cs-CZ" dirty="0"/>
              <a:t>-as-</a:t>
            </a:r>
            <a:r>
              <a:rPr lang="cs-CZ" dirty="0" err="1"/>
              <a:t>You</a:t>
            </a:r>
            <a:r>
              <a:rPr lang="cs-CZ" dirty="0"/>
              <a:t>-</a:t>
            </a:r>
            <a:r>
              <a:rPr lang="cs-CZ" dirty="0" err="1"/>
              <a:t>Throw</a:t>
            </a:r>
            <a:r>
              <a:rPr lang="cs-CZ" dirty="0"/>
              <a:t>, tedy zaplať, kolik vyhodíš ? 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1797536" y="1921076"/>
            <a:ext cx="424873" cy="0"/>
          </a:xfrm>
          <a:prstGeom prst="straightConnector1">
            <a:avLst/>
          </a:prstGeom>
          <a:ln w="4445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0006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455" y="133927"/>
            <a:ext cx="10515600" cy="1325563"/>
          </a:xfrm>
        </p:spPr>
        <p:txBody>
          <a:bodyPr/>
          <a:lstStyle/>
          <a:p>
            <a:r>
              <a:rPr lang="cs-CZ" b="1" dirty="0"/>
              <a:t>Nový zákon o odpadech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5206" y="1299151"/>
            <a:ext cx="11552221" cy="542492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dirty="0"/>
              <a:t>Nejdůležitější cíle nové legislativy: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zvýšení třídění a recyklace odpadů,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odklon od skládkování a s tím související plnění povinných evropských cílů.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cs-CZ" dirty="0"/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cs-CZ" sz="2800" dirty="0"/>
              <a:t>Další cíle: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v roce 2025 musí ČR recyklovat veškerý svůj komunální odpad z 55 %, 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v roce 2030 musí být v ČR recyklováno 60 % komunálního odpadu, za dalších 5 let ještě o dalších 5 % více.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endParaRPr lang="cs-CZ" sz="2800" dirty="0"/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cs-CZ" sz="2800" dirty="0"/>
              <a:t>Mezi hlavní změny obsažené v nových zákonech patří postupné zvyšování poplatku za ukládání odpadů na skládky a zákaz skládkování využitelných odpadů od roku 2030.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61516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Skládkování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4992" y="1690688"/>
            <a:ext cx="6131312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−</a:t>
            </a:r>
            <a:r>
              <a:rPr lang="cs-CZ" dirty="0"/>
              <a:t> Znečišťování podzemních vod,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rgbClr val="FF0000"/>
                </a:solidFill>
              </a:rPr>
              <a:t>−  </a:t>
            </a:r>
            <a:r>
              <a:rPr lang="cs-CZ" dirty="0"/>
              <a:t>zápach,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rgbClr val="FF0000"/>
                </a:solidFill>
              </a:rPr>
              <a:t>−  </a:t>
            </a:r>
            <a:r>
              <a:rPr lang="cs-CZ" dirty="0"/>
              <a:t>únik skládkových plynů,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rgbClr val="FF0000"/>
                </a:solidFill>
              </a:rPr>
              <a:t>−  </a:t>
            </a:r>
            <a:r>
              <a:rPr lang="cs-CZ" dirty="0"/>
              <a:t>vývoj hmyzu.</a:t>
            </a:r>
          </a:p>
        </p:txBody>
      </p:sp>
      <p:pic>
        <p:nvPicPr>
          <p:cNvPr id="4" name="Picture 1" descr="http://www.asa-group.com/files/galleries/cs/landfilling/07-unan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1120" y="1575303"/>
            <a:ext cx="6727126" cy="50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0700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Skládka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4990" y="1935570"/>
            <a:ext cx="10515600" cy="4351338"/>
          </a:xfrm>
        </p:spPr>
        <p:txBody>
          <a:bodyPr/>
          <a:lstStyle/>
          <a:p>
            <a:r>
              <a:rPr lang="cs-CZ" dirty="0"/>
              <a:t>Příprava terénu,</a:t>
            </a:r>
          </a:p>
          <a:p>
            <a:r>
              <a:rPr lang="cs-CZ" dirty="0"/>
              <a:t>skrývka ornice,</a:t>
            </a:r>
          </a:p>
          <a:p>
            <a:r>
              <a:rPr lang="cs-CZ" dirty="0"/>
              <a:t>zlepšení fyzikálně-mechanických vlastností podloží,</a:t>
            </a:r>
          </a:p>
          <a:p>
            <a:r>
              <a:rPr lang="cs-CZ" dirty="0"/>
              <a:t>uložení ochranných vrstev, </a:t>
            </a:r>
          </a:p>
          <a:p>
            <a:r>
              <a:rPr lang="cs-CZ" dirty="0"/>
              <a:t>tvarování v průběhu plnění skládky,</a:t>
            </a:r>
          </a:p>
          <a:p>
            <a:r>
              <a:rPr lang="cs-CZ" dirty="0"/>
              <a:t>odplynění, odvodnění,</a:t>
            </a:r>
          </a:p>
          <a:p>
            <a:r>
              <a:rPr lang="cs-CZ" dirty="0"/>
              <a:t>závěrečné překrytí a rekultivace,</a:t>
            </a:r>
          </a:p>
          <a:p>
            <a:r>
              <a:rPr lang="cs-CZ" dirty="0"/>
              <a:t>monitoring uzavřené skládky.</a:t>
            </a:r>
          </a:p>
        </p:txBody>
      </p:sp>
    </p:spTree>
    <p:extLst>
      <p:ext uri="{BB962C8B-B14F-4D97-AF65-F5344CB8AC3E}">
        <p14:creationId xmlns:p14="http://schemas.microsoft.com/office/powerpoint/2010/main" val="3008141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0916" y="165083"/>
            <a:ext cx="10515600" cy="1325563"/>
          </a:xfrm>
        </p:spPr>
        <p:txBody>
          <a:bodyPr/>
          <a:lstStyle/>
          <a:p>
            <a:r>
              <a:rPr lang="cs-CZ" b="1" dirty="0"/>
              <a:t>Odpadní sádrovce – B) </a:t>
            </a:r>
            <a:r>
              <a:rPr lang="cs-CZ" b="1" dirty="0" err="1"/>
              <a:t>Energosádrovec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9533" y="1490646"/>
            <a:ext cx="11094267" cy="4351338"/>
          </a:xfrm>
        </p:spPr>
        <p:txBody>
          <a:bodyPr/>
          <a:lstStyle/>
          <a:p>
            <a:r>
              <a:rPr lang="cs-CZ" dirty="0"/>
              <a:t>Větší význam než </a:t>
            </a:r>
            <a:r>
              <a:rPr lang="cs-CZ" dirty="0" err="1"/>
              <a:t>chemosádrovec</a:t>
            </a:r>
            <a:r>
              <a:rPr lang="cs-CZ" dirty="0"/>
              <a:t>.</a:t>
            </a:r>
          </a:p>
          <a:p>
            <a:r>
              <a:rPr lang="cs-CZ" dirty="0" err="1"/>
              <a:t>Energosádrovec</a:t>
            </a:r>
            <a:r>
              <a:rPr lang="cs-CZ" dirty="0"/>
              <a:t> – produkt vznikající při odsíření kouřových plynů v elektrárnách a teplárnách, kde se spalují fosilní paliva bohatá na síru.</a:t>
            </a:r>
          </a:p>
          <a:p>
            <a:r>
              <a:rPr lang="cs-CZ" altLang="cs-CZ" b="1" dirty="0"/>
              <a:t>Mokrá vápencová vypírka – </a:t>
            </a:r>
            <a:r>
              <a:rPr lang="cs-CZ" altLang="cs-CZ" dirty="0"/>
              <a:t>nejčastěji  používaná metoda:</a:t>
            </a:r>
          </a:p>
          <a:p>
            <a:pPr lvl="1"/>
            <a:endParaRPr lang="cs-CZ" alt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533" y="3479181"/>
            <a:ext cx="11571911" cy="314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2668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Řízené skládky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ČSN 83 8030 – Skládkování odpadů – Základní podmínky pro navrhování a výstavbu skládek</a:t>
            </a:r>
          </a:p>
          <a:p>
            <a:r>
              <a:rPr lang="cs-CZ" dirty="0"/>
              <a:t>ČSN 83 8001 – Skládkování odpadů – Názvosloví odpadů</a:t>
            </a:r>
          </a:p>
          <a:p>
            <a:r>
              <a:rPr lang="cs-CZ" dirty="0"/>
              <a:t>ČSN 83 8032 – Skládkování odpadů – Těsnění skládek</a:t>
            </a:r>
          </a:p>
          <a:p>
            <a:r>
              <a:rPr lang="cs-CZ" dirty="0"/>
              <a:t>ČSN 83 8033 – Skládkování odpadů – Nakládání s průsakovými vodami ze skládek</a:t>
            </a:r>
          </a:p>
          <a:p>
            <a:r>
              <a:rPr lang="cs-CZ" dirty="0"/>
              <a:t>ČSN 83 8034 – Skládkování odpadů – Odplynění skládek</a:t>
            </a:r>
          </a:p>
          <a:p>
            <a:r>
              <a:rPr lang="cs-CZ" dirty="0"/>
              <a:t>ČSN 83 8035 – Skládkování odpadů – Uzavírání a rekultivace skládek</a:t>
            </a:r>
          </a:p>
          <a:p>
            <a:r>
              <a:rPr lang="cs-CZ" dirty="0"/>
              <a:t>ČSN 83 8036 – Skládkování odpadů – Monitorování skládek</a:t>
            </a:r>
          </a:p>
        </p:txBody>
      </p:sp>
    </p:spTree>
    <p:extLst>
      <p:ext uri="{BB962C8B-B14F-4D97-AF65-F5344CB8AC3E}">
        <p14:creationId xmlns:p14="http://schemas.microsoft.com/office/powerpoint/2010/main" val="686415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Typy skládek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5328" y="1909601"/>
            <a:ext cx="3332356" cy="4351338"/>
          </a:xfrm>
        </p:spPr>
        <p:txBody>
          <a:bodyPr/>
          <a:lstStyle/>
          <a:p>
            <a:endParaRPr lang="cs-CZ" dirty="0"/>
          </a:p>
        </p:txBody>
      </p:sp>
      <p:grpSp>
        <p:nvGrpSpPr>
          <p:cNvPr id="8" name="Skupina 7"/>
          <p:cNvGrpSpPr/>
          <p:nvPr/>
        </p:nvGrpSpPr>
        <p:grpSpPr>
          <a:xfrm>
            <a:off x="4004992" y="966516"/>
            <a:ext cx="8060628" cy="5779971"/>
            <a:chOff x="3625850" y="1268413"/>
            <a:chExt cx="5000625" cy="3759200"/>
          </a:xfrm>
        </p:grpSpPr>
        <p:pic>
          <p:nvPicPr>
            <p:cNvPr id="4" name="Picture 3" descr="http://www.asa-group.com/files/galleries/cs/landfilling/03-vyskytn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5850" y="1268413"/>
              <a:ext cx="2398713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6" descr="http://www.asa-group.com/files/galleries/cs/landfilling/01-dablic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1413" y="1268413"/>
              <a:ext cx="2398712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http://www.asa-group.com/files/galleries/cs/landfilling/07-unanov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075" y="3213100"/>
              <a:ext cx="2417763" cy="1814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fancybox-img" descr="http://www.asa-group.com/files/galleries/cs/landfilling/09-tisova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763" y="3213100"/>
              <a:ext cx="2398712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66478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0488" y="32265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sz="3600" b="1" dirty="0"/>
              <a:t>Ukládaný odpad se dělí podle ČSN 83 8030 – Skládkování odpadů – Základní podmínky pro navrhování, výstavbu a provoz skládek</a:t>
            </a:r>
            <a:br>
              <a:rPr lang="cs-CZ" dirty="0"/>
            </a:br>
            <a:endParaRPr lang="cs-CZ" sz="3600" b="1" dirty="0">
              <a:solidFill>
                <a:srgbClr val="008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0654" y="1613751"/>
            <a:ext cx="11050858" cy="504352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lphaLcParenR"/>
            </a:pPr>
            <a:r>
              <a:rPr lang="cs-CZ" b="1" dirty="0"/>
              <a:t>skupina S-inertní odpad </a:t>
            </a:r>
            <a:r>
              <a:rPr lang="cs-CZ" dirty="0"/>
              <a:t>- určená pro inertní odpady. Pro účely evidence a ohlašování odpadů a zařízení se skládky této skupiny označují </a:t>
            </a:r>
            <a:r>
              <a:rPr lang="cs-CZ" b="1" u="sng" dirty="0"/>
              <a:t>S-IO</a:t>
            </a:r>
            <a:r>
              <a:rPr lang="cs-CZ" dirty="0"/>
              <a:t>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b="1" dirty="0"/>
              <a:t>INERTNÍ ODPAD:</a:t>
            </a:r>
          </a:p>
          <a:p>
            <a:pPr>
              <a:lnSpc>
                <a:spcPct val="110000"/>
              </a:lnSpc>
            </a:pPr>
            <a:r>
              <a:rPr lang="cs-CZ" dirty="0"/>
              <a:t>nemá nebezpečné vlastnosti,</a:t>
            </a:r>
          </a:p>
          <a:p>
            <a:pPr>
              <a:lnSpc>
                <a:spcPct val="110000"/>
              </a:lnSpc>
            </a:pPr>
            <a:r>
              <a:rPr lang="cs-CZ" dirty="0"/>
              <a:t>za normálních klimatických podmínek u něj nedochází k žádným významným fyzikálním, chemickým nebo biologickým změnám,</a:t>
            </a:r>
          </a:p>
          <a:p>
            <a:pPr>
              <a:lnSpc>
                <a:spcPct val="110000"/>
              </a:lnSpc>
            </a:pPr>
            <a:r>
              <a:rPr lang="cs-CZ" dirty="0"/>
              <a:t>nehoří ani jinak chemicky či fyzikálně nereaguje, nepodléhá biologickému rozkladu ani nezpůsobuje rozklad jiných látek, s nimiž přichází do styku, a to způsobem ohrožujícím lidské zdraví a ohrožujícím nebo poškozujícím životní prostředí nebo vedoucím k překročení limitů znečišťování stanovených zvláštními právními předpisy,</a:t>
            </a:r>
          </a:p>
          <a:p>
            <a:pPr>
              <a:lnSpc>
                <a:spcPct val="110000"/>
              </a:lnSpc>
            </a:pPr>
            <a:r>
              <a:rPr lang="cs-CZ" dirty="0"/>
              <a:t>směsné odpady se nepovažují za odpad inertní.</a:t>
            </a:r>
          </a:p>
        </p:txBody>
      </p:sp>
    </p:spTree>
    <p:extLst>
      <p:ext uri="{BB962C8B-B14F-4D97-AF65-F5344CB8AC3E}">
        <p14:creationId xmlns:p14="http://schemas.microsoft.com/office/powerpoint/2010/main" val="22265142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26347"/>
            <a:ext cx="11082454" cy="470899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lphaLcParenR" startAt="2"/>
            </a:pPr>
            <a:r>
              <a:rPr lang="cs-CZ" sz="3300" b="1" dirty="0"/>
              <a:t>skupina S-ostatní odpad </a:t>
            </a:r>
            <a:r>
              <a:rPr lang="cs-CZ" sz="3300" dirty="0"/>
              <a:t>– určená pro odpady kategorie ostatní odpad. Pro účely evidence a ohlašování odpadů a zařízení se tyto skládky označují </a:t>
            </a:r>
            <a:r>
              <a:rPr lang="cs-CZ" sz="3100" b="1" u="sng" dirty="0"/>
              <a:t>S-OO</a:t>
            </a:r>
            <a:r>
              <a:rPr lang="cs-CZ" sz="3300" dirty="0"/>
              <a:t>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dirty="0"/>
              <a:t>Tato skupina S-OO se dále dělí na podskupiny: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cs-CZ" b="1" dirty="0"/>
              <a:t>S-OO1</a:t>
            </a:r>
            <a:r>
              <a:rPr lang="cs-CZ" dirty="0"/>
              <a:t> – skládky nebo sektory skládek určené pro ukládání odpadů kategorie ostatní odpad s nízkým obsahem organických biologicky rozložitelných látek, stanoveným v bodě 6 písm. c) přílohy č. 4, a odpadů z azbestu za podmínek stanovených v § 7,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cs-CZ" b="1" dirty="0"/>
              <a:t>S-OO3</a:t>
            </a:r>
            <a:r>
              <a:rPr lang="cs-CZ" dirty="0"/>
              <a:t> – skládky nebo sektory skládek určené pro ukládání odpadů kategorie ostatní odpad včetně odpadů s podstatným obsahem organických biologicky rozložitelných látek, odpadů, které nelze hodnotit na základě jejich vodného výluhu, a odpadů z azbestu za podmínek stanovených v § 7. Na tyto skládky nebo sektory nesmějí být ukládány odpady na bázi sádry.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D2549FFA-B8CC-4E4F-A086-EE247542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sz="3600" b="1" dirty="0"/>
              <a:t>Ukládaný odpad se dělí podle ČSN 83 8030 – Skládkování odpadů – Základní podmínky pro navrhování, výstavbu a provoz skládek</a:t>
            </a:r>
            <a:br>
              <a:rPr lang="cs-CZ" dirty="0"/>
            </a:br>
            <a:endParaRPr lang="cs-CZ" sz="36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755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8891" y="4387273"/>
            <a:ext cx="10515600" cy="2299854"/>
          </a:xfrm>
        </p:spPr>
        <p:txBody>
          <a:bodyPr>
            <a:normAutofit/>
          </a:bodyPr>
          <a:lstStyle/>
          <a:p>
            <a:r>
              <a:rPr lang="cs-CZ" sz="3200" dirty="0"/>
              <a:t>Toto dělení je dle Vyhlášky 294/2005 Sb.</a:t>
            </a:r>
            <a:r>
              <a:rPr lang="pl-PL" sz="3200" dirty="0"/>
              <a:t>, která byla sice zrušena, ale řídíme se jí, viz Metodický pokyn </a:t>
            </a:r>
            <a:r>
              <a:rPr lang="pl-PL" sz="3200" b="1" dirty="0">
                <a:solidFill>
                  <a:srgbClr val="008000"/>
                </a:solidFill>
              </a:rPr>
              <a:t>(připravuje se nová vyhláška)</a:t>
            </a:r>
            <a:br>
              <a:rPr lang="pl-PL" sz="3200" b="1" dirty="0">
                <a:solidFill>
                  <a:srgbClr val="008000"/>
                </a:solidFill>
              </a:rPr>
            </a:br>
            <a:r>
              <a:rPr lang="pl-PL" sz="1800" b="1" dirty="0">
                <a:solidFill>
                  <a:srgbClr val="008000"/>
                </a:solidFill>
              </a:rPr>
              <a:t>https://www.mzp.cz/C1257458002F0DC7/cz/ukladani_odpadu_skladka/$FILE/OODP-Sdeleni_NZ_Skladkovani_Vymety_Final-04012021.pdf</a:t>
            </a:r>
            <a:endParaRPr lang="cs-CZ" sz="1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8891" y="1410337"/>
            <a:ext cx="10515600" cy="2120780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c) skupina S-nebezpečný odpad </a:t>
            </a:r>
            <a:r>
              <a:rPr lang="cs-CZ" dirty="0"/>
              <a:t>– určená pro nebezpečné odpady.</a:t>
            </a:r>
          </a:p>
          <a:p>
            <a:pPr marL="0" indent="0">
              <a:buNone/>
            </a:pPr>
            <a:r>
              <a:rPr lang="cs-CZ" dirty="0"/>
              <a:t>Pro účely evidence a ohlašování odpadů a zařízení se skládky této skupiny označují </a:t>
            </a:r>
            <a:r>
              <a:rPr lang="cs-CZ" sz="2600" b="1" u="sng" dirty="0"/>
              <a:t>S-NO</a:t>
            </a:r>
            <a:r>
              <a:rPr lang="cs-CZ" dirty="0"/>
              <a:t>.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368E8FD2-E8E4-4186-9AF5-8D329107408E}"/>
              </a:ext>
            </a:extLst>
          </p:cNvPr>
          <p:cNvSpPr txBox="1">
            <a:spLocks/>
          </p:cNvSpPr>
          <p:nvPr/>
        </p:nvSpPr>
        <p:spPr>
          <a:xfrm>
            <a:off x="650488" y="3226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/>
              <a:t>Ukládaný odpad se dělí podle ČSN 83 8030 – Skládkování odpadů – Základní podmínky pro navrhování, výstavbu a provoz skládek</a:t>
            </a:r>
            <a:endParaRPr lang="cs-CZ" sz="36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3543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Podklady pro navrhování skládek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2013" y="1690688"/>
            <a:ext cx="10891787" cy="492186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cs-CZ" b="1" dirty="0"/>
              <a:t>Geotechnické podklady </a:t>
            </a:r>
            <a:r>
              <a:rPr lang="cs-CZ" dirty="0"/>
              <a:t>– celkové inženýrsko-geologické poměry lokality a souvisejícího okolí, geomechanické charakteristiky podloží, hydrogeologická charakteristika hornin, případné vodní zdroje, jakost podzemní a povrchové vody, vztah ke stavbám v okolí, antropogenní zátěž lokality a jejího okolí;</a:t>
            </a:r>
          </a:p>
          <a:p>
            <a:pPr>
              <a:lnSpc>
                <a:spcPct val="110000"/>
              </a:lnSpc>
              <a:defRPr/>
            </a:pPr>
            <a:r>
              <a:rPr lang="cs-CZ" b="1" dirty="0"/>
              <a:t>Mapové a geodetické podklady </a:t>
            </a:r>
            <a:r>
              <a:rPr lang="cs-CZ" dirty="0"/>
              <a:t>– vodohospodářská mapa 1 : 50 000, výškový a polohopisný plán skládky v měřítku 1 : 1000;</a:t>
            </a:r>
          </a:p>
          <a:p>
            <a:pPr>
              <a:lnSpc>
                <a:spcPct val="110000"/>
              </a:lnSpc>
              <a:defRPr/>
            </a:pPr>
            <a:r>
              <a:rPr lang="cs-CZ" b="1" dirty="0"/>
              <a:t>Základní údaje o předpokládané skladbě a množství ukládaného odpadu </a:t>
            </a:r>
            <a:r>
              <a:rPr lang="cs-CZ" dirty="0"/>
              <a:t>– podle kategorie, druhu a třídy vyluhovatelnosti;</a:t>
            </a:r>
          </a:p>
          <a:p>
            <a:pPr>
              <a:lnSpc>
                <a:spcPct val="110000"/>
              </a:lnSpc>
              <a:defRPr/>
            </a:pPr>
            <a:r>
              <a:rPr lang="cs-CZ" b="1" dirty="0"/>
              <a:t>Klimatické a hydrologické údaje </a:t>
            </a:r>
            <a:r>
              <a:rPr lang="cs-CZ" dirty="0"/>
              <a:t>– průměrný roční úhrn srážek, údaje o přívalových deštích (intenzita a periodicita), území dílčího povodí, směr a síla větrů.</a:t>
            </a:r>
          </a:p>
        </p:txBody>
      </p:sp>
    </p:spTree>
    <p:extLst>
      <p:ext uri="{BB962C8B-B14F-4D97-AF65-F5344CB8AC3E}">
        <p14:creationId xmlns:p14="http://schemas.microsoft.com/office/powerpoint/2010/main" val="40345476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Umístění skládek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cs-CZ" altLang="cs-CZ" dirty="0"/>
              <a:t>„Bezcenná“ opuštěná krajina ???</a:t>
            </a:r>
          </a:p>
          <a:p>
            <a:pPr>
              <a:buFont typeface="Arial" charset="0"/>
              <a:buChar char="•"/>
              <a:defRPr/>
            </a:pPr>
            <a:r>
              <a:rPr lang="cs-CZ" altLang="cs-CZ" dirty="0"/>
              <a:t>půda s omezeným výnosem,</a:t>
            </a:r>
          </a:p>
          <a:p>
            <a:pPr>
              <a:buFont typeface="Arial" charset="0"/>
              <a:buChar char="•"/>
              <a:defRPr/>
            </a:pPr>
            <a:r>
              <a:rPr lang="cs-CZ" altLang="cs-CZ" dirty="0"/>
              <a:t>pískovny a hliniště,</a:t>
            </a:r>
          </a:p>
          <a:p>
            <a:pPr>
              <a:buFont typeface="Arial" charset="0"/>
              <a:buChar char="•"/>
              <a:defRPr/>
            </a:pPr>
            <a:r>
              <a:rPr lang="cs-CZ" altLang="cs-CZ" dirty="0"/>
              <a:t>plochy přiléhající ke svahům,</a:t>
            </a:r>
          </a:p>
          <a:p>
            <a:pPr>
              <a:buFont typeface="Arial" charset="0"/>
              <a:buChar char="•"/>
              <a:defRPr/>
            </a:pPr>
            <a:r>
              <a:rPr lang="cs-CZ" altLang="cs-CZ" dirty="0"/>
              <a:t>plochy u dopravních zařízení (vzniklé při výstavbě).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50267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Vyloučené umístění skládek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cs-CZ" altLang="cs-CZ" dirty="0"/>
              <a:t>Pásma hygienické ochrany vod 1. stupně,</a:t>
            </a:r>
          </a:p>
          <a:p>
            <a:pPr>
              <a:buFont typeface="Arial" charset="0"/>
              <a:buChar char="•"/>
              <a:defRPr/>
            </a:pPr>
            <a:r>
              <a:rPr lang="cs-CZ" altLang="cs-CZ" dirty="0"/>
              <a:t>přírodní léčivé zdroje a minerální vody,</a:t>
            </a:r>
          </a:p>
          <a:p>
            <a:pPr>
              <a:buFont typeface="Arial" charset="0"/>
              <a:buChar char="•"/>
              <a:defRPr/>
            </a:pPr>
            <a:r>
              <a:rPr lang="cs-CZ" altLang="cs-CZ" dirty="0"/>
              <a:t>národní přírodní rezervace a památky,</a:t>
            </a:r>
          </a:p>
          <a:p>
            <a:pPr>
              <a:buFont typeface="Arial" charset="0"/>
              <a:buChar char="•"/>
              <a:defRPr/>
            </a:pPr>
            <a:r>
              <a:rPr lang="cs-CZ" altLang="cs-CZ" dirty="0"/>
              <a:t>ochranná pásma letišť,</a:t>
            </a:r>
          </a:p>
          <a:p>
            <a:pPr>
              <a:buFont typeface="Arial" charset="0"/>
              <a:buChar char="•"/>
              <a:defRPr/>
            </a:pPr>
            <a:r>
              <a:rPr lang="cs-CZ" altLang="cs-CZ" dirty="0"/>
              <a:t>ochranná pásma dálkových produktovodů,</a:t>
            </a:r>
          </a:p>
          <a:p>
            <a:pPr>
              <a:buFont typeface="Arial" charset="0"/>
              <a:buChar char="•"/>
              <a:defRPr/>
            </a:pPr>
            <a:r>
              <a:rPr lang="cs-CZ" altLang="cs-CZ" dirty="0"/>
              <a:t>území telekomunikačních sítí,</a:t>
            </a:r>
          </a:p>
          <a:p>
            <a:pPr>
              <a:buFont typeface="Arial" charset="0"/>
              <a:buChar char="•"/>
              <a:defRPr/>
            </a:pPr>
            <a:r>
              <a:rPr lang="cs-CZ" altLang="cs-CZ" dirty="0"/>
              <a:t>území s výskytem intenzivních svahových pohybů,</a:t>
            </a:r>
          </a:p>
          <a:p>
            <a:pPr>
              <a:buFont typeface="Arial" charset="0"/>
              <a:buChar char="•"/>
              <a:defRPr/>
            </a:pPr>
            <a:r>
              <a:rPr lang="cs-CZ" altLang="cs-CZ" dirty="0"/>
              <a:t>území s neúnosnou půdou.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1526" y="365125"/>
            <a:ext cx="3189460" cy="318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594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Umístění </a:t>
            </a:r>
            <a:r>
              <a:rPr lang="cs-CZ" altLang="cs-CZ" b="1" dirty="0"/>
              <a:t>skládek vyloučené pro odpady</a:t>
            </a:r>
            <a:br>
              <a:rPr lang="cs-CZ" altLang="cs-CZ" b="1" dirty="0"/>
            </a:br>
            <a:r>
              <a:rPr lang="cs-CZ" altLang="cs-CZ" b="1" dirty="0"/>
              <a:t>s vyluhovací třídou &gt;1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04044"/>
            <a:ext cx="10515600" cy="4351338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cs-CZ" dirty="0"/>
              <a:t>Hygienická ochranná pásma 2. a 3. stupně,</a:t>
            </a:r>
          </a:p>
          <a:p>
            <a:pPr>
              <a:buFont typeface="Arial" charset="0"/>
              <a:buChar char="•"/>
              <a:defRPr/>
            </a:pPr>
            <a:r>
              <a:rPr lang="cs-CZ" dirty="0"/>
              <a:t>národní parky,</a:t>
            </a:r>
          </a:p>
          <a:p>
            <a:pPr>
              <a:buFont typeface="Arial" charset="0"/>
              <a:buChar char="•"/>
              <a:defRPr/>
            </a:pPr>
            <a:r>
              <a:rPr lang="cs-CZ" dirty="0"/>
              <a:t>chráněné krajinné oblasti,</a:t>
            </a:r>
          </a:p>
          <a:p>
            <a:pPr>
              <a:buFont typeface="Arial" charset="0"/>
              <a:buChar char="•"/>
              <a:defRPr/>
            </a:pPr>
            <a:r>
              <a:rPr lang="cs-CZ" dirty="0"/>
              <a:t>chráněná ložiska nerostných surovin,</a:t>
            </a:r>
          </a:p>
          <a:p>
            <a:pPr>
              <a:buFont typeface="Arial" charset="0"/>
              <a:buChar char="•"/>
              <a:defRPr/>
            </a:pPr>
            <a:r>
              <a:rPr lang="cs-CZ" dirty="0"/>
              <a:t>území, kde dominuje cestovní ruch a rekreace,</a:t>
            </a:r>
          </a:p>
          <a:p>
            <a:pPr>
              <a:buFont typeface="Arial" charset="0"/>
              <a:buChar char="•"/>
              <a:defRPr/>
            </a:pPr>
            <a:r>
              <a:rPr lang="cs-CZ" dirty="0"/>
              <a:t>území se svahovými pohyby, poddolovaná území a krasová území,</a:t>
            </a:r>
          </a:p>
          <a:p>
            <a:pPr>
              <a:buFont typeface="Arial" charset="0"/>
              <a:buChar char="•"/>
              <a:defRPr/>
            </a:pPr>
            <a:r>
              <a:rPr lang="cs-CZ" dirty="0"/>
              <a:t>zaplavovaná území.</a:t>
            </a:r>
          </a:p>
        </p:txBody>
      </p:sp>
    </p:spTree>
    <p:extLst>
      <p:ext uri="{BB962C8B-B14F-4D97-AF65-F5344CB8AC3E}">
        <p14:creationId xmlns:p14="http://schemas.microsoft.com/office/powerpoint/2010/main" val="37956403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Těsnění skládek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Arial" charset="0"/>
              <a:buChar char="•"/>
              <a:defRPr/>
            </a:pPr>
            <a:r>
              <a:rPr lang="cs-CZ" dirty="0"/>
              <a:t>Základová spára – zbavená porostů a orničních a podorničních vrstev se zhutní podle geotechnických poměrů,</a:t>
            </a:r>
          </a:p>
          <a:p>
            <a:pPr>
              <a:lnSpc>
                <a:spcPct val="100000"/>
              </a:lnSpc>
              <a:buFont typeface="Arial" charset="0"/>
              <a:buChar char="•"/>
              <a:defRPr/>
            </a:pPr>
            <a:r>
              <a:rPr lang="cs-CZ" dirty="0"/>
              <a:t>v horninovém prostředí se opatří vyrovnávací vrstvou,</a:t>
            </a:r>
          </a:p>
          <a:p>
            <a:pPr>
              <a:lnSpc>
                <a:spcPct val="100000"/>
              </a:lnSpc>
              <a:buFont typeface="Arial" charset="0"/>
              <a:buChar char="•"/>
              <a:defRPr/>
            </a:pPr>
            <a:r>
              <a:rPr lang="cs-CZ" dirty="0"/>
              <a:t>musí být nejméně 1 m nad úrovní přirozené nebo gravitačním odvodněním upravené hladiny podzemní vody,</a:t>
            </a:r>
          </a:p>
          <a:p>
            <a:pPr>
              <a:lnSpc>
                <a:spcPct val="100000"/>
              </a:lnSpc>
              <a:buFont typeface="Arial" charset="0"/>
              <a:buChar char="•"/>
              <a:defRPr/>
            </a:pPr>
            <a:r>
              <a:rPr lang="cs-CZ" dirty="0"/>
              <a:t>pokud je skládka na svahu, musí se prošetřit stabilita.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2687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lum contrast="36000"/>
          </a:blip>
          <a:stretch>
            <a:fillRect/>
          </a:stretch>
        </p:blipFill>
        <p:spPr>
          <a:xfrm rot="5400000">
            <a:off x="2474974" y="-888048"/>
            <a:ext cx="6642673" cy="8849423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4DAB2560-3658-46F6-BF1D-BC909088F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37869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Provedení těsnění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1740" y="1813395"/>
            <a:ext cx="6078648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charset="0"/>
              <a:buChar char="•"/>
              <a:defRPr/>
            </a:pPr>
            <a:r>
              <a:rPr lang="cs-CZ" sz="3200" dirty="0"/>
              <a:t>Plošná těsnění – přírodní nebo upravené zeminy, folie (HD-PE).</a:t>
            </a:r>
          </a:p>
          <a:p>
            <a:pPr>
              <a:lnSpc>
                <a:spcPct val="100000"/>
              </a:lnSpc>
              <a:buFont typeface="Arial" charset="0"/>
              <a:buChar char="•"/>
              <a:defRPr/>
            </a:pPr>
            <a:r>
              <a:rPr lang="cs-CZ" sz="3200" dirty="0"/>
              <a:t>Pro svislá těsnění – hloubené nebo vrtavé podzemní stěny (s výplní jílovou nebo </a:t>
            </a:r>
            <a:r>
              <a:rPr lang="cs-CZ" sz="3200" dirty="0" err="1"/>
              <a:t>jílocementovou</a:t>
            </a:r>
            <a:r>
              <a:rPr lang="cs-CZ" sz="3200" dirty="0"/>
              <a:t>, betonovou apod.) nebo stěny vytvořené injektáží.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778" y="1825624"/>
            <a:ext cx="5412169" cy="405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291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b="1" dirty="0"/>
              <a:t>Požadavky na těsnění skládek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7490" y="1097690"/>
            <a:ext cx="8651444" cy="576031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481217" y="6519446"/>
            <a:ext cx="4119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k – součinitel filtrace</a:t>
            </a:r>
          </a:p>
        </p:txBody>
      </p:sp>
    </p:spTree>
    <p:extLst>
      <p:ext uri="{BB962C8B-B14F-4D97-AF65-F5344CB8AC3E}">
        <p14:creationId xmlns:p14="http://schemas.microsoft.com/office/powerpoint/2010/main" val="21741601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Druhy a vlastnosti těsnicích materiálů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altLang="cs-CZ" b="1" dirty="0"/>
              <a:t>Zeminy</a:t>
            </a:r>
            <a:r>
              <a:rPr lang="cs-CZ" altLang="cs-CZ" dirty="0"/>
              <a:t> – součinitel filtrace – k=1∙10</a:t>
            </a:r>
            <a:r>
              <a:rPr lang="cs-CZ" altLang="cs-CZ" baseline="30000" dirty="0"/>
              <a:t>-9</a:t>
            </a:r>
            <a:r>
              <a:rPr lang="cs-CZ" altLang="cs-CZ" dirty="0"/>
              <a:t> m/s</a:t>
            </a:r>
          </a:p>
          <a:p>
            <a:r>
              <a:rPr lang="cs-CZ" altLang="cs-CZ" dirty="0"/>
              <a:t>min. 0,6 m,</a:t>
            </a:r>
          </a:p>
          <a:p>
            <a:r>
              <a:rPr lang="cs-CZ" altLang="cs-CZ" dirty="0"/>
              <a:t>pro odpady s hodnotami složek ve výluhu vyššími než vyluhovací třída III – min. 1 m.</a:t>
            </a:r>
          </a:p>
          <a:p>
            <a:pPr marL="0" indent="0">
              <a:buNone/>
            </a:pPr>
            <a:r>
              <a:rPr lang="cs-CZ" altLang="cs-CZ" b="1" dirty="0"/>
              <a:t>Folie:</a:t>
            </a:r>
          </a:p>
          <a:p>
            <a:r>
              <a:rPr lang="cs-CZ" altLang="cs-CZ" dirty="0"/>
              <a:t>tloušťka folie pro skládky (vyluhovací třída I až III) min. 1,5 mm,</a:t>
            </a:r>
          </a:p>
          <a:p>
            <a:r>
              <a:rPr lang="cs-CZ" altLang="cs-CZ" dirty="0"/>
              <a:t>tloušťka folie pro skládky (výluhy přesahující třídu III) min. 2 mm,</a:t>
            </a:r>
          </a:p>
          <a:p>
            <a:r>
              <a:rPr lang="cs-CZ" altLang="cs-CZ" dirty="0"/>
              <a:t>ukládána pouze na hladký upravený povrch bez výstupků,</a:t>
            </a:r>
          </a:p>
          <a:p>
            <a:r>
              <a:rPr lang="cs-CZ" altLang="cs-CZ" dirty="0"/>
              <a:t>podle předem zpracovaného kladečského plánu,</a:t>
            </a:r>
          </a:p>
          <a:p>
            <a:r>
              <a:rPr lang="cs-CZ" altLang="cs-CZ" dirty="0"/>
              <a:t>spojování – svařováním.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48505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Průsakové vody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Arial" charset="0"/>
              <a:buChar char="•"/>
              <a:defRPr/>
            </a:pPr>
            <a:r>
              <a:rPr lang="cs-CZ" dirty="0"/>
              <a:t>Drenážní systémy – plošné drény z přírodního kameniva, ze sypkých umělých materiálů, trubní systémy PE, PVC – </a:t>
            </a:r>
            <a:r>
              <a:rPr lang="cs-CZ" dirty="0" err="1"/>
              <a:t>vyspádované</a:t>
            </a:r>
            <a:r>
              <a:rPr lang="cs-CZ" dirty="0"/>
              <a:t> 1 až 3 %.</a:t>
            </a:r>
          </a:p>
          <a:p>
            <a:pPr>
              <a:lnSpc>
                <a:spcPct val="100000"/>
              </a:lnSpc>
              <a:buFont typeface="Arial" charset="0"/>
              <a:buChar char="•"/>
              <a:defRPr/>
            </a:pPr>
            <a:r>
              <a:rPr lang="cs-CZ" dirty="0"/>
              <a:t>Jímky – z betonu s těsněním, z plastů, ocelové s nátěrem.</a:t>
            </a:r>
          </a:p>
          <a:p>
            <a:pPr>
              <a:lnSpc>
                <a:spcPct val="100000"/>
              </a:lnSpc>
              <a:buFont typeface="Arial" charset="0"/>
              <a:buChar char="•"/>
              <a:defRPr/>
            </a:pPr>
            <a:r>
              <a:rPr lang="cs-CZ" dirty="0"/>
              <a:t>Zařízení na zneškodňování průsakových vod: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dirty="0"/>
              <a:t>     - v prvních letech zpětné rozstřikování,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dirty="0"/>
              <a:t>     - později – čistírny.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83984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74751"/>
            <a:ext cx="10515600" cy="1325563"/>
          </a:xfrm>
        </p:spPr>
        <p:txBody>
          <a:bodyPr/>
          <a:lstStyle/>
          <a:p>
            <a:r>
              <a:rPr lang="cs-CZ" b="1" dirty="0"/>
              <a:t>Fáze vzniku skládkového plynu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3247"/>
            <a:ext cx="5457240" cy="4362987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5528108" y="1686517"/>
            <a:ext cx="6387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sz="2000" dirty="0">
                <a:latin typeface="Arial" panose="020B0604020202020204" pitchFamily="34" charset="0"/>
              </a:rPr>
              <a:t>Z 1 tuny uloženého odpadu        200 až 250 m</a:t>
            </a:r>
            <a:r>
              <a:rPr lang="cs-CZ" altLang="cs-CZ" sz="2000" baseline="30000" dirty="0">
                <a:latin typeface="Arial" panose="020B0604020202020204" pitchFamily="34" charset="0"/>
              </a:rPr>
              <a:t>3 </a:t>
            </a:r>
            <a:r>
              <a:rPr lang="cs-CZ" altLang="cs-CZ" sz="2000" dirty="0">
                <a:latin typeface="Arial" panose="020B0604020202020204" pitchFamily="34" charset="0"/>
              </a:rPr>
              <a:t>plynu</a:t>
            </a:r>
          </a:p>
          <a:p>
            <a:pPr>
              <a:spcBef>
                <a:spcPct val="0"/>
              </a:spcBef>
            </a:pP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2000" b="1" dirty="0">
                <a:latin typeface="Arial" panose="020B0604020202020204" pitchFamily="34" charset="0"/>
              </a:rPr>
              <a:t>1</a:t>
            </a:r>
            <a:r>
              <a:rPr lang="cs-CZ" altLang="cs-CZ" sz="2000" dirty="0"/>
              <a:t> </a:t>
            </a:r>
            <a:r>
              <a:rPr lang="cs-CZ" altLang="cs-CZ" sz="2000" b="1" dirty="0"/>
              <a:t>–</a:t>
            </a:r>
            <a:r>
              <a:rPr lang="cs-CZ" altLang="cs-CZ" sz="2000" dirty="0"/>
              <a:t> </a:t>
            </a:r>
            <a:r>
              <a:rPr lang="cs-CZ" altLang="cs-CZ" sz="2000" b="1" dirty="0">
                <a:latin typeface="Arial" panose="020B0604020202020204" pitchFamily="34" charset="0"/>
              </a:rPr>
              <a:t> aerobní část </a:t>
            </a:r>
            <a:r>
              <a:rPr lang="cs-CZ" altLang="cs-CZ" sz="2000" dirty="0">
                <a:latin typeface="Arial" panose="020B0604020202020204" pitchFamily="34" charset="0"/>
              </a:rPr>
              <a:t>– začíná již při sběru a svozu - probíhá dny až týdny.</a:t>
            </a:r>
          </a:p>
          <a:p>
            <a:pPr>
              <a:spcBef>
                <a:spcPct val="0"/>
              </a:spcBef>
            </a:pP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2000" b="1" dirty="0">
                <a:latin typeface="Arial" panose="020B0604020202020204" pitchFamily="34" charset="0"/>
              </a:rPr>
              <a:t>2 </a:t>
            </a:r>
            <a:r>
              <a:rPr lang="cs-CZ" altLang="cs-CZ" sz="2000" b="1" dirty="0"/>
              <a:t>–</a:t>
            </a:r>
            <a:r>
              <a:rPr lang="cs-CZ" altLang="cs-CZ" sz="2000" b="1" dirty="0">
                <a:latin typeface="Arial" panose="020B0604020202020204" pitchFamily="34" charset="0"/>
              </a:rPr>
              <a:t> úbytek vzduchu </a:t>
            </a:r>
            <a:r>
              <a:rPr lang="cs-CZ" altLang="cs-CZ" sz="2000" dirty="0">
                <a:latin typeface="Arial" panose="020B0604020202020204" pitchFamily="34" charset="0"/>
              </a:rPr>
              <a:t>– aktivizace kyselinotvorných bakterií → CO</a:t>
            </a:r>
            <a:r>
              <a:rPr lang="cs-CZ" altLang="cs-CZ" sz="2000" baseline="-25000" dirty="0">
                <a:latin typeface="Arial" panose="020B0604020202020204" pitchFamily="34" charset="0"/>
              </a:rPr>
              <a:t>2 </a:t>
            </a:r>
            <a:r>
              <a:rPr lang="cs-CZ" altLang="cs-CZ" sz="2000" dirty="0">
                <a:latin typeface="Arial" panose="020B0604020202020204" pitchFamily="34" charset="0"/>
              </a:rPr>
              <a:t>+ mastné kyseliny.</a:t>
            </a:r>
          </a:p>
          <a:p>
            <a:pPr>
              <a:spcBef>
                <a:spcPct val="0"/>
              </a:spcBef>
            </a:pP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2000" b="1" dirty="0">
                <a:latin typeface="Arial" panose="020B0604020202020204" pitchFamily="34" charset="0"/>
              </a:rPr>
              <a:t>3 a 4 </a:t>
            </a:r>
            <a:r>
              <a:rPr lang="cs-CZ" altLang="cs-CZ" sz="2000" b="1" dirty="0"/>
              <a:t>–</a:t>
            </a:r>
            <a:r>
              <a:rPr lang="cs-CZ" altLang="cs-CZ" sz="2000" b="1" dirty="0">
                <a:latin typeface="Arial" panose="020B0604020202020204" pitchFamily="34" charset="0"/>
              </a:rPr>
              <a:t> nedostatek vzduchu</a:t>
            </a:r>
            <a:r>
              <a:rPr lang="cs-CZ" altLang="cs-CZ" sz="2000" dirty="0">
                <a:latin typeface="Arial" panose="020B0604020202020204" pitchFamily="34" charset="0"/>
              </a:rPr>
              <a:t> – činnost </a:t>
            </a:r>
            <a:r>
              <a:rPr lang="cs-CZ" altLang="cs-CZ" sz="2000" dirty="0" err="1">
                <a:latin typeface="Arial" panose="020B0604020202020204" pitchFamily="34" charset="0"/>
              </a:rPr>
              <a:t>metanogenních</a:t>
            </a:r>
            <a:r>
              <a:rPr lang="cs-CZ" altLang="cs-CZ" sz="2000" dirty="0">
                <a:latin typeface="Arial" panose="020B0604020202020204" pitchFamily="34" charset="0"/>
              </a:rPr>
              <a:t> bakterií, zpracovávají produkty 2. fáze na CH</a:t>
            </a:r>
            <a:r>
              <a:rPr lang="cs-CZ" altLang="cs-CZ" sz="2000" baseline="-25000" dirty="0">
                <a:latin typeface="Arial" panose="020B0604020202020204" pitchFamily="34" charset="0"/>
              </a:rPr>
              <a:t>4 </a:t>
            </a:r>
            <a:r>
              <a:rPr lang="cs-CZ" altLang="cs-CZ" sz="2000" dirty="0">
                <a:latin typeface="Arial" panose="020B0604020202020204" pitchFamily="34" charset="0"/>
              </a:rPr>
              <a:t>a CO</a:t>
            </a:r>
            <a:r>
              <a:rPr lang="cs-CZ" altLang="cs-CZ" sz="2000" baseline="-25000" dirty="0">
                <a:latin typeface="Arial" panose="020B0604020202020204" pitchFamily="34" charset="0"/>
              </a:rPr>
              <a:t>2</a:t>
            </a:r>
          </a:p>
          <a:p>
            <a:pPr>
              <a:spcBef>
                <a:spcPct val="0"/>
              </a:spcBef>
            </a:pPr>
            <a:r>
              <a:rPr lang="cs-CZ" altLang="cs-CZ" sz="2000" dirty="0">
                <a:latin typeface="Arial" panose="020B0604020202020204" pitchFamily="34" charset="0"/>
              </a:rPr>
              <a:t>Poměr CH</a:t>
            </a:r>
            <a:r>
              <a:rPr lang="cs-CZ" altLang="cs-CZ" sz="2000" baseline="-25000" dirty="0">
                <a:latin typeface="Arial" panose="020B0604020202020204" pitchFamily="34" charset="0"/>
              </a:rPr>
              <a:t>4 </a:t>
            </a:r>
            <a:r>
              <a:rPr lang="cs-CZ" altLang="cs-CZ" sz="2000" dirty="0">
                <a:latin typeface="Arial" panose="020B0604020202020204" pitchFamily="34" charset="0"/>
              </a:rPr>
              <a:t>a CO</a:t>
            </a:r>
            <a:r>
              <a:rPr lang="cs-CZ" altLang="cs-CZ" sz="2000" baseline="-25000" dirty="0">
                <a:latin typeface="Arial" panose="020B0604020202020204" pitchFamily="34" charset="0"/>
              </a:rPr>
              <a:t>2</a:t>
            </a:r>
            <a:r>
              <a:rPr lang="cs-CZ" altLang="cs-CZ" sz="2000" dirty="0">
                <a:latin typeface="Arial" panose="020B0604020202020204" pitchFamily="34" charset="0"/>
              </a:rPr>
              <a:t> se mění</a:t>
            </a:r>
          </a:p>
          <a:p>
            <a:pPr>
              <a:spcBef>
                <a:spcPct val="0"/>
              </a:spcBef>
            </a:pPr>
            <a:r>
              <a:rPr lang="cs-CZ" altLang="cs-CZ" sz="2000" dirty="0">
                <a:latin typeface="Arial" panose="020B0604020202020204" pitchFamily="34" charset="0"/>
              </a:rPr>
              <a:t>Skládkový plyn → 50 až 64 % CH</a:t>
            </a:r>
            <a:r>
              <a:rPr lang="cs-CZ" altLang="cs-CZ" sz="2000" baseline="-25000" dirty="0">
                <a:latin typeface="Arial" panose="020B0604020202020204" pitchFamily="34" charset="0"/>
              </a:rPr>
              <a:t>4.</a:t>
            </a:r>
            <a:endParaRPr lang="cs-CZ" altLang="cs-CZ" sz="2000" dirty="0">
              <a:latin typeface="Arial" panose="020B0604020202020204" pitchFamily="34" charset="0"/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8841501" y="1908089"/>
            <a:ext cx="262550" cy="9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1411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7143" y="336396"/>
            <a:ext cx="10515600" cy="1325563"/>
          </a:xfrm>
        </p:spPr>
        <p:txBody>
          <a:bodyPr/>
          <a:lstStyle/>
          <a:p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54974" y="1202252"/>
            <a:ext cx="3032682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cs-CZ" dirty="0"/>
              <a:t>Nebezpečí vytvoření výbušné směsi se vzduchem, a to i ve vzdálenosti několika set metrů od tělesa skládky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-11046" y="1661959"/>
            <a:ext cx="2532112" cy="19981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cs-CZ" dirty="0"/>
              <a:t>Není-li ze skládky uměle odčerpáván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         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990600" y="4879818"/>
            <a:ext cx="7780322" cy="228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cs-CZ" b="1" dirty="0"/>
              <a:t>Způsob odtahu skládkového plynu</a:t>
            </a:r>
            <a:r>
              <a:rPr lang="cs-CZ" dirty="0"/>
              <a:t>: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cs-CZ" dirty="0"/>
              <a:t>Pasivní – plyn uniká vlivem vlastního tepla.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cs-CZ" dirty="0"/>
              <a:t>Aktivní – plyn je odsáván vhodným potrubím do sběrného a jímacího zařízení.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         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13877" y="1497771"/>
            <a:ext cx="3748286" cy="3044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cs-CZ" dirty="0"/>
              <a:t>Plyn migruje vrstvami uložených odpadů i vrstvami podloží skládky nerovnoměrně všemi směry  </a:t>
            </a:r>
          </a:p>
        </p:txBody>
      </p:sp>
    </p:spTree>
    <p:extLst>
      <p:ext uri="{BB962C8B-B14F-4D97-AF65-F5344CB8AC3E}">
        <p14:creationId xmlns:p14="http://schemas.microsoft.com/office/powerpoint/2010/main" val="41114486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211" y="697117"/>
            <a:ext cx="11611070" cy="516047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462848" y="6277245"/>
            <a:ext cx="5433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http://www.tzb-info.cz/docu/clanky/0015/001540o6.gif</a:t>
            </a:r>
          </a:p>
        </p:txBody>
      </p:sp>
    </p:spTree>
    <p:extLst>
      <p:ext uri="{BB962C8B-B14F-4D97-AF65-F5344CB8AC3E}">
        <p14:creationId xmlns:p14="http://schemas.microsoft.com/office/powerpoint/2010/main" val="32271882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8300" y="0"/>
            <a:ext cx="57936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914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Arial" charset="0"/>
              <a:buChar char="•"/>
              <a:defRPr/>
            </a:pPr>
            <a:r>
              <a:rPr lang="cs-CZ" dirty="0"/>
              <a:t>Odvodnění povrchu skládek,</a:t>
            </a:r>
          </a:p>
          <a:p>
            <a:pPr>
              <a:lnSpc>
                <a:spcPct val="100000"/>
              </a:lnSpc>
              <a:buFont typeface="Arial" charset="0"/>
              <a:buChar char="•"/>
              <a:defRPr/>
            </a:pPr>
            <a:r>
              <a:rPr lang="cs-CZ" dirty="0"/>
              <a:t>odplyňování skládek,</a:t>
            </a:r>
          </a:p>
          <a:p>
            <a:pPr>
              <a:lnSpc>
                <a:spcPct val="100000"/>
              </a:lnSpc>
              <a:buFont typeface="Arial" charset="0"/>
              <a:buChar char="•"/>
              <a:defRPr/>
            </a:pPr>
            <a:r>
              <a:rPr lang="cs-CZ" dirty="0"/>
              <a:t>uzavírací vrstvy skládek,</a:t>
            </a:r>
          </a:p>
          <a:p>
            <a:pPr>
              <a:lnSpc>
                <a:spcPct val="100000"/>
              </a:lnSpc>
              <a:buFont typeface="Arial" charset="0"/>
              <a:buChar char="•"/>
              <a:defRPr/>
            </a:pPr>
            <a:r>
              <a:rPr lang="cs-CZ" dirty="0"/>
              <a:t>rekultivační vrstvy skládek,</a:t>
            </a:r>
          </a:p>
          <a:p>
            <a:pPr>
              <a:lnSpc>
                <a:spcPct val="100000"/>
              </a:lnSpc>
              <a:buFont typeface="Arial" charset="0"/>
              <a:buChar char="•"/>
              <a:defRPr/>
            </a:pPr>
            <a:r>
              <a:rPr lang="cs-CZ" dirty="0"/>
              <a:t>konečná úprava povrchu skládek – porost,</a:t>
            </a:r>
          </a:p>
          <a:p>
            <a:pPr>
              <a:lnSpc>
                <a:spcPct val="100000"/>
              </a:lnSpc>
              <a:buFont typeface="Arial" charset="0"/>
              <a:buChar char="•"/>
              <a:defRPr/>
            </a:pPr>
            <a:r>
              <a:rPr lang="cs-CZ" dirty="0"/>
              <a:t>provozování uzavřené skládky – provozní řád.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41088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914246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0"/>
              <a:t>Úroveň hladiny spodních vod,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jakost povrchových vod, do nichž jsou vyústěny vnější drenáže skládky,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jakost průsakových vod ze skládky,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jakost vod z vnější drenáže před vtokem do povrchových vod,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vývin, složení a množství skládkového plynu,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jakost ovzduší z hlediska prašnosti,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polohové změny a přetváření tělesa skládky.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2023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8269" y="378756"/>
            <a:ext cx="10515600" cy="928416"/>
          </a:xfrm>
        </p:spPr>
        <p:txBody>
          <a:bodyPr/>
          <a:lstStyle/>
          <a:p>
            <a:r>
              <a:rPr lang="cs-CZ" b="1" dirty="0"/>
              <a:t>Odpadní sádrovce – B) </a:t>
            </a:r>
            <a:r>
              <a:rPr lang="cs-CZ" b="1" dirty="0" err="1"/>
              <a:t>Energosádrovec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5607" y="1498598"/>
            <a:ext cx="10515600" cy="5221945"/>
          </a:xfrm>
        </p:spPr>
        <p:txBody>
          <a:bodyPr/>
          <a:lstStyle/>
          <a:p>
            <a:r>
              <a:rPr lang="cs-CZ" dirty="0"/>
              <a:t>Pro odsiřovací proces kouřových plynů pro jeden elektrárenský blok je v hrubé roční bilanci: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     </a:t>
            </a:r>
            <a:r>
              <a:rPr lang="cs-CZ" sz="3200" dirty="0"/>
              <a:t>cca </a:t>
            </a:r>
            <a:r>
              <a:rPr lang="cs-CZ" sz="3200" b="1" dirty="0"/>
              <a:t>60 000 t vápence</a:t>
            </a:r>
            <a:endParaRPr lang="cs-CZ" sz="3200" dirty="0"/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dirty="0"/>
              <a:t>      získá se </a:t>
            </a:r>
            <a:r>
              <a:rPr lang="cs-CZ" sz="3200" b="1" dirty="0"/>
              <a:t>100 000 t sádrovce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dirty="0"/>
              <a:t>je zdrojem pro výrobu </a:t>
            </a:r>
            <a:r>
              <a:rPr lang="cs-CZ" sz="3200" b="1" dirty="0"/>
              <a:t>84 000 t sádry</a:t>
            </a:r>
            <a:r>
              <a:rPr lang="cs-CZ" sz="3200" dirty="0"/>
              <a:t>.</a:t>
            </a:r>
          </a:p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4908" y="2032597"/>
            <a:ext cx="4927774" cy="316170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7526541" y="5403422"/>
            <a:ext cx="372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Foto: ČEZ, Elektrárna </a:t>
            </a:r>
            <a:r>
              <a:rPr lang="cs-CZ" dirty="0" err="1"/>
              <a:t>Počerady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69EC9D0-082E-4540-861F-83ED2431A8CA}"/>
              </a:ext>
            </a:extLst>
          </p:cNvPr>
          <p:cNvSpPr txBox="1"/>
          <p:nvPr/>
        </p:nvSpPr>
        <p:spPr>
          <a:xfrm>
            <a:off x="10752285" y="3823855"/>
            <a:ext cx="498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813097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Příklady rekultivace skládek – golf ?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22" y="1690688"/>
            <a:ext cx="6034207" cy="4472412"/>
          </a:xfrm>
          <a:prstGeom prst="rect">
            <a:avLst/>
          </a:prstGeom>
        </p:spPr>
      </p:pic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6668631" y="1511928"/>
            <a:ext cx="4965071" cy="499751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Font typeface="Arial" charset="0"/>
              <a:buChar char="•"/>
              <a:defRPr/>
            </a:pPr>
            <a:r>
              <a:rPr lang="cs-CZ" dirty="0"/>
              <a:t>Golf Club Sokolov – mistrovské hřiště postavené jako rekultivace opuštěného uhelného dolu.</a:t>
            </a:r>
          </a:p>
          <a:p>
            <a:pPr>
              <a:lnSpc>
                <a:spcPct val="120000"/>
              </a:lnSpc>
              <a:buFont typeface="Arial" charset="0"/>
              <a:buChar char="•"/>
              <a:defRPr/>
            </a:pPr>
            <a:r>
              <a:rPr lang="cs-CZ" dirty="0"/>
              <a:t>Golf Club Stará Boleslav – golfové hřiště (první ze tří plánovaných hřišť) postavené na skládce bývalé pískovny.</a:t>
            </a:r>
          </a:p>
          <a:p>
            <a:pPr>
              <a:lnSpc>
                <a:spcPct val="120000"/>
              </a:lnSpc>
              <a:buFont typeface="Arial" charset="0"/>
              <a:buChar char="•"/>
              <a:defRPr/>
            </a:pPr>
            <a:r>
              <a:rPr lang="cs-CZ" dirty="0"/>
              <a:t>Atrium Golf Club v Trhovém Štěpánově – hřiště postaveno na skládce komunálního odpadu.</a:t>
            </a:r>
          </a:p>
        </p:txBody>
      </p:sp>
    </p:spTree>
    <p:extLst>
      <p:ext uri="{BB962C8B-B14F-4D97-AF65-F5344CB8AC3E}">
        <p14:creationId xmlns:p14="http://schemas.microsoft.com/office/powerpoint/2010/main" val="38104156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19857"/>
            <a:ext cx="10515600" cy="1325563"/>
          </a:xfrm>
        </p:spPr>
        <p:txBody>
          <a:bodyPr/>
          <a:lstStyle/>
          <a:p>
            <a:r>
              <a:rPr lang="cs-CZ" b="1" dirty="0"/>
              <a:t>Biologické metody zpracování odpadů</a:t>
            </a:r>
            <a:br>
              <a:rPr lang="cs-CZ" b="1" dirty="0"/>
            </a:br>
            <a:r>
              <a:rPr lang="cs-CZ" b="1" dirty="0"/>
              <a:t>KOMPOSTOVÁNÍ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7591" y="1924185"/>
            <a:ext cx="3967976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b="1" dirty="0"/>
              <a:t>Definice: </a:t>
            </a:r>
          </a:p>
          <a:p>
            <a:pPr>
              <a:lnSpc>
                <a:spcPct val="100000"/>
              </a:lnSpc>
              <a:buFont typeface="Arial" charset="0"/>
              <a:buChar char="•"/>
              <a:defRPr/>
            </a:pPr>
            <a:r>
              <a:rPr lang="cs-CZ" altLang="cs-CZ" dirty="0"/>
              <a:t>je to aerobní biologický rozkladný proces </a:t>
            </a:r>
            <a:r>
              <a:rPr lang="cs-CZ" altLang="cs-CZ" dirty="0">
                <a:sym typeface="Symbol" pitchFamily="18" charset="2"/>
              </a:rPr>
              <a:t></a:t>
            </a:r>
            <a:r>
              <a:rPr lang="cs-CZ" altLang="cs-CZ" dirty="0"/>
              <a:t> rozklad původních organických látek na stabilní humusové látky.</a:t>
            </a:r>
          </a:p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999748" y="1924185"/>
            <a:ext cx="54735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b="1" dirty="0">
                <a:latin typeface="Arial" charset="0"/>
              </a:rPr>
              <a:t>Objekty pro výrobu kompostů</a:t>
            </a:r>
          </a:p>
          <a:p>
            <a:pPr marL="342900" indent="-342900">
              <a:lnSpc>
                <a:spcPct val="100000"/>
              </a:lnSpc>
              <a:defRPr/>
            </a:pPr>
            <a:r>
              <a:rPr lang="cs-CZ" altLang="cs-CZ" dirty="0">
                <a:latin typeface="Arial" charset="0"/>
              </a:rPr>
              <a:t>Kompostárny – závody komplexně vybavené stavebním a strojním zařízením pro úpravu vstupních surovin a jejich expedici. </a:t>
            </a:r>
          </a:p>
          <a:p>
            <a:pPr marL="342900" indent="-342900">
              <a:lnSpc>
                <a:spcPct val="100000"/>
              </a:lnSpc>
              <a:defRPr/>
            </a:pPr>
            <a:r>
              <a:rPr lang="cs-CZ" altLang="cs-CZ" dirty="0" err="1">
                <a:latin typeface="Arial" charset="0"/>
              </a:rPr>
              <a:t>Kompostoviště</a:t>
            </a:r>
            <a:r>
              <a:rPr lang="cs-CZ" altLang="cs-CZ" dirty="0">
                <a:latin typeface="Arial" charset="0"/>
              </a:rPr>
              <a:t> – trvale zpevněná, vodotěsná plocha, vybavená nezbytnou mechanizací.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8669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949" y="5277109"/>
            <a:ext cx="10952748" cy="177339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dirty="0"/>
              <a:t>1-pásová hromada, 2-překopávání kompostu, 3-regulace vlhkosti surovin, 4-větrací šachta, 5-vzduchotechnické rozvody, 6-biofiltr, 7-měření teploty, 8-měření obsahu vzdušného kyslíku, 9-velín a administrativní prostor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060" y="560229"/>
            <a:ext cx="6515100" cy="452437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22905" y="145352"/>
            <a:ext cx="119807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Stálé kompostování na zastřešené, vodohospodářsky zabezpečené ploše</a:t>
            </a:r>
          </a:p>
        </p:txBody>
      </p:sp>
    </p:spTree>
    <p:extLst>
      <p:ext uri="{BB962C8B-B14F-4D97-AF65-F5344CB8AC3E}">
        <p14:creationId xmlns:p14="http://schemas.microsoft.com/office/powerpoint/2010/main" val="10349399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1328" y="356071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Kompostovací žlaby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1486" y="1753196"/>
            <a:ext cx="6483047" cy="486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503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71523" y="211216"/>
            <a:ext cx="6323091" cy="1325563"/>
          </a:xfrm>
        </p:spPr>
        <p:txBody>
          <a:bodyPr/>
          <a:lstStyle/>
          <a:p>
            <a:r>
              <a:rPr lang="cs-CZ" b="1" dirty="0"/>
              <a:t>Kompostovací boxy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5" y="2290686"/>
            <a:ext cx="5532727" cy="36861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9793" y="2290686"/>
            <a:ext cx="4914907" cy="3686180"/>
          </a:xfrm>
          <a:prstGeom prst="rect">
            <a:avLst/>
          </a:prstGeom>
        </p:spPr>
      </p:pic>
      <p:cxnSp>
        <p:nvCxnSpPr>
          <p:cNvPr id="8" name="Přímá spojnice se šipkou 7"/>
          <p:cNvCxnSpPr/>
          <p:nvPr/>
        </p:nvCxnSpPr>
        <p:spPr>
          <a:xfrm flipH="1">
            <a:off x="4499572" y="1638677"/>
            <a:ext cx="1222218" cy="516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6102036" y="1638677"/>
            <a:ext cx="1104522" cy="516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566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Kompostování ve vaku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215" y="1602463"/>
            <a:ext cx="8506126" cy="476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767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Druhy kompostů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0823" y="1439073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0"/>
              <a:t>Statkové – organické - chlévská mrva, hnůj, sláma, natě, seno ap., minerální -zemina, rybniční bahno, zemité kaly Vyzrálý kompost obsahuje – 60 % sušiny,  toho 20 % organických látek.  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Průmyslové – nižší podíl zemědělských odpadů, vyšší podíl průmyslových kalů a odpadů.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Speciální – specifické vlastnosti pro různé druhy rostlin – listovka, drnovka, rašelinovka ap.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817717"/>
            <a:ext cx="2877069" cy="187110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0054" y="4817717"/>
            <a:ext cx="1945388" cy="194538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0227" y="4800353"/>
            <a:ext cx="2948339" cy="196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167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Podstata </a:t>
            </a:r>
            <a:r>
              <a:rPr lang="cs-CZ" altLang="cs-CZ" b="1" dirty="0"/>
              <a:t>fermentace (zrání) kompostů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0"/>
              <a:t>Fermentace – kvašení látek rostlinného nebo živočišného původu účinkem enzymů. 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Mineralizace – rozklad organických látek rostlinného i živočišného původu na jednoduché anorganické sloučeniny – CO</a:t>
            </a:r>
            <a:r>
              <a:rPr lang="cs-CZ" altLang="cs-CZ" baseline="-25000" dirty="0"/>
              <a:t>2</a:t>
            </a:r>
            <a:r>
              <a:rPr lang="cs-CZ" altLang="cs-CZ" dirty="0"/>
              <a:t>, NH</a:t>
            </a:r>
            <a:r>
              <a:rPr lang="cs-CZ" altLang="cs-CZ" baseline="-25000" dirty="0"/>
              <a:t>3</a:t>
            </a:r>
            <a:r>
              <a:rPr lang="cs-CZ" altLang="cs-CZ" dirty="0"/>
              <a:t>, H</a:t>
            </a:r>
            <a:r>
              <a:rPr lang="cs-CZ" altLang="cs-CZ" baseline="-25000" dirty="0"/>
              <a:t>2</a:t>
            </a:r>
            <a:r>
              <a:rPr lang="cs-CZ" altLang="cs-CZ" dirty="0"/>
              <a:t>O, oxidy S, P ap. 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Syntetická činnost (humifikace) – tvorba nových stabilních organických sloučenin - </a:t>
            </a:r>
            <a:r>
              <a:rPr lang="cs-CZ" altLang="cs-CZ" dirty="0" err="1"/>
              <a:t>huminové</a:t>
            </a:r>
            <a:r>
              <a:rPr lang="cs-CZ" altLang="cs-CZ" dirty="0"/>
              <a:t> kyseliny a humáty.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65505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Technologie výroby kompostů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6819" y="1922790"/>
            <a:ext cx="624161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0"/>
              <a:t>Kompostové zakládky – krechty. </a:t>
            </a:r>
          </a:p>
          <a:p>
            <a:pPr>
              <a:lnSpc>
                <a:spcPct val="100000"/>
              </a:lnSpc>
            </a:pPr>
            <a:r>
              <a:rPr lang="cs-CZ" altLang="cs-CZ" dirty="0" err="1"/>
              <a:t>Biofermentory</a:t>
            </a:r>
            <a:r>
              <a:rPr lang="cs-CZ" altLang="cs-CZ" dirty="0"/>
              <a:t> – zařízení k řízené fermentaci odpadů.</a:t>
            </a:r>
          </a:p>
          <a:p>
            <a:pPr marL="0" indent="0">
              <a:lnSpc>
                <a:spcPct val="100000"/>
              </a:lnSpc>
              <a:buNone/>
            </a:pPr>
            <a:endParaRPr lang="cs-CZ" altLang="cs-CZ" dirty="0"/>
          </a:p>
          <a:p>
            <a:pPr>
              <a:lnSpc>
                <a:spcPct val="100000"/>
              </a:lnSpc>
            </a:pPr>
            <a:r>
              <a:rPr lang="cs-CZ" altLang="cs-CZ" dirty="0"/>
              <a:t>Speciální technologie – červené kalifornské žížaly </a:t>
            </a:r>
            <a:r>
              <a:rPr lang="cs-CZ" altLang="cs-CZ" dirty="0" err="1"/>
              <a:t>Eisenia</a:t>
            </a:r>
            <a:r>
              <a:rPr lang="cs-CZ" altLang="cs-CZ" dirty="0"/>
              <a:t> </a:t>
            </a:r>
            <a:r>
              <a:rPr lang="cs-CZ" altLang="cs-CZ" dirty="0" err="1"/>
              <a:t>foetida</a:t>
            </a:r>
            <a:r>
              <a:rPr lang="cs-CZ" altLang="cs-CZ" dirty="0"/>
              <a:t> – přeměna látek v trávícím traktu žížal </a:t>
            </a:r>
            <a:r>
              <a:rPr lang="cs-CZ" altLang="cs-CZ" dirty="0">
                <a:sym typeface="Symbol" panose="05050102010706020507" pitchFamily="18" charset="2"/>
              </a:rPr>
              <a:t></a:t>
            </a:r>
            <a:r>
              <a:rPr lang="cs-CZ" altLang="cs-CZ" dirty="0"/>
              <a:t> nejúčinnější organické hnojivo (70 × účinnější než hnůj).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871" y="4177181"/>
            <a:ext cx="4028424" cy="2590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872" y="1557424"/>
            <a:ext cx="5687059" cy="246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03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C74163-B51F-4EF3-B660-7CCB97A38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62236" cy="1325563"/>
          </a:xfrm>
        </p:spPr>
        <p:txBody>
          <a:bodyPr/>
          <a:lstStyle/>
          <a:p>
            <a:r>
              <a:rPr lang="cs-CZ" b="1" dirty="0"/>
              <a:t>Bytové kompostéry</a:t>
            </a:r>
          </a:p>
        </p:txBody>
      </p:sp>
      <p:pic>
        <p:nvPicPr>
          <p:cNvPr id="1026" name="Picture 2" descr="1606965015-3_339x500">
            <a:extLst>
              <a:ext uri="{FF2B5EF4-FFF2-40B4-BE49-F238E27FC236}">
                <a16:creationId xmlns:a16="http://schemas.microsoft.com/office/drawing/2014/main" id="{A625407E-2A5F-4AB3-B7FA-4F8FE6650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820" y="1591171"/>
            <a:ext cx="32289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72250E91-EF39-432F-ACD2-26B331EB8AE9}"/>
              </a:ext>
            </a:extLst>
          </p:cNvPr>
          <p:cNvSpPr/>
          <p:nvPr/>
        </p:nvSpPr>
        <p:spPr>
          <a:xfrm>
            <a:off x="838200" y="6474114"/>
            <a:ext cx="89869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https://www.zemito.cz/blog/kompostovani-v-byte-nebo-na-balkone-zvladneme-v-byte-bez-zahradky-vytvorit-idealni-kompost/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1DF891FC-A346-454F-9BAB-8950B328996F}"/>
              </a:ext>
            </a:extLst>
          </p:cNvPr>
          <p:cNvSpPr/>
          <p:nvPr/>
        </p:nvSpPr>
        <p:spPr>
          <a:xfrm>
            <a:off x="6126016" y="1884651"/>
            <a:ext cx="5541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https://www.sako.cz/novinka/cz/1088/dotovane-kompostery-pro-brnaky/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FCA3B002-D1D6-4777-A23F-3F6689BEC375}"/>
              </a:ext>
            </a:extLst>
          </p:cNvPr>
          <p:cNvSpPr txBox="1">
            <a:spLocks/>
          </p:cNvSpPr>
          <p:nvPr/>
        </p:nvSpPr>
        <p:spPr>
          <a:xfrm>
            <a:off x="6095999" y="365125"/>
            <a:ext cx="59666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/>
              <a:t>Dotované kompostéry</a:t>
            </a:r>
          </a:p>
        </p:txBody>
      </p:sp>
    </p:spTree>
    <p:extLst>
      <p:ext uri="{BB962C8B-B14F-4D97-AF65-F5344CB8AC3E}">
        <p14:creationId xmlns:p14="http://schemas.microsoft.com/office/powerpoint/2010/main" val="948467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2E7D2BA-ED8C-4D49-A34E-6936C176FB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90" y="1039091"/>
            <a:ext cx="11243219" cy="4710546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0DBA787D-0332-4DD3-8068-70DA1C94E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390" y="5754256"/>
            <a:ext cx="10515600" cy="50800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https://www.knauf.cz</a:t>
            </a:r>
          </a:p>
        </p:txBody>
      </p:sp>
    </p:spTree>
    <p:extLst>
      <p:ext uri="{BB962C8B-B14F-4D97-AF65-F5344CB8AC3E}">
        <p14:creationId xmlns:p14="http://schemas.microsoft.com/office/powerpoint/2010/main" val="54633277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Děkuji za pozornost.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254" y="1883120"/>
            <a:ext cx="3559614" cy="430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15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Energetické využívání odpadů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132294" cy="4351338"/>
          </a:xfrm>
        </p:spPr>
        <p:txBody>
          <a:bodyPr/>
          <a:lstStyle/>
          <a:p>
            <a:pPr marL="0" indent="0">
              <a:buNone/>
            </a:pPr>
            <a:r>
              <a:rPr lang="cs-CZ" sz="3200" dirty="0">
                <a:solidFill>
                  <a:srgbClr val="008000"/>
                </a:solidFill>
              </a:rPr>
              <a:t>+</a:t>
            </a:r>
            <a:r>
              <a:rPr lang="cs-CZ" dirty="0"/>
              <a:t> redukce objemu odpadů</a:t>
            </a:r>
          </a:p>
          <a:p>
            <a:pPr marL="0" indent="0">
              <a:buNone/>
            </a:pPr>
            <a:r>
              <a:rPr lang="cs-CZ" sz="3200" dirty="0">
                <a:solidFill>
                  <a:srgbClr val="008000"/>
                </a:solidFill>
              </a:rPr>
              <a:t>+</a:t>
            </a:r>
            <a:r>
              <a:rPr lang="cs-CZ" dirty="0"/>
              <a:t> využití energie</a:t>
            </a:r>
          </a:p>
          <a:p>
            <a:pPr marL="0" indent="0">
              <a:buNone/>
            </a:pPr>
            <a:r>
              <a:rPr lang="cs-CZ" sz="3600" dirty="0">
                <a:solidFill>
                  <a:srgbClr val="FF0000"/>
                </a:solidFill>
              </a:rPr>
              <a:t>-</a:t>
            </a:r>
            <a:r>
              <a:rPr lang="cs-CZ" sz="3600" dirty="0"/>
              <a:t> </a:t>
            </a:r>
            <a:r>
              <a:rPr lang="cs-CZ" dirty="0"/>
              <a:t>znečišťování ovzduší</a:t>
            </a:r>
          </a:p>
          <a:p>
            <a:pPr marL="0" indent="0">
              <a:buNone/>
            </a:pPr>
            <a:r>
              <a:rPr lang="cs-CZ" sz="3600" dirty="0">
                <a:solidFill>
                  <a:srgbClr val="FF0000"/>
                </a:solidFill>
              </a:rPr>
              <a:t>-</a:t>
            </a:r>
            <a:r>
              <a:rPr lang="cs-CZ" sz="3600" dirty="0"/>
              <a:t> </a:t>
            </a:r>
            <a:r>
              <a:rPr lang="cs-CZ" dirty="0"/>
              <a:t>vysoké náklady na výstavbu</a:t>
            </a:r>
          </a:p>
          <a:p>
            <a:pPr marL="0" indent="0">
              <a:buNone/>
            </a:pPr>
            <a:r>
              <a:rPr lang="cs-CZ" sz="3600" dirty="0">
                <a:solidFill>
                  <a:srgbClr val="FF0000"/>
                </a:solidFill>
              </a:rPr>
              <a:t>-</a:t>
            </a:r>
            <a:r>
              <a:rPr lang="cs-CZ" sz="3600" dirty="0"/>
              <a:t> </a:t>
            </a:r>
            <a:r>
              <a:rPr lang="cs-CZ" dirty="0"/>
              <a:t>složitý technologický proces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6238" y="1534571"/>
            <a:ext cx="5187215" cy="521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18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45156"/>
          </a:xfrm>
        </p:spPr>
        <p:txBody>
          <a:bodyPr/>
          <a:lstStyle/>
          <a:p>
            <a:r>
              <a:rPr lang="cs-CZ" b="1" dirty="0"/>
              <a:t>Zařízení na energetické využití odpadů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6259" y="2026347"/>
            <a:ext cx="10515600" cy="4351338"/>
          </a:xfrm>
        </p:spPr>
        <p:txBody>
          <a:bodyPr>
            <a:normAutofit/>
          </a:bodyPr>
          <a:lstStyle/>
          <a:p>
            <a:r>
              <a:rPr lang="cs-CZ" sz="4000" dirty="0"/>
              <a:t> Spalování</a:t>
            </a:r>
          </a:p>
          <a:p>
            <a:r>
              <a:rPr lang="cs-CZ" sz="4000" dirty="0"/>
              <a:t> </a:t>
            </a:r>
            <a:r>
              <a:rPr lang="cs-CZ" sz="4000" dirty="0" err="1"/>
              <a:t>Spoluspalování</a:t>
            </a:r>
            <a:endParaRPr lang="cs-CZ" sz="4000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38200" y="4202016"/>
            <a:ext cx="7810123" cy="1240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4000" dirty="0"/>
              <a:t>Nízkoteplotní:	 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4000" dirty="0"/>
              <a:t>Vysokoteplotní:	</a:t>
            </a: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3793401" y="1400977"/>
            <a:ext cx="6228784" cy="579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600" b="1" dirty="0"/>
              <a:t>800 – 1 600 °C</a:t>
            </a:r>
          </a:p>
        </p:txBody>
      </p:sp>
    </p:spTree>
    <p:extLst>
      <p:ext uri="{BB962C8B-B14F-4D97-AF65-F5344CB8AC3E}">
        <p14:creationId xmlns:p14="http://schemas.microsoft.com/office/powerpoint/2010/main" val="38947946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1889</TotalTime>
  <Words>3423</Words>
  <Application>Microsoft Office PowerPoint</Application>
  <PresentationFormat>Širokoúhlá obrazovka</PresentationFormat>
  <Paragraphs>325</Paragraphs>
  <Slides>70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70</vt:i4>
      </vt:variant>
    </vt:vector>
  </HeadingPairs>
  <TitlesOfParts>
    <vt:vector size="75" baseType="lpstr">
      <vt:lpstr>Arial</vt:lpstr>
      <vt:lpstr>Calibri</vt:lpstr>
      <vt:lpstr>Calibri Light</vt:lpstr>
      <vt:lpstr>Symbol</vt:lpstr>
      <vt:lpstr>Motiv Office</vt:lpstr>
      <vt:lpstr>P6 využití odpadů ve stavebnictví A ODSTRAŇOVÁNÍ ODPADŮ</vt:lpstr>
      <vt:lpstr>Rozdělení cementů ČSN EN 197-1</vt:lpstr>
      <vt:lpstr>Odpadní sádrovce – A) Chemosádrovce</vt:lpstr>
      <vt:lpstr>Odpadní sádrovce – B) Energosádrovec</vt:lpstr>
      <vt:lpstr>Prezentace aplikace PowerPoint</vt:lpstr>
      <vt:lpstr>Odpadní sádrovce – B) Energosádrovec</vt:lpstr>
      <vt:lpstr>Prezentace aplikace PowerPoint</vt:lpstr>
      <vt:lpstr>Energetické využívání odpadů</vt:lpstr>
      <vt:lpstr>Zařízení na energetické využití odpadů</vt:lpstr>
      <vt:lpstr>Technologie spalování</vt:lpstr>
      <vt:lpstr>Technologie spalování</vt:lpstr>
      <vt:lpstr>Prezentace aplikace PowerPoint</vt:lpstr>
      <vt:lpstr>Prezentace aplikace PowerPoint</vt:lpstr>
      <vt:lpstr>Prezentace aplikace PowerPoint</vt:lpstr>
      <vt:lpstr>Zařízení na tepelnou úpravu odpadů</vt:lpstr>
      <vt:lpstr>Spalovny tuhého komunálního odpadu (TKO)</vt:lpstr>
      <vt:lpstr>Prezentace aplikace PowerPoint</vt:lpstr>
      <vt:lpstr>Schéma spalovny TKO</vt:lpstr>
      <vt:lpstr>Spalovna Brno – SAKO Brno, a.s.</vt:lpstr>
      <vt:lpstr>Prezentace aplikace PowerPoint</vt:lpstr>
      <vt:lpstr>Spalovna Liberec – TERMIZO a.s.</vt:lpstr>
      <vt:lpstr>Spalovna Praha – Pražské služby a.s.</vt:lpstr>
      <vt:lpstr>Prezentace aplikace PowerPoint</vt:lpstr>
      <vt:lpstr>Spalovna Chotíkov – Plzeňská teplárenská a.s.</vt:lpstr>
      <vt:lpstr>Prezentace aplikace PowerPoint</vt:lpstr>
      <vt:lpstr>Čištění spalin ve spalovně Chotíkov</vt:lpstr>
      <vt:lpstr>Prezentace aplikace PowerPoint</vt:lpstr>
      <vt:lpstr>Spoluspalování odpadů v cementářské peci</vt:lpstr>
      <vt:lpstr>Spoluspalování odpadů v cementářské peci</vt:lpstr>
      <vt:lpstr>„Green“ cement</vt:lpstr>
      <vt:lpstr>Výhody zařízení na energetické využívání odpadu – shrnutí</vt:lpstr>
      <vt:lpstr>Použité zdroje</vt:lpstr>
      <vt:lpstr>Třídy vyluhovatelnosti podle Vyhlášky č. 273/2021 Sb. Vyhláška o podrobnostech nakládání s odpady</vt:lpstr>
      <vt:lpstr>Způsoby nakládání s odpady dle legislativy</vt:lpstr>
      <vt:lpstr>Prezentace aplikace PowerPoint</vt:lpstr>
      <vt:lpstr>Odpad ???</vt:lpstr>
      <vt:lpstr>Nový zákon o odpadech</vt:lpstr>
      <vt:lpstr>Skládkování</vt:lpstr>
      <vt:lpstr>Skládka</vt:lpstr>
      <vt:lpstr>Řízené skládky</vt:lpstr>
      <vt:lpstr>Typy skládek</vt:lpstr>
      <vt:lpstr>Ukládaný odpad se dělí podle ČSN 83 8030 – Skládkování odpadů – Základní podmínky pro navrhování, výstavbu a provoz skládek </vt:lpstr>
      <vt:lpstr>Ukládaný odpad se dělí podle ČSN 83 8030 – Skládkování odpadů – Základní podmínky pro navrhování, výstavbu a provoz skládek </vt:lpstr>
      <vt:lpstr>Toto dělení je dle Vyhlášky 294/2005 Sb., která byla sice zrušena, ale řídíme se jí, viz Metodický pokyn (připravuje se nová vyhláška) https://www.mzp.cz/C1257458002F0DC7/cz/ukladani_odpadu_skladka/$FILE/OODP-Sdeleni_NZ_Skladkovani_Vymety_Final-04012021.pdf</vt:lpstr>
      <vt:lpstr>Podklady pro navrhování skládek</vt:lpstr>
      <vt:lpstr>Umístění skládek</vt:lpstr>
      <vt:lpstr>Vyloučené umístění skládek</vt:lpstr>
      <vt:lpstr>Umístění skládek vyloučené pro odpady s vyluhovací třídou &gt;1</vt:lpstr>
      <vt:lpstr>Těsnění skládek</vt:lpstr>
      <vt:lpstr>Provedení těsnění</vt:lpstr>
      <vt:lpstr>Požadavky na těsnění skládek</vt:lpstr>
      <vt:lpstr>Druhy a vlastnosti těsnicích materiálů</vt:lpstr>
      <vt:lpstr>Průsakové vody</vt:lpstr>
      <vt:lpstr>Fáze vzniku skládkového plynu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Příklady rekultivace skládek – golf ?</vt:lpstr>
      <vt:lpstr>Biologické metody zpracování odpadů KOMPOSTOVÁNÍ</vt:lpstr>
      <vt:lpstr>Prezentace aplikace PowerPoint</vt:lpstr>
      <vt:lpstr>Kompostovací žlaby</vt:lpstr>
      <vt:lpstr>Kompostovací boxy</vt:lpstr>
      <vt:lpstr>Kompostování ve vaku</vt:lpstr>
      <vt:lpstr>Druhy kompostů</vt:lpstr>
      <vt:lpstr>Podstata fermentace (zrání) kompostů</vt:lpstr>
      <vt:lpstr>Technologie výroby kompostů</vt:lpstr>
      <vt:lpstr>Bytové kompostéry</vt:lpstr>
      <vt:lpstr>Děkuji za pozornost.</vt:lpstr>
    </vt:vector>
  </TitlesOfParts>
  <Company>VUT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P1 ÚVOD DO EKOLOGIE</dc:title>
  <dc:creator>Nikol</dc:creator>
  <cp:lastModifiedBy>Nikol</cp:lastModifiedBy>
  <cp:revision>144</cp:revision>
  <cp:lastPrinted>2017-10-04T13:16:09Z</cp:lastPrinted>
  <dcterms:created xsi:type="dcterms:W3CDTF">2017-09-20T12:19:58Z</dcterms:created>
  <dcterms:modified xsi:type="dcterms:W3CDTF">2022-10-31T09:50:13Z</dcterms:modified>
</cp:coreProperties>
</file>