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6" r:id="rId3"/>
    <p:sldId id="277" r:id="rId4"/>
    <p:sldId id="278" r:id="rId5"/>
    <p:sldId id="282" r:id="rId6"/>
    <p:sldId id="283" r:id="rId7"/>
    <p:sldId id="284" r:id="rId8"/>
    <p:sldId id="307" r:id="rId9"/>
    <p:sldId id="308" r:id="rId10"/>
    <p:sldId id="286" r:id="rId11"/>
    <p:sldId id="423" r:id="rId12"/>
    <p:sldId id="420" r:id="rId13"/>
    <p:sldId id="363" r:id="rId14"/>
    <p:sldId id="422" r:id="rId15"/>
    <p:sldId id="421" r:id="rId16"/>
    <p:sldId id="288" r:id="rId17"/>
    <p:sldId id="306" r:id="rId18"/>
    <p:sldId id="424" r:id="rId19"/>
    <p:sldId id="425" r:id="rId20"/>
    <p:sldId id="364" r:id="rId21"/>
    <p:sldId id="426" r:id="rId22"/>
    <p:sldId id="429" r:id="rId23"/>
    <p:sldId id="287" r:id="rId24"/>
    <p:sldId id="289" r:id="rId25"/>
    <p:sldId id="291" r:id="rId26"/>
    <p:sldId id="290" r:id="rId27"/>
    <p:sldId id="292" r:id="rId28"/>
    <p:sldId id="279" r:id="rId29"/>
    <p:sldId id="293" r:id="rId30"/>
    <p:sldId id="294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427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29BE-8D03-44EE-BC8D-6250B4EC6D0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C7E-699E-43C4-ADEE-FF53A26E43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0519-738B-4A70-8502-4C77670AFC49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8FFD-9447-4479-897F-9BA1FA867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1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FCB8-CD0E-492D-8E77-5D0CB21FC67C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jb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o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P7 </a:t>
            </a:r>
            <a:r>
              <a:rPr lang="cs-CZ" altLang="cs-CZ" cap="all" dirty="0"/>
              <a:t>úvod do toxikologie</a:t>
            </a: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</p:txBody>
      </p:sp>
    </p:spTree>
    <p:extLst>
      <p:ext uri="{BB962C8B-B14F-4D97-AF65-F5344CB8AC3E}">
        <p14:creationId xmlns:p14="http://schemas.microsoft.com/office/powerpoint/2010/main" val="4085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790" y="222954"/>
            <a:ext cx="10515600" cy="738846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Skupina 1 – Azbest (česky „osinek“) [1, 2]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790" y="1110824"/>
            <a:ext cx="11418426" cy="48104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dirty="0"/>
              <a:t>Název pro vláknité minerály patřící do </a:t>
            </a:r>
            <a:r>
              <a:rPr lang="cs-CZ" dirty="0"/>
              <a:t>skupiny serpentinů a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amfibolů. </a:t>
            </a:r>
          </a:p>
          <a:p>
            <a:pPr>
              <a:defRPr/>
            </a:pPr>
            <a:r>
              <a:rPr lang="cs-CZ" dirty="0"/>
              <a:t>Jedná se o křemičitany hořečnaté, </a:t>
            </a:r>
            <a:r>
              <a:rPr lang="cs-CZ" dirty="0" err="1"/>
              <a:t>železito</a:t>
            </a:r>
            <a:r>
              <a:rPr lang="cs-CZ" dirty="0"/>
              <a:t>-hořečnaté a </a:t>
            </a:r>
            <a:r>
              <a:rPr lang="cs-CZ" dirty="0" err="1"/>
              <a:t>hořečnato</a:t>
            </a:r>
            <a:r>
              <a:rPr lang="cs-CZ" dirty="0"/>
              <a:t>-vápenaté.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3C5BA69-5D34-4657-933B-1494B1300D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7615" y="2761862"/>
          <a:ext cx="8741617" cy="3695902"/>
        </p:xfrm>
        <a:graphic>
          <a:graphicData uri="http://schemas.openxmlformats.org/drawingml/2006/table">
            <a:tbl>
              <a:tblPr firstRow="1" firstCol="1" bandRow="1"/>
              <a:tblGrid>
                <a:gridCol w="1581942">
                  <a:extLst>
                    <a:ext uri="{9D8B030D-6E8A-4147-A177-3AD203B41FA5}">
                      <a16:colId xmlns:a16="http://schemas.microsoft.com/office/drawing/2014/main" val="3553861885"/>
                    </a:ext>
                  </a:extLst>
                </a:gridCol>
                <a:gridCol w="3837860">
                  <a:extLst>
                    <a:ext uri="{9D8B030D-6E8A-4147-A177-3AD203B41FA5}">
                      <a16:colId xmlns:a16="http://schemas.microsoft.com/office/drawing/2014/main" val="468529455"/>
                    </a:ext>
                  </a:extLst>
                </a:gridCol>
                <a:gridCol w="1835740">
                  <a:extLst>
                    <a:ext uri="{9D8B030D-6E8A-4147-A177-3AD203B41FA5}">
                      <a16:colId xmlns:a16="http://schemas.microsoft.com/office/drawing/2014/main" val="2697358674"/>
                    </a:ext>
                  </a:extLst>
                </a:gridCol>
                <a:gridCol w="1486075">
                  <a:extLst>
                    <a:ext uri="{9D8B030D-6E8A-4147-A177-3AD203B41FA5}">
                      <a16:colId xmlns:a16="http://schemas.microsoft.com/office/drawing/2014/main" val="1191289004"/>
                    </a:ext>
                  </a:extLst>
                </a:gridCol>
              </a:tblGrid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Vzorec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Barva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Skupina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15900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Chrysotil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(OH)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Světle zelená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Serpentiny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806330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Krokydolit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II3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Modrá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Amfiboly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34216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Anthofylit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Šedohnědá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Amfiboly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079573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Tremolit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Bílá až šedá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Amfiboly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43788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Aktinolit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(Mg, 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Zelená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Amfiboly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083997"/>
                  </a:ext>
                </a:extLst>
              </a:tr>
              <a:tr h="52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Amosit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Mg)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cs-CZ" sz="18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Hnědá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Amfiboly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345280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0FE1764-544E-4D56-A6CD-C778085BBC3E}"/>
              </a:ext>
            </a:extLst>
          </p:cNvPr>
          <p:cNvSpPr txBox="1"/>
          <p:nvPr/>
        </p:nvSpPr>
        <p:spPr>
          <a:xfrm>
            <a:off x="8164286" y="6488668"/>
            <a:ext cx="4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Pavla </a:t>
            </a:r>
            <a:r>
              <a:rPr lang="cs-CZ" dirty="0" err="1"/>
              <a:t>Rovnaníková</a:t>
            </a:r>
            <a:r>
              <a:rPr lang="cs-CZ" dirty="0"/>
              <a:t>, UCHE, FAST, VUT</a:t>
            </a:r>
          </a:p>
        </p:txBody>
      </p:sp>
    </p:spTree>
    <p:extLst>
      <p:ext uri="{BB962C8B-B14F-4D97-AF65-F5344CB8AC3E}">
        <p14:creationId xmlns:p14="http://schemas.microsoft.com/office/powerpoint/2010/main" val="285805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790" y="222954"/>
            <a:ext cx="10515600" cy="738846"/>
          </a:xfrm>
        </p:spPr>
        <p:txBody>
          <a:bodyPr/>
          <a:lstStyle/>
          <a:p>
            <a:pPr algn="ctr"/>
            <a:r>
              <a:rPr lang="cs-CZ" b="1" dirty="0"/>
              <a:t>Historie používání azbestu [1, 2 ]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787" y="1400073"/>
            <a:ext cx="11418426" cy="48104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b="1" dirty="0"/>
              <a:t>2 500 let př. n. l. </a:t>
            </a:r>
            <a:r>
              <a:rPr lang="cs-CZ" dirty="0"/>
              <a:t>– obyvatelé ve  východním Finsku zpevňovali hliněné hrnce a kuchyňské náčiní azbestovým minerálem antofylitem.</a:t>
            </a:r>
          </a:p>
          <a:p>
            <a:pPr>
              <a:lnSpc>
                <a:spcPct val="110000"/>
              </a:lnSpc>
              <a:defRPr/>
            </a:pPr>
            <a:r>
              <a:rPr lang="cs-CZ" b="1" dirty="0"/>
              <a:t>1. století </a:t>
            </a:r>
            <a:r>
              <a:rPr lang="cs-CZ" dirty="0"/>
              <a:t>(</a:t>
            </a:r>
            <a:r>
              <a:rPr lang="cs-CZ" dirty="0" err="1"/>
              <a:t>asbestinon</a:t>
            </a:r>
            <a:r>
              <a:rPr lang="cs-CZ" dirty="0"/>
              <a:t>, což znamená „neuhasitelný“) – rukopis římského historika a přírodovědce Plinia staršího, jeho synovec Plinius mladší píše o škodlivých účincích azbestu na lidské bytosti. </a:t>
            </a:r>
          </a:p>
          <a:p>
            <a:pPr>
              <a:lnSpc>
                <a:spcPct val="110000"/>
              </a:lnSpc>
              <a:defRPr/>
            </a:pPr>
            <a:r>
              <a:rPr lang="cs-CZ" b="1" dirty="0"/>
              <a:t>Kolem roku 318 n. l. </a:t>
            </a:r>
            <a:r>
              <a:rPr lang="cs-CZ" dirty="0" err="1"/>
              <a:t>Athanasius</a:t>
            </a:r>
            <a:r>
              <a:rPr lang="cs-CZ" dirty="0"/>
              <a:t> v Alexandrii v Egyptě napsal: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dirty="0"/>
              <a:t>"Přirozenou vlastností ohně je hořet. Existuje látka, která nemá strach ze spálení. Pokud by někdo pochyboval o pravdivosti toho, stačilo by se zabalit do dané látky a pak se dotknout ohně.“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E478D4-2572-4646-986E-B62B4E3FB061}"/>
              </a:ext>
            </a:extLst>
          </p:cNvPr>
          <p:cNvSpPr txBox="1"/>
          <p:nvPr/>
        </p:nvSpPr>
        <p:spPr>
          <a:xfrm>
            <a:off x="8164286" y="6488668"/>
            <a:ext cx="4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P. </a:t>
            </a:r>
            <a:r>
              <a:rPr lang="cs-CZ" dirty="0" err="1"/>
              <a:t>Rovnaníková</a:t>
            </a:r>
            <a:r>
              <a:rPr lang="cs-CZ" dirty="0"/>
              <a:t>, UCHE, FAST, VUT</a:t>
            </a:r>
          </a:p>
        </p:txBody>
      </p:sp>
    </p:spTree>
    <p:extLst>
      <p:ext uri="{BB962C8B-B14F-4D97-AF65-F5344CB8AC3E}">
        <p14:creationId xmlns:p14="http://schemas.microsoft.com/office/powerpoint/2010/main" val="22779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F9B3061-09C0-45AE-917C-782C61697A99}"/>
              </a:ext>
            </a:extLst>
          </p:cNvPr>
          <p:cNvSpPr txBox="1">
            <a:spLocks/>
          </p:cNvSpPr>
          <p:nvPr/>
        </p:nvSpPr>
        <p:spPr>
          <a:xfrm>
            <a:off x="457200" y="1238250"/>
            <a:ext cx="1173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dirty="0"/>
              <a:t>                                                      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C2CD409-D32D-43B3-8243-31B38E57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400" y="1901825"/>
            <a:ext cx="2444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D4F40BE1-DA5E-4A02-A05A-839677A0B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1901825"/>
            <a:ext cx="26590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A1E0E8E0-2463-4150-99D6-C9602B1049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0456" y="1900238"/>
            <a:ext cx="171926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">
            <a:extLst>
              <a:ext uri="{FF2B5EF4-FFF2-40B4-BE49-F238E27FC236}">
                <a16:creationId xmlns:a16="http://schemas.microsoft.com/office/drawing/2014/main" id="{E5B1D504-0440-4049-9250-E7919D1AC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67" y="4721515"/>
            <a:ext cx="2659952" cy="14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2" descr="This image of asbestos was taken with an electron microscope.&#10;">
            <a:extLst>
              <a:ext uri="{FF2B5EF4-FFF2-40B4-BE49-F238E27FC236}">
                <a16:creationId xmlns:a16="http://schemas.microsoft.com/office/drawing/2014/main" id="{3AF0C384-9A25-485A-A91A-8A79631F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400" y="4723103"/>
            <a:ext cx="2517775" cy="14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5" descr="https://www.researchgate.net/profile/Alessandro-Cavallo-3/publication/318295435/figure/fig4/AS:616480441901057@1523991799159/SEM-photomicrograph-of-chrysotile-fibre-bundles-and-fibrils_W640.jpg">
            <a:extLst>
              <a:ext uri="{FF2B5EF4-FFF2-40B4-BE49-F238E27FC236}">
                <a16:creationId xmlns:a16="http://schemas.microsoft.com/office/drawing/2014/main" id="{AFA10B07-71EB-4BDF-80CB-DE19BA43A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456" y="4723103"/>
            <a:ext cx="1719262" cy="150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87B769-5D00-401B-9A5E-B71E4E6CEBB8}"/>
              </a:ext>
            </a:extLst>
          </p:cNvPr>
          <p:cNvSpPr txBox="1"/>
          <p:nvPr/>
        </p:nvSpPr>
        <p:spPr>
          <a:xfrm>
            <a:off x="8164286" y="6488668"/>
            <a:ext cx="4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P. </a:t>
            </a:r>
            <a:r>
              <a:rPr lang="cs-CZ" dirty="0" err="1"/>
              <a:t>Rovnaníková</a:t>
            </a:r>
            <a:r>
              <a:rPr lang="cs-CZ" dirty="0"/>
              <a:t>, UCHE, FAST, VUT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1EB5693-15F3-4527-8343-0CD73AF8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88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300" y="72703"/>
            <a:ext cx="10515600" cy="951075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Používání azbestu -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987750"/>
            <a:ext cx="11636830" cy="587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Výroba v ČR:</a:t>
            </a:r>
          </a:p>
          <a:p>
            <a:pPr lvl="1"/>
            <a:r>
              <a:rPr lang="cs-CZ" dirty="0"/>
              <a:t>Omezená ložiska v Čechách a na Moravě.</a:t>
            </a:r>
          </a:p>
          <a:p>
            <a:pPr lvl="1"/>
            <a:r>
              <a:rPr lang="cs-CZ" dirty="0"/>
              <a:t>Vytěžené ložisko na Slovensku.</a:t>
            </a:r>
          </a:p>
          <a:p>
            <a:pPr lvl="1"/>
            <a:r>
              <a:rPr lang="cs-CZ" dirty="0"/>
              <a:t>Dovoz z Kanady, SSSR, Jižní Afriky a Kypru.</a:t>
            </a:r>
          </a:p>
          <a:p>
            <a:pPr lvl="1"/>
            <a:r>
              <a:rPr lang="cs-CZ" dirty="0"/>
              <a:t>V roce 1984 zařazen azbest mezi prokázané karcinogeny pro člověka.</a:t>
            </a:r>
          </a:p>
          <a:p>
            <a:pPr lvl="1"/>
            <a:r>
              <a:rPr lang="cs-CZ" dirty="0"/>
              <a:t>Od roku 1997 již nebyla povolena výroba azbestových materiálů.</a:t>
            </a:r>
          </a:p>
          <a:p>
            <a:pPr lvl="1"/>
            <a:r>
              <a:rPr lang="cs-CZ" dirty="0"/>
              <a:t>Azbest se nachází nejen v ložiscích, ale je součástí jiných hornin.</a:t>
            </a:r>
          </a:p>
          <a:p>
            <a:pPr marL="457200" lvl="1" indent="0">
              <a:buNone/>
            </a:pPr>
            <a:endParaRPr lang="cs-CZ" sz="2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3200" b="1" dirty="0"/>
              <a:t>Výroba ve světě: 25 zemí (90 % </a:t>
            </a:r>
            <a:r>
              <a:rPr lang="cs-CZ" sz="3200" b="1" dirty="0" err="1"/>
              <a:t>chrysotil</a:t>
            </a:r>
            <a:r>
              <a:rPr lang="cs-CZ" sz="3200" b="1" dirty="0"/>
              <a:t> Mg</a:t>
            </a:r>
            <a:r>
              <a:rPr lang="cs-CZ" sz="3200" b="1" baseline="-25000" dirty="0"/>
              <a:t>3</a:t>
            </a:r>
            <a:r>
              <a:rPr lang="cs-CZ" sz="3200" b="1" dirty="0"/>
              <a:t> Si</a:t>
            </a:r>
            <a:r>
              <a:rPr lang="cs-CZ" sz="3200" b="1" baseline="-25000" dirty="0"/>
              <a:t>2</a:t>
            </a:r>
            <a:r>
              <a:rPr lang="cs-CZ" sz="3200" b="1" dirty="0"/>
              <a:t>O</a:t>
            </a:r>
            <a:r>
              <a:rPr lang="cs-CZ" sz="3200" b="1" baseline="-25000" dirty="0"/>
              <a:t>5</a:t>
            </a:r>
            <a:r>
              <a:rPr lang="cs-CZ" sz="3200" b="1" dirty="0"/>
              <a:t> (OH)</a:t>
            </a:r>
            <a:r>
              <a:rPr lang="cs-CZ" sz="3200" b="1" baseline="-25000" dirty="0"/>
              <a:t>4</a:t>
            </a:r>
            <a:r>
              <a:rPr lang="cs-CZ" sz="3200" b="1" dirty="0"/>
              <a:t>)</a:t>
            </a:r>
          </a:p>
          <a:p>
            <a:pPr lvl="1"/>
            <a:r>
              <a:rPr lang="cs-CZ" dirty="0"/>
              <a:t>Největší spotřeba azbestu v letech 1850–1980.</a:t>
            </a:r>
          </a:p>
          <a:p>
            <a:pPr lvl="1"/>
            <a:r>
              <a:rPr lang="cs-CZ" dirty="0"/>
              <a:t>V 90. letech zavádí některá země EU omezení a zákaz používání.</a:t>
            </a:r>
          </a:p>
          <a:p>
            <a:pPr lvl="1"/>
            <a:r>
              <a:rPr lang="cs-CZ" dirty="0"/>
              <a:t>Úplný zákaz používání výrobků obsahujících azbest a jejich uvádění na trh, těžby azbestu a výroby a zpracování výrobků s azbestem (směrnice Evropské komise 1999/77/ES a 2003/18/ES) vstoupil v platnost v roce 2005, resp. 2006.</a:t>
            </a:r>
          </a:p>
        </p:txBody>
      </p:sp>
    </p:spTree>
    <p:extLst>
      <p:ext uri="{BB962C8B-B14F-4D97-AF65-F5344CB8AC3E}">
        <p14:creationId xmlns:p14="http://schemas.microsoft.com/office/powerpoint/2010/main" val="258587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5D9BA-E848-414E-8A6B-3C7163AD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69182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Vlastnosti azbestu [1, 2]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929AD6-0194-4421-AC57-62E63CFD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59270"/>
            <a:ext cx="9024258" cy="514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Azbest se vyznačuje:</a:t>
            </a:r>
          </a:p>
          <a:p>
            <a:r>
              <a:rPr lang="cs-CZ" dirty="0"/>
              <a:t>Žáruvzdorností</a:t>
            </a:r>
          </a:p>
          <a:p>
            <a:r>
              <a:rPr lang="cs-CZ" dirty="0"/>
              <a:t>Špatnou tepelnou vodivostí</a:t>
            </a:r>
          </a:p>
          <a:p>
            <a:r>
              <a:rPr lang="cs-CZ" dirty="0"/>
              <a:t>Bod tání amfibolových azbestů okolo 1100 °C</a:t>
            </a:r>
          </a:p>
          <a:p>
            <a:r>
              <a:rPr lang="cs-CZ" dirty="0"/>
              <a:t>Bod tání serpentinového azbestu okolo 1500 °C</a:t>
            </a:r>
          </a:p>
          <a:p>
            <a:r>
              <a:rPr lang="cs-CZ" dirty="0"/>
              <a:t>Odolností působení kyselin a zásad</a:t>
            </a:r>
          </a:p>
          <a:p>
            <a:r>
              <a:rPr lang="cs-CZ" dirty="0"/>
              <a:t>Odolností proti </a:t>
            </a:r>
            <a:r>
              <a:rPr lang="cs-CZ" dirty="0" err="1"/>
              <a:t>biokorozi</a:t>
            </a:r>
            <a:endParaRPr lang="cs-CZ" dirty="0"/>
          </a:p>
          <a:p>
            <a:r>
              <a:rPr lang="cs-CZ" dirty="0"/>
              <a:t>Je tvořen ohebnými spřádatelnými </a:t>
            </a:r>
          </a:p>
          <a:p>
            <a:r>
              <a:rPr lang="cs-CZ" dirty="0"/>
              <a:t>Barevností jednotlivých druhů – někdy se používá barva pro jejich rozlišení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54155F-63A1-47E3-BC7B-49EE91B2755F}"/>
              </a:ext>
            </a:extLst>
          </p:cNvPr>
          <p:cNvSpPr txBox="1"/>
          <p:nvPr/>
        </p:nvSpPr>
        <p:spPr>
          <a:xfrm>
            <a:off x="8164286" y="6488668"/>
            <a:ext cx="4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P. </a:t>
            </a:r>
            <a:r>
              <a:rPr lang="cs-CZ" dirty="0" err="1"/>
              <a:t>Rovnaníková</a:t>
            </a:r>
            <a:r>
              <a:rPr lang="cs-CZ" dirty="0"/>
              <a:t>, UCHE, FAST, VUT</a:t>
            </a:r>
          </a:p>
        </p:txBody>
      </p:sp>
    </p:spTree>
    <p:extLst>
      <p:ext uri="{BB962C8B-B14F-4D97-AF65-F5344CB8AC3E}">
        <p14:creationId xmlns:p14="http://schemas.microsoft.com/office/powerpoint/2010/main" val="306330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9D9AD-0C6F-436B-86FF-08A019F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1"/>
            <a:ext cx="10515600" cy="793717"/>
          </a:xfrm>
        </p:spPr>
        <p:txBody>
          <a:bodyPr/>
          <a:lstStyle/>
          <a:p>
            <a:pPr algn="ctr"/>
            <a:r>
              <a:rPr lang="cs-CZ" b="1" dirty="0"/>
              <a:t>Zdravotní rizika [1, 2]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9DB44E-FAC3-483C-A770-220D58E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961668"/>
            <a:ext cx="11346025" cy="57283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cs-CZ" altLang="cs-CZ" dirty="0"/>
              <a:t>Při zpracování se přírodní azbest musí rozvláknit a upravit </a:t>
            </a:r>
            <a:r>
              <a:rPr lang="cs-CZ" altLang="cs-CZ" b="1" dirty="0">
                <a:solidFill>
                  <a:srgbClr val="FF0000"/>
                </a:solidFill>
              </a:rPr>
              <a:t>→</a:t>
            </a:r>
            <a:r>
              <a:rPr lang="cs-CZ" altLang="cs-CZ" dirty="0"/>
              <a:t> výrobky se opracovávají</a:t>
            </a:r>
            <a:r>
              <a:rPr lang="cs-CZ" altLang="cs-CZ" b="1" dirty="0">
                <a:solidFill>
                  <a:srgbClr val="FF0000"/>
                </a:solidFill>
              </a:rPr>
              <a:t> → </a:t>
            </a:r>
            <a:r>
              <a:rPr lang="cs-CZ" altLang="cs-CZ" dirty="0"/>
              <a:t>zkorodované výrobky se rozpadají </a:t>
            </a:r>
            <a:r>
              <a:rPr lang="cs-CZ" altLang="cs-CZ" b="1" dirty="0">
                <a:solidFill>
                  <a:srgbClr val="FF0000"/>
                </a:solidFill>
              </a:rPr>
              <a:t>→</a:t>
            </a:r>
            <a:r>
              <a:rPr lang="cs-CZ" altLang="cs-CZ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 err="1"/>
              <a:t>Respirabilní</a:t>
            </a:r>
            <a:r>
              <a:rPr lang="cs-CZ" altLang="cs-CZ" b="1" dirty="0"/>
              <a:t> vlákna dle WHO: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dlouhé přímé částice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délka L &gt; 5 </a:t>
            </a:r>
            <a:r>
              <a:rPr lang="cs-CZ" altLang="cs-CZ" b="1" dirty="0" err="1"/>
              <a:t>μm</a:t>
            </a:r>
            <a:endParaRPr lang="cs-CZ" altLang="cs-CZ" b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tloušťka D &lt; 3 </a:t>
            </a:r>
            <a:r>
              <a:rPr lang="cs-CZ" altLang="cs-CZ" b="1" dirty="0" err="1"/>
              <a:t>μm</a:t>
            </a:r>
            <a:r>
              <a:rPr lang="cs-CZ" altLang="cs-CZ" b="1" dirty="0"/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poměr délka/tloušťka L : D &gt; 3 : 1  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cs-CZ" b="1" dirty="0"/>
              <a:t>limitní koncentrac</a:t>
            </a:r>
            <a:r>
              <a:rPr lang="cs-CZ" altLang="cs-CZ" b="1" dirty="0"/>
              <a:t>e </a:t>
            </a:r>
            <a:r>
              <a:rPr lang="pt-BR" altLang="cs-CZ" b="1" dirty="0"/>
              <a:t>1000 vláken v 1 m</a:t>
            </a:r>
            <a:r>
              <a:rPr lang="pt-BR" altLang="cs-CZ" b="1" baseline="30000" dirty="0"/>
              <a:t>3</a:t>
            </a:r>
            <a:endParaRPr lang="cs-CZ" altLang="cs-CZ" b="1" dirty="0"/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Pevná jehlicovitá vlákna se zabodávají do plic a způsobují tak řadu onemocnění, která obvykle vedou k předčasné smrti.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Onemocnění se zpravidla projeví až mnoho let po expozici azbestem (azbestóza, rakovina plic, rakovina hrtanu atd.). 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0179EA4-F5F1-48BF-8666-970EBBC3FBF2}"/>
              </a:ext>
            </a:extLst>
          </p:cNvPr>
          <p:cNvSpPr/>
          <p:nvPr/>
        </p:nvSpPr>
        <p:spPr>
          <a:xfrm>
            <a:off x="5424196" y="6519446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https://www.estav.cz/cz/3615.azbest-kam-s-nebezpecnym-stavebnim-odpadem</a:t>
            </a:r>
          </a:p>
        </p:txBody>
      </p:sp>
    </p:spTree>
    <p:extLst>
      <p:ext uri="{BB962C8B-B14F-4D97-AF65-F5344CB8AC3E}">
        <p14:creationId xmlns:p14="http://schemas.microsoft.com/office/powerpoint/2010/main" val="392110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986" y="1059256"/>
            <a:ext cx="12021014" cy="57308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Střešní krytina Eternit a </a:t>
            </a:r>
            <a:r>
              <a:rPr lang="cs-CZ" dirty="0" err="1"/>
              <a:t>Beronit</a:t>
            </a:r>
            <a:r>
              <a:rPr lang="cs-CZ" dirty="0"/>
              <a:t> (barva šedá, černá, červená …),</a:t>
            </a:r>
          </a:p>
          <a:p>
            <a:pPr>
              <a:lnSpc>
                <a:spcPct val="120000"/>
              </a:lnSpc>
            </a:pPr>
            <a:r>
              <a:rPr lang="cs-CZ" dirty="0"/>
              <a:t>vlnitá střešní krytina (různé velikosti, barva šedá, černá, červená, zelená …),</a:t>
            </a:r>
          </a:p>
          <a:p>
            <a:pPr>
              <a:lnSpc>
                <a:spcPct val="120000"/>
              </a:lnSpc>
            </a:pPr>
            <a:r>
              <a:rPr lang="cs-CZ" dirty="0"/>
              <a:t>hřebenáče, tvarovky, různé větrací prvky (různé doplňky ke střešním prvkům),</a:t>
            </a:r>
          </a:p>
          <a:p>
            <a:pPr>
              <a:lnSpc>
                <a:spcPct val="120000"/>
              </a:lnSpc>
            </a:pPr>
            <a:r>
              <a:rPr lang="cs-CZ" dirty="0"/>
              <a:t>květinové truhlíky a zahradní doplňky různé velikosti a tvaru,</a:t>
            </a:r>
          </a:p>
          <a:p>
            <a:pPr>
              <a:lnSpc>
                <a:spcPct val="120000"/>
              </a:lnSpc>
            </a:pPr>
            <a:r>
              <a:rPr lang="cs-CZ" dirty="0"/>
              <a:t>netkané textilie NETAS,</a:t>
            </a:r>
          </a:p>
          <a:p>
            <a:pPr>
              <a:lnSpc>
                <a:spcPct val="120000"/>
              </a:lnSpc>
            </a:pPr>
            <a:r>
              <a:rPr lang="cs-CZ" dirty="0"/>
              <a:t>izolační desky ID a IDK,</a:t>
            </a:r>
          </a:p>
          <a:p>
            <a:pPr>
              <a:lnSpc>
                <a:spcPct val="120000"/>
              </a:lnSpc>
            </a:pPr>
            <a:r>
              <a:rPr lang="cs-CZ" dirty="0"/>
              <a:t>tlakové a kanalizační roury a tvarovky, tzv. kolena (obvykle barvy šedé),</a:t>
            </a:r>
          </a:p>
          <a:p>
            <a:pPr>
              <a:lnSpc>
                <a:spcPct val="120000"/>
              </a:lnSpc>
            </a:pPr>
            <a:r>
              <a:rPr lang="cs-CZ" dirty="0"/>
              <a:t>interiérové velkoplošné desky – </a:t>
            </a:r>
            <a:r>
              <a:rPr lang="cs-CZ" dirty="0" err="1"/>
              <a:t>Dupronit</a:t>
            </a:r>
            <a:r>
              <a:rPr lang="cs-CZ" dirty="0"/>
              <a:t> A,B,C, </a:t>
            </a:r>
            <a:r>
              <a:rPr lang="cs-CZ" dirty="0" err="1"/>
              <a:t>Ezalit</a:t>
            </a:r>
            <a:r>
              <a:rPr lang="cs-CZ" dirty="0"/>
              <a:t> A,B,C (přírodní světle šedá barva).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2790" y="222954"/>
            <a:ext cx="10515600" cy="738846"/>
          </a:xfrm>
        </p:spPr>
        <p:txBody>
          <a:bodyPr/>
          <a:lstStyle/>
          <a:p>
            <a:pPr algn="ctr"/>
            <a:r>
              <a:rPr lang="cs-CZ" b="1" dirty="0"/>
              <a:t>Produkty obsahující azbest</a:t>
            </a:r>
          </a:p>
        </p:txBody>
      </p:sp>
    </p:spTree>
    <p:extLst>
      <p:ext uri="{BB962C8B-B14F-4D97-AF65-F5344CB8AC3E}">
        <p14:creationId xmlns:p14="http://schemas.microsoft.com/office/powerpoint/2010/main" val="278321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234" y="44605"/>
            <a:ext cx="12021014" cy="66907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Exteriérové a podstřešní desky </a:t>
            </a:r>
            <a:r>
              <a:rPr lang="cs-CZ" dirty="0" err="1"/>
              <a:t>Dekalit</a:t>
            </a:r>
            <a:r>
              <a:rPr lang="cs-CZ" dirty="0"/>
              <a:t>, </a:t>
            </a:r>
            <a:r>
              <a:rPr lang="cs-CZ" dirty="0" err="1"/>
              <a:t>Lignát</a:t>
            </a:r>
            <a:r>
              <a:rPr lang="cs-CZ" dirty="0"/>
              <a:t>, </a:t>
            </a:r>
            <a:r>
              <a:rPr lang="cs-CZ" dirty="0" err="1"/>
              <a:t>Cembalit</a:t>
            </a:r>
            <a:r>
              <a:rPr lang="cs-CZ" dirty="0"/>
              <a:t>, </a:t>
            </a:r>
            <a:r>
              <a:rPr lang="cs-CZ" dirty="0" err="1"/>
              <a:t>Cempoplat</a:t>
            </a:r>
            <a:r>
              <a:rPr lang="cs-CZ" dirty="0"/>
              <a:t>, </a:t>
            </a:r>
            <a:r>
              <a:rPr lang="cs-CZ" dirty="0" err="1"/>
              <a:t>Unicel</a:t>
            </a:r>
            <a:r>
              <a:rPr lang="cs-CZ" dirty="0"/>
              <a:t> (přírodní světle šedá barva),</a:t>
            </a:r>
          </a:p>
          <a:p>
            <a:pPr>
              <a:lnSpc>
                <a:spcPct val="120000"/>
              </a:lnSpc>
            </a:pPr>
            <a:r>
              <a:rPr lang="cs-CZ" dirty="0"/>
              <a:t>sendvičové desky s polystyrenem,</a:t>
            </a:r>
          </a:p>
          <a:p>
            <a:pPr>
              <a:lnSpc>
                <a:spcPct val="120000"/>
              </a:lnSpc>
            </a:pPr>
            <a:r>
              <a:rPr lang="cs-CZ" dirty="0"/>
              <a:t>desky </a:t>
            </a:r>
            <a:r>
              <a:rPr lang="cs-CZ" dirty="0" err="1"/>
              <a:t>Pyral</a:t>
            </a:r>
            <a:r>
              <a:rPr lang="cs-CZ" dirty="0"/>
              <a:t> (požárně odolné sendvičové desky s vlnitou hliníkovou fólií v jádru),</a:t>
            </a:r>
          </a:p>
          <a:p>
            <a:pPr>
              <a:lnSpc>
                <a:spcPct val="120000"/>
              </a:lnSpc>
            </a:pPr>
            <a:r>
              <a:rPr lang="cs-CZ" dirty="0"/>
              <a:t>desky </a:t>
            </a:r>
            <a:r>
              <a:rPr lang="cs-CZ" dirty="0" err="1"/>
              <a:t>Izomín</a:t>
            </a:r>
            <a:r>
              <a:rPr lang="cs-CZ" dirty="0"/>
              <a:t>, </a:t>
            </a:r>
            <a:r>
              <a:rPr lang="cs-CZ" dirty="0" err="1"/>
              <a:t>Akumín</a:t>
            </a:r>
            <a:r>
              <a:rPr lang="cs-CZ" dirty="0"/>
              <a:t>, </a:t>
            </a:r>
            <a:r>
              <a:rPr lang="cs-CZ" dirty="0" err="1"/>
              <a:t>Calothermex</a:t>
            </a:r>
            <a:r>
              <a:rPr lang="cs-CZ" dirty="0"/>
              <a:t> (tepelně izolační desky),</a:t>
            </a:r>
          </a:p>
          <a:p>
            <a:pPr>
              <a:lnSpc>
                <a:spcPct val="120000"/>
              </a:lnSpc>
            </a:pPr>
            <a:r>
              <a:rPr lang="cs-CZ" dirty="0"/>
              <a:t>asfaltové desky </a:t>
            </a:r>
            <a:r>
              <a:rPr lang="cs-CZ" dirty="0" err="1"/>
              <a:t>Asbit</a:t>
            </a:r>
            <a:r>
              <a:rPr lang="cs-CZ" dirty="0"/>
              <a:t> (obsahují </a:t>
            </a:r>
            <a:r>
              <a:rPr lang="cs-CZ" dirty="0" err="1"/>
              <a:t>mikromletý</a:t>
            </a:r>
            <a:r>
              <a:rPr lang="cs-CZ" dirty="0"/>
              <a:t> azbest),</a:t>
            </a:r>
          </a:p>
          <a:p>
            <a:pPr>
              <a:lnSpc>
                <a:spcPct val="120000"/>
              </a:lnSpc>
            </a:pPr>
            <a:r>
              <a:rPr lang="cs-CZ" dirty="0"/>
              <a:t>asfaltové pásy </a:t>
            </a:r>
            <a:r>
              <a:rPr lang="cs-CZ" dirty="0" err="1"/>
              <a:t>Aralebit</a:t>
            </a:r>
            <a:r>
              <a:rPr lang="cs-CZ" dirty="0"/>
              <a:t>, </a:t>
            </a:r>
            <a:r>
              <a:rPr lang="cs-CZ" dirty="0" err="1"/>
              <a:t>Bitagit</a:t>
            </a:r>
            <a:r>
              <a:rPr lang="cs-CZ" dirty="0"/>
              <a:t>, </a:t>
            </a:r>
            <a:r>
              <a:rPr lang="cs-CZ" dirty="0" err="1"/>
              <a:t>Cufolbit</a:t>
            </a:r>
            <a:r>
              <a:rPr lang="cs-CZ" dirty="0"/>
              <a:t>, </a:t>
            </a:r>
            <a:r>
              <a:rPr lang="cs-CZ" dirty="0" err="1"/>
              <a:t>Arabit</a:t>
            </a:r>
            <a:r>
              <a:rPr lang="cs-CZ" dirty="0"/>
              <a:t>-S, </a:t>
            </a:r>
            <a:r>
              <a:rPr lang="cs-CZ" dirty="0" err="1"/>
              <a:t>Plastbit</a:t>
            </a:r>
            <a:r>
              <a:rPr lang="cs-CZ" dirty="0"/>
              <a:t> (obsahují </a:t>
            </a:r>
            <a:r>
              <a:rPr lang="cs-CZ" dirty="0" err="1"/>
              <a:t>mikromletý</a:t>
            </a:r>
            <a:r>
              <a:rPr lang="cs-CZ" dirty="0"/>
              <a:t> azbest),</a:t>
            </a:r>
          </a:p>
          <a:p>
            <a:pPr>
              <a:lnSpc>
                <a:spcPct val="120000"/>
              </a:lnSpc>
            </a:pPr>
            <a:r>
              <a:rPr lang="cs-CZ" dirty="0"/>
              <a:t>nástřikové hmoty </a:t>
            </a:r>
            <a:r>
              <a:rPr lang="cs-CZ" dirty="0" err="1"/>
              <a:t>Pyrotherm</a:t>
            </a:r>
            <a:r>
              <a:rPr lang="cs-CZ" dirty="0"/>
              <a:t> (protipožární nástřiky na ocelové konstrukce),</a:t>
            </a:r>
          </a:p>
          <a:p>
            <a:pPr>
              <a:lnSpc>
                <a:spcPct val="120000"/>
              </a:lnSpc>
            </a:pPr>
            <a:r>
              <a:rPr lang="cs-CZ" dirty="0"/>
              <a:t>zástěny, podložky lokálních zdrojů tepla (např. podložky pod elektrické a plynové vařiče), azbestové izolační šňůry a těsnění </a:t>
            </a:r>
            <a:r>
              <a:rPr lang="cs-CZ" dirty="0" err="1"/>
              <a:t>Klingerit</a:t>
            </a:r>
            <a:r>
              <a:rPr lang="cs-CZ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37034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DEE88B-87D9-46B6-89E6-1494A30C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522705"/>
            <a:ext cx="10849947" cy="14555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altLang="cs-CZ" b="1" dirty="0"/>
              <a:t>Opláštění </a:t>
            </a:r>
            <a:r>
              <a:rPr lang="cs-CZ" altLang="cs-CZ" dirty="0"/>
              <a:t>staveb ze 60. a 70. let minulého století (odhaduje 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dirty="0"/>
              <a:t>na cca </a:t>
            </a:r>
            <a:r>
              <a:rPr lang="cs-CZ" altLang="cs-CZ" b="1" dirty="0"/>
              <a:t>3000 staveb </a:t>
            </a:r>
            <a:r>
              <a:rPr lang="cs-CZ" altLang="cs-CZ" dirty="0"/>
              <a:t>– školy, školky, tělocvičny, administrativní a správní objekty) [1, 2].</a:t>
            </a:r>
          </a:p>
          <a:p>
            <a:endParaRPr lang="cs-CZ" dirty="0"/>
          </a:p>
        </p:txBody>
      </p:sp>
      <p:pic>
        <p:nvPicPr>
          <p:cNvPr id="1028" name="Picture 4" descr="http://omnipure.cz/wp-content/uploads/2012/02/boletickypanel02.jpg">
            <a:extLst>
              <a:ext uri="{FF2B5EF4-FFF2-40B4-BE49-F238E27FC236}">
                <a16:creationId xmlns:a16="http://schemas.microsoft.com/office/drawing/2014/main" id="{9410E927-C2AE-4821-91F3-527A2FC6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02" y="2752530"/>
            <a:ext cx="2400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mnipure.cz/wp-content/uploads/2012/02/boletickypanel03.jpg">
            <a:extLst>
              <a:ext uri="{FF2B5EF4-FFF2-40B4-BE49-F238E27FC236}">
                <a16:creationId xmlns:a16="http://schemas.microsoft.com/office/drawing/2014/main" id="{C473D741-187C-44CE-8653-82C4A930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90" y="2855168"/>
            <a:ext cx="2521986" cy="33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mnipure.cz/wp-content/uploads/2012/02/boletickypanel04.jpg">
            <a:extLst>
              <a:ext uri="{FF2B5EF4-FFF2-40B4-BE49-F238E27FC236}">
                <a16:creationId xmlns:a16="http://schemas.microsoft.com/office/drawing/2014/main" id="{861D40BE-1DF3-4F33-AC7C-8E0D68D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264" y="2845836"/>
            <a:ext cx="4477528" cy="33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12B12EC-8D2F-4E4D-9F6D-F504535B7484}"/>
              </a:ext>
            </a:extLst>
          </p:cNvPr>
          <p:cNvSpPr/>
          <p:nvPr/>
        </p:nvSpPr>
        <p:spPr>
          <a:xfrm>
            <a:off x="3744168" y="6320454"/>
            <a:ext cx="316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https://www.enviweb.cz/94581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1F09A1D-3BAC-4D2F-8B9E-45CFC297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3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5031A8-8270-4991-BFD1-209C0C097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7" y="1390261"/>
            <a:ext cx="11049001" cy="48892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3200" b="1" dirty="0"/>
              <a:t>Zákon o odpadech – § 85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3200" dirty="0"/>
              <a:t>Každý musí zajistit, aby při nakládání s odpadem obsahujícím azbest nebyla z odpadu do ovzduší uvolňována azbestová vlákna nebo azbestový prach a aby nedošlo k rozlití kapalin obsahujících azbestová vlákna.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altLang="cs-CZ" sz="1400" dirty="0"/>
          </a:p>
          <a:p>
            <a:pPr>
              <a:lnSpc>
                <a:spcPct val="110000"/>
              </a:lnSpc>
              <a:defRPr/>
            </a:pPr>
            <a:r>
              <a:rPr lang="cs-CZ" altLang="cs-CZ" sz="3200" b="1" dirty="0"/>
              <a:t>Vyhláška o podrobnostech nakládání s odpady – § 42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3200" dirty="0"/>
              <a:t>Vybourané stavební a demoliční odpady obsahující azbest musí být neprodleně po vzniku zabaleny do neprodyšných obalů nebo uloženy do utěsněných nádob či kontejnerů a označeny a předány do zařízení pro nakládání s odpady, které je určeno k jejich sběru nebo odstranění.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AE0C994-6614-4C07-AE73-100768DA9CEB}"/>
              </a:ext>
            </a:extLst>
          </p:cNvPr>
          <p:cNvSpPr txBox="1">
            <a:spLocks/>
          </p:cNvSpPr>
          <p:nvPr/>
        </p:nvSpPr>
        <p:spPr>
          <a:xfrm>
            <a:off x="72429" y="217285"/>
            <a:ext cx="12032054" cy="1050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Likvidace azbestu</a:t>
            </a:r>
          </a:p>
        </p:txBody>
      </p:sp>
    </p:spTree>
    <p:extLst>
      <p:ext uri="{BB962C8B-B14F-4D97-AF65-F5344CB8AC3E}">
        <p14:creationId xmlns:p14="http://schemas.microsoft.com/office/powerpoint/2010/main" val="269733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175" y="0"/>
            <a:ext cx="10515600" cy="1325563"/>
          </a:xfrm>
        </p:spPr>
        <p:txBody>
          <a:bodyPr/>
          <a:lstStyle/>
          <a:p>
            <a:r>
              <a:rPr lang="cs-CZ" b="1" dirty="0"/>
              <a:t>Toxikologie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951" y="2397967"/>
            <a:ext cx="11262049" cy="4674636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Jed ???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err="1"/>
              <a:t>Paracelsus</a:t>
            </a:r>
            <a:r>
              <a:rPr lang="cs-CZ" dirty="0"/>
              <a:t> (1493 – 1541)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      „Všechny látky jsou jedy. Toliko dávka odlišuje lék od jedu.“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 </a:t>
            </a:r>
            <a:r>
              <a:rPr lang="cs-CZ" dirty="0" err="1"/>
              <a:t>Xenobiotikum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cizorodá látka, od určité dávky se stává jedem i necizorodá látka se může stát jedem</a:t>
            </a:r>
          </a:p>
          <a:p>
            <a:pPr marL="0" indent="0">
              <a:buNone/>
              <a:defRPr/>
            </a:pPr>
            <a:r>
              <a:rPr lang="cs-CZ" dirty="0"/>
              <a:t>   (hladovějící člověk – </a:t>
            </a:r>
            <a:r>
              <a:rPr lang="cs-CZ" dirty="0" err="1"/>
              <a:t>dest</a:t>
            </a:r>
            <a:r>
              <a:rPr lang="cs-CZ" dirty="0"/>
              <a:t>. voda)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56" y="1431635"/>
            <a:ext cx="365498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8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73" y="0"/>
            <a:ext cx="12032054" cy="1050201"/>
          </a:xfrm>
        </p:spPr>
        <p:txBody>
          <a:bodyPr>
            <a:noAutofit/>
          </a:bodyPr>
          <a:lstStyle/>
          <a:p>
            <a:r>
              <a:rPr lang="cs-CZ" sz="4400" b="1" dirty="0"/>
              <a:t>Kam s ním?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06994" y="1493823"/>
            <a:ext cx="10927533" cy="5278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/>
              <a:t>Nejčastěji ukládání na skládku ve speciálním režimu: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Odpady obsahující azbestová vlákna nebo azbestový prach lze ukládat pouze na skládky k tomu určené.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Odpady musí být upraveny, zabaleny, případně po uložení na skládku okamžitě zakryty.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Provozovatel skládky je povinen zajistit, aby se částice azbestu nemohly uvolňovat do ovzduší.</a:t>
            </a:r>
          </a:p>
          <a:p>
            <a:pPr lvl="1"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u="sng" dirty="0"/>
              <a:t>Další možnosti likvidace: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 err="1"/>
              <a:t>Solidifikace</a:t>
            </a:r>
            <a:r>
              <a:rPr lang="cs-CZ" dirty="0"/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cs-CZ" dirty="0"/>
              <a:t>Termický a chemický rozkladu struktur azbestových vláken (termický rozklad nebo plazmové zplyňování). </a:t>
            </a:r>
          </a:p>
        </p:txBody>
      </p:sp>
    </p:spTree>
    <p:extLst>
      <p:ext uri="{BB962C8B-B14F-4D97-AF65-F5344CB8AC3E}">
        <p14:creationId xmlns:p14="http://schemas.microsoft.com/office/powerpoint/2010/main" val="57760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31A11-481E-4947-99AF-66C09458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197174"/>
            <a:ext cx="10515600" cy="763879"/>
          </a:xfrm>
        </p:spPr>
        <p:txBody>
          <a:bodyPr/>
          <a:lstStyle/>
          <a:p>
            <a:pPr algn="ctr"/>
            <a:r>
              <a:rPr lang="cs-CZ" b="1" dirty="0"/>
              <a:t>Co s tím? [1, 2]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E03155-82FC-4544-86F4-02EF102E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5" y="1268963"/>
            <a:ext cx="11374017" cy="547707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dirty="0"/>
              <a:t>Z chemického a fyzikálního hlediska mají azbestová vlákna vlastnosti, které nelze najít u vláken na jiné bázi (chemická odolnost, kompatibilita s cementovou i </a:t>
            </a:r>
            <a:r>
              <a:rPr lang="cs-CZ" altLang="cs-CZ" dirty="0" err="1"/>
              <a:t>vápenokřemičitou</a:t>
            </a:r>
            <a:r>
              <a:rPr lang="cs-CZ" altLang="cs-CZ" dirty="0"/>
              <a:t> matricí, nehořlavost, </a:t>
            </a:r>
            <a:r>
              <a:rPr lang="cs-CZ" altLang="cs-CZ" dirty="0" err="1"/>
              <a:t>spřádatelnost</a:t>
            </a:r>
            <a:r>
              <a:rPr lang="cs-CZ" altLang="cs-CZ" dirty="0"/>
              <a:t> a textilní použití).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dirty="0"/>
              <a:t>Nezpochybnitelné je </a:t>
            </a:r>
            <a:r>
              <a:rPr lang="cs-CZ" altLang="cs-CZ" b="1" dirty="0">
                <a:solidFill>
                  <a:srgbClr val="FF0000"/>
                </a:solidFill>
              </a:rPr>
              <a:t>zdravotní riziko azbestu →</a:t>
            </a:r>
            <a:r>
              <a:rPr lang="cs-CZ" altLang="cs-CZ" dirty="0"/>
              <a:t> v novodobé historii známo a potvrzeno od 70. let 20. století. 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dirty="0"/>
              <a:t>Uvolněná </a:t>
            </a:r>
            <a:r>
              <a:rPr lang="cs-CZ" altLang="cs-CZ" dirty="0" err="1"/>
              <a:t>respirabilní</a:t>
            </a:r>
            <a:r>
              <a:rPr lang="cs-CZ" altLang="cs-CZ" dirty="0"/>
              <a:t> vlákna způsobují vážná onemocnění. 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dirty="0"/>
              <a:t>Naše legislativa nepředepisuje jednoznačné okamžité odstranění všech materiálů s obsahem azbestu.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dirty="0"/>
              <a:t>Vždy je nutno kvalifikované posouzení míry rizika ohrožení zdraví v okolí těchto materiálů.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1E1E4E-4AFB-4B2F-8979-4846C8390E8F}"/>
              </a:ext>
            </a:extLst>
          </p:cNvPr>
          <p:cNvSpPr txBox="1"/>
          <p:nvPr/>
        </p:nvSpPr>
        <p:spPr>
          <a:xfrm>
            <a:off x="8164286" y="6488668"/>
            <a:ext cx="4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prof. P. </a:t>
            </a:r>
            <a:r>
              <a:rPr lang="cs-CZ" dirty="0" err="1"/>
              <a:t>Rovnaníková</a:t>
            </a:r>
            <a:r>
              <a:rPr lang="cs-CZ" dirty="0"/>
              <a:t>, UCHE, FAST, VUT</a:t>
            </a:r>
          </a:p>
        </p:txBody>
      </p:sp>
    </p:spTree>
    <p:extLst>
      <p:ext uri="{BB962C8B-B14F-4D97-AF65-F5344CB8AC3E}">
        <p14:creationId xmlns:p14="http://schemas.microsoft.com/office/powerpoint/2010/main" val="78603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1020" y="480052"/>
            <a:ext cx="10515600" cy="749996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Skupina 1 – Formaldehyd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79C15820-08AE-43E6-B9B7-D30C7F58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22" y="1907851"/>
            <a:ext cx="897340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Využití – barviva, laky, lepidla, mořidla, pesticidy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Lepidlo:</a:t>
            </a:r>
          </a:p>
          <a:p>
            <a:r>
              <a:rPr lang="cs-CZ" dirty="0"/>
              <a:t>Dřevotřískové materiály</a:t>
            </a:r>
          </a:p>
          <a:p>
            <a:r>
              <a:rPr lang="cs-CZ" dirty="0"/>
              <a:t>Nábytek</a:t>
            </a:r>
          </a:p>
          <a:p>
            <a:r>
              <a:rPr lang="cs-CZ" dirty="0"/>
              <a:t>Koberce</a:t>
            </a:r>
          </a:p>
          <a:p>
            <a:r>
              <a:rPr lang="cs-CZ" dirty="0"/>
              <a:t>Tapety</a:t>
            </a:r>
          </a:p>
          <a:p>
            <a:r>
              <a:rPr lang="cs-CZ" dirty="0"/>
              <a:t>Hračky</a:t>
            </a:r>
          </a:p>
        </p:txBody>
      </p:sp>
    </p:spTree>
    <p:extLst>
      <p:ext uri="{BB962C8B-B14F-4D97-AF65-F5344CB8AC3E}">
        <p14:creationId xmlns:p14="http://schemas.microsoft.com/office/powerpoint/2010/main" val="401549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926" y="97497"/>
            <a:ext cx="10515600" cy="749996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Skupina 1 – Radon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5" y="1081668"/>
            <a:ext cx="9221339" cy="5251553"/>
          </a:xfrm>
        </p:spPr>
      </p:pic>
      <p:sp>
        <p:nvSpPr>
          <p:cNvPr id="6" name="Obdélník 5"/>
          <p:cNvSpPr/>
          <p:nvPr/>
        </p:nvSpPr>
        <p:spPr>
          <a:xfrm>
            <a:off x="872003" y="6333222"/>
            <a:ext cx="982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Graf č. 1 Rozdělení dávek obyvatelstvu ČR, studie TZUS, Radon ve stavbách pro bydlení, P. Rubáš, L. Rulf</a:t>
            </a:r>
          </a:p>
        </p:txBody>
      </p:sp>
    </p:spTree>
    <p:extLst>
      <p:ext uri="{BB962C8B-B14F-4D97-AF65-F5344CB8AC3E}">
        <p14:creationId xmlns:p14="http://schemas.microsoft.com/office/powerpoint/2010/main" val="205935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143286" y="6330513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https://www.suro.cz/cz/prirodnioz/radonove-mapy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658" y="46529"/>
            <a:ext cx="9099396" cy="62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370" y="128085"/>
            <a:ext cx="2875156" cy="12964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Radioaktivita podloží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2" y="209008"/>
            <a:ext cx="7698788" cy="6792041"/>
          </a:xfrm>
        </p:spPr>
      </p:pic>
    </p:spTree>
    <p:extLst>
      <p:ext uri="{BB962C8B-B14F-4D97-AF65-F5344CB8AC3E}">
        <p14:creationId xmlns:p14="http://schemas.microsoft.com/office/powerpoint/2010/main" val="62504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976" y="164404"/>
            <a:ext cx="8372707" cy="64963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Radioaktivita stavebních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976" y="1056191"/>
            <a:ext cx="11695771" cy="512158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Měření obsahu radia případně dalších přírodních radionuklidů ve stavebních materiálech se provádí ve specializovaní laboratoři.</a:t>
            </a:r>
          </a:p>
          <a:p>
            <a:pPr>
              <a:lnSpc>
                <a:spcPct val="100000"/>
              </a:lnSpc>
            </a:pPr>
            <a:r>
              <a:rPr lang="cs-CZ" dirty="0"/>
              <a:t>Vzorek materiálu v množství 1 až 2 kg – drtí se na zrnitost do několika mm, případně vysuší.</a:t>
            </a:r>
          </a:p>
          <a:p>
            <a:pPr>
              <a:lnSpc>
                <a:spcPct val="100000"/>
              </a:lnSpc>
            </a:pPr>
            <a:r>
              <a:rPr lang="cs-CZ" dirty="0"/>
              <a:t>Vlastní měření se provádí metodou spektrometrie gama - měří a analyzuje se záření gama vznikající ve vzorku při radioaktivní přeměně přítomných radionuklidů.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obsahu přírodních radionuklidů ve stavebním materiálu je zařazeno mezi činnosti zvláště významné z hlediska radiační ochrany a je pro ně třeba povolení SÚJB, viz </a:t>
            </a:r>
            <a:r>
              <a:rPr lang="cs-CZ" dirty="0">
                <a:hlinkClick r:id="rId2"/>
              </a:rPr>
              <a:t>www.sujb.cz</a:t>
            </a:r>
            <a:r>
              <a:rPr lang="cs-CZ" dirty="0"/>
              <a:t> .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a hodnocení obsahu přírodních radionuklidů ve stavebním materiálu podle §101 zákona č. 263/2016 Sb.(atomový zákon).</a:t>
            </a:r>
          </a:p>
        </p:txBody>
      </p:sp>
    </p:spTree>
    <p:extLst>
      <p:ext uri="{BB962C8B-B14F-4D97-AF65-F5344CB8AC3E}">
        <p14:creationId xmlns:p14="http://schemas.microsoft.com/office/powerpoint/2010/main" val="290785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513" y="331672"/>
            <a:ext cx="10515600" cy="939568"/>
          </a:xfrm>
        </p:spPr>
        <p:txBody>
          <a:bodyPr/>
          <a:lstStyle/>
          <a:p>
            <a:r>
              <a:rPr lang="cs-CZ" b="1" dirty="0"/>
              <a:t>Zjišťování toxicity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513" y="1271240"/>
            <a:ext cx="10928196" cy="53860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b="1" i="1" dirty="0"/>
              <a:t>Smrtelná dávka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DL – dosis </a:t>
            </a:r>
            <a:r>
              <a:rPr lang="cs-CZ" altLang="cs-CZ" dirty="0" err="1"/>
              <a:t>letalis</a:t>
            </a:r>
            <a:r>
              <a:rPr lang="cs-CZ" altLang="cs-CZ" dirty="0"/>
              <a:t> (lat.)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LD – </a:t>
            </a:r>
            <a:r>
              <a:rPr lang="cs-CZ" altLang="cs-CZ" dirty="0" err="1"/>
              <a:t>lethal</a:t>
            </a:r>
            <a:r>
              <a:rPr lang="cs-CZ" altLang="cs-CZ" dirty="0"/>
              <a:t> dose (angl.)</a:t>
            </a:r>
          </a:p>
          <a:p>
            <a:pPr>
              <a:lnSpc>
                <a:spcPct val="120000"/>
              </a:lnSpc>
            </a:pPr>
            <a:r>
              <a:rPr lang="cs-CZ" altLang="cs-CZ" b="1" i="1" dirty="0"/>
              <a:t>Smrtelná koncentrace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CL – </a:t>
            </a:r>
            <a:r>
              <a:rPr lang="cs-CZ" altLang="cs-CZ" dirty="0" err="1"/>
              <a:t>concentratio</a:t>
            </a:r>
            <a:r>
              <a:rPr lang="cs-CZ" altLang="cs-CZ" dirty="0"/>
              <a:t> </a:t>
            </a:r>
            <a:r>
              <a:rPr lang="cs-CZ" altLang="cs-CZ" dirty="0" err="1"/>
              <a:t>letalis</a:t>
            </a:r>
            <a:r>
              <a:rPr lang="cs-CZ" altLang="cs-CZ" dirty="0"/>
              <a:t> (lat.)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LC – </a:t>
            </a:r>
            <a:r>
              <a:rPr lang="cs-CZ" altLang="cs-CZ" dirty="0" err="1"/>
              <a:t>lethal</a:t>
            </a:r>
            <a:r>
              <a:rPr lang="cs-CZ" altLang="cs-CZ" dirty="0"/>
              <a:t> </a:t>
            </a:r>
            <a:r>
              <a:rPr lang="cs-CZ" altLang="cs-CZ" dirty="0" err="1"/>
              <a:t>concentration</a:t>
            </a:r>
            <a:r>
              <a:rPr lang="cs-CZ" altLang="cs-CZ" dirty="0"/>
              <a:t> (angl.)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určuje se LD</a:t>
            </a:r>
            <a:r>
              <a:rPr lang="cs-CZ" altLang="cs-CZ" baseline="-25000" dirty="0"/>
              <a:t>50</a:t>
            </a:r>
            <a:r>
              <a:rPr lang="cs-CZ" altLang="cs-CZ" dirty="0"/>
              <a:t> – dávka, po níž zhyne 50 % organismů</a:t>
            </a:r>
          </a:p>
          <a:p>
            <a:pPr marL="0" indent="0">
              <a:lnSpc>
                <a:spcPct val="120000"/>
              </a:lnSpc>
              <a:buNone/>
            </a:pPr>
            <a:endParaRPr lang="cs-CZ" alt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b="1" dirty="0"/>
              <a:t>NOAEL</a:t>
            </a:r>
            <a:r>
              <a:rPr lang="cs-CZ" altLang="cs-CZ" dirty="0"/>
              <a:t> – dávka, při níž ještě nebyl pozorován škodlivý účinek (no </a:t>
            </a:r>
            <a:r>
              <a:rPr lang="cs-CZ" altLang="cs-CZ" dirty="0" err="1"/>
              <a:t>observable</a:t>
            </a:r>
            <a:r>
              <a:rPr lang="cs-CZ" altLang="cs-CZ" dirty="0"/>
              <a:t> </a:t>
            </a:r>
            <a:r>
              <a:rPr lang="cs-CZ" altLang="cs-CZ" dirty="0" err="1"/>
              <a:t>adverse</a:t>
            </a:r>
            <a:r>
              <a:rPr lang="cs-CZ" altLang="cs-CZ" dirty="0"/>
              <a:t> </a:t>
            </a:r>
            <a:r>
              <a:rPr lang="cs-CZ" altLang="cs-CZ" dirty="0" err="1"/>
              <a:t>effect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b="1" dirty="0"/>
              <a:t>LOAEL</a:t>
            </a:r>
            <a:r>
              <a:rPr lang="cs-CZ" altLang="cs-CZ" dirty="0"/>
              <a:t> – nejnižší dávka, při níž ještě byl pozorován škodlivý účinek  (</a:t>
            </a:r>
            <a:r>
              <a:rPr lang="cs-CZ" altLang="cs-CZ" dirty="0" err="1"/>
              <a:t>lowest</a:t>
            </a:r>
            <a:r>
              <a:rPr lang="cs-CZ" altLang="cs-CZ" dirty="0"/>
              <a:t> </a:t>
            </a:r>
            <a:r>
              <a:rPr lang="cs-CZ" altLang="cs-CZ" dirty="0" err="1"/>
              <a:t>observable</a:t>
            </a:r>
            <a:r>
              <a:rPr lang="cs-CZ" altLang="cs-CZ" dirty="0"/>
              <a:t> </a:t>
            </a:r>
            <a:r>
              <a:rPr lang="cs-CZ" altLang="cs-CZ" dirty="0" err="1"/>
              <a:t>adverse</a:t>
            </a:r>
            <a:r>
              <a:rPr lang="cs-CZ" altLang="cs-CZ" dirty="0"/>
              <a:t> </a:t>
            </a:r>
            <a:r>
              <a:rPr lang="cs-CZ" altLang="cs-CZ" dirty="0" err="1"/>
              <a:t>effect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43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Testy toxicity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/>
              <a:t>in vitro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- ve zkumavce na jednoduchých organismech – prvoci, bičíkovci,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bakterie, řasy, sinice, červi, semena rostlin a buněčné preparáty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(bílé krvinky, jaterní buňky ...)</a:t>
            </a:r>
          </a:p>
          <a:p>
            <a:pPr>
              <a:defRPr/>
            </a:pPr>
            <a:r>
              <a:rPr lang="cs-CZ" altLang="cs-CZ" b="1" dirty="0"/>
              <a:t> in </a:t>
            </a:r>
            <a:r>
              <a:rPr lang="cs-CZ" altLang="cs-CZ" b="1" dirty="0" err="1"/>
              <a:t>vivo</a:t>
            </a:r>
            <a:endParaRPr lang="cs-CZ" altLang="cs-CZ" b="1" dirty="0"/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- na zvířatech – ryby, myši....... dnes už výjimečně</a:t>
            </a:r>
          </a:p>
          <a:p>
            <a:pPr>
              <a:defRPr/>
            </a:pPr>
            <a:r>
              <a:rPr lang="cs-CZ" altLang="cs-CZ" dirty="0"/>
              <a:t>zkoumání účinků toxických látek na člověka, který byl nezáměrně vystaven jejich působení, např. studie o působení kouření, pracovníci s azbestem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612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6326" y="275915"/>
            <a:ext cx="10515600" cy="60503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092" y="1033888"/>
            <a:ext cx="11539653" cy="55899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b="1" dirty="0"/>
              <a:t>Riziko</a:t>
            </a:r>
            <a:r>
              <a:rPr lang="cs-CZ" altLang="cs-CZ" dirty="0"/>
              <a:t> </a:t>
            </a:r>
            <a:r>
              <a:rPr lang="cs-CZ" altLang="cs-CZ" dirty="0">
                <a:sym typeface="Symbol"/>
              </a:rPr>
              <a:t></a:t>
            </a:r>
            <a:r>
              <a:rPr lang="cs-CZ" altLang="cs-CZ" dirty="0"/>
              <a:t> pravděpodobnost, s jakou se při definované expozici chemickou látkou projeví její nebezpečnost (toxicita)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/>
              <a:t>Velikost rizika se hodnotí 0 až 1, nebo 0 až 100: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	0 – nikdy nedojde k poškození organismu,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	1 až 100 – vždy dojde k poškození organismu.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cs-CZ" altLang="cs-CZ" dirty="0"/>
          </a:p>
          <a:p>
            <a:pPr>
              <a:lnSpc>
                <a:spcPct val="120000"/>
              </a:lnSpc>
              <a:defRPr/>
            </a:pPr>
            <a:r>
              <a:rPr lang="cs-CZ" altLang="cs-CZ" sz="2900" b="1" dirty="0"/>
              <a:t>Hodnocení zdravotního rizika: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vyhodnocení nebezpečnosti chemických látek, sběr dat o nepříznivém vlivu na organismus,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vyhodnocení vztahu mezi dávkou chemické látky a biologickou odpovědí – množství látky, doba expozice a brána vstupu,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vyhodnocení expozice – stupeň zasažení organismu (podle doby a četnosti expozice),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charakterizace rizika – sumarizuje předchozí body, kvantifikuje rizika konkrétních případů a odhaduje rizika pravděpodobná.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86" y="530969"/>
            <a:ext cx="9744381" cy="62342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56234" y="6395840"/>
            <a:ext cx="760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Horák, J. a kol. Úvod do toxikologie a ekologie pro chemiky. VŠCHT Praha, 2007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64948" y="0"/>
            <a:ext cx="10515600" cy="594542"/>
          </a:xfrm>
        </p:spPr>
        <p:txBody>
          <a:bodyPr>
            <a:normAutofit/>
          </a:bodyPr>
          <a:lstStyle/>
          <a:p>
            <a:r>
              <a:rPr lang="cs-CZ" sz="3600" b="1" dirty="0"/>
              <a:t>Stupnice jedovatosti látek</a:t>
            </a:r>
          </a:p>
        </p:txBody>
      </p:sp>
    </p:spTree>
    <p:extLst>
      <p:ext uri="{BB962C8B-B14F-4D97-AF65-F5344CB8AC3E}">
        <p14:creationId xmlns:p14="http://schemas.microsoft.com/office/powerpoint/2010/main" val="3012405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32" y="32522"/>
            <a:ext cx="10515600" cy="6719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Řízení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0503" y="704460"/>
            <a:ext cx="10515600" cy="9786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 Minimalizace rizika,</a:t>
            </a:r>
          </a:p>
          <a:p>
            <a:pPr>
              <a:defRPr/>
            </a:pPr>
            <a:r>
              <a:rPr lang="cs-CZ" dirty="0"/>
              <a:t> Dodržování správných zásad práce s nebezpečnými látkami.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3732" y="1683092"/>
            <a:ext cx="11751527" cy="517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cs-CZ" dirty="0"/>
              <a:t>V rámci EU: nařízení Evropského parlamentu a Rady (ES) č. 1272/2008 o klasifikaci, označování a balení látek a směsí (</a:t>
            </a:r>
            <a:r>
              <a:rPr lang="en-US" dirty="0"/>
              <a:t>CLP–classification, labelling, packaging</a:t>
            </a:r>
            <a:r>
              <a:rPr lang="cs-CZ" dirty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cs-CZ" altLang="cs-CZ" dirty="0"/>
              <a:t>„R věty“ (R-</a:t>
            </a:r>
            <a:r>
              <a:rPr lang="cs-CZ" altLang="cs-CZ" dirty="0" err="1"/>
              <a:t>phrases</a:t>
            </a:r>
            <a:r>
              <a:rPr lang="cs-CZ" altLang="cs-CZ" dirty="0"/>
              <a:t> – název odvozen od slova „Risk“)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„</a:t>
            </a:r>
            <a:r>
              <a:rPr lang="cs-CZ" altLang="cs-CZ" b="1" dirty="0">
                <a:solidFill>
                  <a:srgbClr val="0070C0"/>
                </a:solidFill>
              </a:rPr>
              <a:t>		</a:t>
            </a:r>
            <a:r>
              <a:rPr lang="cs-CZ" altLang="cs-CZ" dirty="0"/>
              <a:t>“ (H-</a:t>
            </a:r>
            <a:r>
              <a:rPr lang="cs-CZ" altLang="cs-CZ" dirty="0" err="1"/>
              <a:t>phrases</a:t>
            </a:r>
            <a:r>
              <a:rPr lang="cs-CZ" altLang="cs-CZ" dirty="0"/>
              <a:t>, H-</a:t>
            </a:r>
            <a:r>
              <a:rPr lang="cs-CZ" altLang="cs-CZ" dirty="0" err="1"/>
              <a:t>statements</a:t>
            </a:r>
            <a:r>
              <a:rPr lang="cs-CZ" altLang="cs-CZ" dirty="0"/>
              <a:t> – název odvozen od slova „Hazard“).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 „S věty“ (S-</a:t>
            </a:r>
            <a:r>
              <a:rPr lang="cs-CZ" altLang="cs-CZ" dirty="0" err="1"/>
              <a:t>phrases</a:t>
            </a:r>
            <a:r>
              <a:rPr lang="cs-CZ" altLang="cs-CZ" dirty="0"/>
              <a:t> – název odvozen od slova „</a:t>
            </a:r>
            <a:r>
              <a:rPr lang="cs-CZ" altLang="cs-CZ" dirty="0" err="1"/>
              <a:t>Safety</a:t>
            </a:r>
            <a:r>
              <a:rPr lang="cs-CZ" altLang="cs-CZ" dirty="0"/>
              <a:t>“)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„</a:t>
            </a:r>
            <a:r>
              <a:rPr lang="cs-CZ" altLang="cs-CZ" b="1" dirty="0">
                <a:solidFill>
                  <a:srgbClr val="008000"/>
                </a:solidFill>
              </a:rPr>
              <a:t>		</a:t>
            </a:r>
            <a:r>
              <a:rPr lang="cs-CZ" altLang="cs-CZ" dirty="0"/>
              <a:t>“ (P-</a:t>
            </a:r>
            <a:r>
              <a:rPr lang="cs-CZ" altLang="cs-CZ" dirty="0" err="1"/>
              <a:t>phrases</a:t>
            </a:r>
            <a:r>
              <a:rPr lang="cs-CZ" altLang="cs-CZ" dirty="0"/>
              <a:t>, P-</a:t>
            </a:r>
            <a:r>
              <a:rPr lang="cs-CZ" altLang="cs-CZ" dirty="0" err="1"/>
              <a:t>statements</a:t>
            </a:r>
            <a:r>
              <a:rPr lang="cs-CZ" altLang="cs-CZ" dirty="0"/>
              <a:t> – název odvozen od slova „</a:t>
            </a:r>
            <a:r>
              <a:rPr lang="cs-CZ" altLang="cs-CZ" dirty="0" err="1"/>
              <a:t>Precaution</a:t>
            </a:r>
            <a:r>
              <a:rPr lang="cs-CZ" altLang="cs-CZ" dirty="0"/>
              <a:t>“ (ochranné opatření).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2648642" y="3089988"/>
            <a:ext cx="122663" cy="52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2587310" y="5232013"/>
            <a:ext cx="122663" cy="524107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8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46541" y="3213985"/>
            <a:ext cx="6061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cap="all" dirty="0">
                <a:solidFill>
                  <a:srgbClr val="0070C0"/>
                </a:solidFill>
              </a:rPr>
              <a:t>	Zavedeny nové, viz </a:t>
            </a:r>
            <a:r>
              <a:rPr lang="cs-CZ" sz="2000" b="1" dirty="0">
                <a:solidFill>
                  <a:srgbClr val="0070C0"/>
                </a:solidFill>
                <a:hlinkClick r:id="rId2"/>
              </a:rPr>
              <a:t>www.mpo.cz</a:t>
            </a:r>
            <a:r>
              <a:rPr lang="cs-CZ" sz="2000" b="1" dirty="0">
                <a:solidFill>
                  <a:srgbClr val="0070C0"/>
                </a:solidFill>
              </a:rPr>
              <a:t>, Př. č. 1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46540" y="5274235"/>
            <a:ext cx="6273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cap="all" dirty="0">
                <a:solidFill>
                  <a:srgbClr val="008000"/>
                </a:solidFill>
              </a:rPr>
              <a:t>	Zavedeny nové, viz </a:t>
            </a:r>
            <a:r>
              <a:rPr lang="cs-CZ" sz="2000" b="1" dirty="0">
                <a:solidFill>
                  <a:srgbClr val="008000"/>
                </a:solidFill>
                <a:hlinkClick r:id="rId2"/>
              </a:rPr>
              <a:t>www.mpo.cz</a:t>
            </a:r>
            <a:r>
              <a:rPr lang="cs-CZ" sz="2000" b="1" dirty="0">
                <a:solidFill>
                  <a:srgbClr val="008000"/>
                </a:solidFill>
              </a:rPr>
              <a:t>, Př. č. 2</a:t>
            </a:r>
            <a:endParaRPr lang="cs-CZ" sz="2000" b="1" cap="all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1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980055" cy="4351338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Ca</a:t>
            </a:r>
          </a:p>
          <a:p>
            <a:pPr marL="0" indent="0">
              <a:buNone/>
              <a:defRPr/>
            </a:pPr>
            <a:r>
              <a:rPr lang="cs-CZ" altLang="cs-CZ" dirty="0"/>
              <a:t>- CaCl</a:t>
            </a:r>
            <a:r>
              <a:rPr lang="cs-CZ" altLang="cs-CZ" baseline="-25000" dirty="0"/>
              <a:t>2</a:t>
            </a:r>
            <a:r>
              <a:rPr lang="cs-CZ" altLang="cs-CZ" dirty="0"/>
              <a:t> – leptá sliznice a oči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- Ca(OH)</a:t>
            </a:r>
            <a:r>
              <a:rPr lang="cs-CZ" altLang="cs-CZ" baseline="-25000" dirty="0"/>
              <a:t>2</a:t>
            </a:r>
            <a:r>
              <a:rPr lang="cs-CZ" altLang="cs-CZ" dirty="0"/>
              <a:t> – leptá pokožku, tvoří špatně se hojící puchýře,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             vážné poškození očí, nosu, ústní dutiny,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             dýchacích orgánů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Toxicita vybraných prvků a sloučenin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3219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Toxicita vybraných prvků a sloučenin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/>
              <a:t>Ba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- BaSO</a:t>
            </a:r>
            <a:r>
              <a:rPr lang="cs-CZ" altLang="cs-CZ" baseline="-25000" dirty="0"/>
              <a:t>4</a:t>
            </a:r>
            <a:r>
              <a:rPr lang="cs-CZ" altLang="cs-CZ" dirty="0"/>
              <a:t> – nerozpustný, netoxický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               </a:t>
            </a:r>
            <a:r>
              <a:rPr lang="cs-CZ" altLang="cs-CZ" dirty="0" err="1"/>
              <a:t>barytóza</a:t>
            </a:r>
            <a:r>
              <a:rPr lang="cs-CZ" altLang="cs-CZ" dirty="0"/>
              <a:t> – </a:t>
            </a:r>
            <a:r>
              <a:rPr lang="cs-CZ" altLang="cs-CZ" dirty="0" err="1"/>
              <a:t>zprášení</a:t>
            </a:r>
            <a:r>
              <a:rPr lang="cs-CZ" altLang="cs-CZ" dirty="0"/>
              <a:t> plic BaSO</a:t>
            </a:r>
            <a:r>
              <a:rPr lang="cs-CZ" altLang="cs-CZ" baseline="-25000" dirty="0"/>
              <a:t>4</a:t>
            </a:r>
            <a:r>
              <a:rPr lang="cs-CZ" altLang="cs-CZ" dirty="0"/>
              <a:t>       častější záněty průdušek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- rozpustné sloučeniny barya – toxické</a:t>
            </a:r>
          </a:p>
          <a:p>
            <a:pPr marL="0" indent="0">
              <a:buFont typeface="Arial" charset="0"/>
              <a:buNone/>
              <a:defRPr/>
            </a:pPr>
            <a:endParaRPr lang="cs-CZ" altLang="cs-CZ" dirty="0"/>
          </a:p>
          <a:p>
            <a:r>
              <a:rPr lang="cs-CZ" b="1" dirty="0"/>
              <a:t>C</a:t>
            </a:r>
          </a:p>
          <a:p>
            <a:pPr marL="0" indent="0">
              <a:buNone/>
            </a:pPr>
            <a:r>
              <a:rPr lang="cs-CZ" altLang="cs-CZ" dirty="0"/>
              <a:t>C – 	grafitový prach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 err="1"/>
              <a:t>pneumokoniosa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CO – 	akutní otrava – smrt během několika sekund</a:t>
            </a:r>
          </a:p>
          <a:p>
            <a:pPr marL="0" indent="0">
              <a:buNone/>
            </a:pPr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r>
              <a:rPr lang="cs-CZ" altLang="cs-CZ" dirty="0"/>
              <a:t> – nedýchatelný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577564" y="3085133"/>
            <a:ext cx="344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6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049" y="144965"/>
            <a:ext cx="11351941" cy="65903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000" b="1" dirty="0" err="1"/>
              <a:t>Pb</a:t>
            </a:r>
            <a:r>
              <a:rPr lang="cs-CZ" altLang="cs-CZ" sz="3000" b="1" dirty="0"/>
              <a:t> </a:t>
            </a:r>
          </a:p>
          <a:p>
            <a:pPr marL="0" indent="0">
              <a:buNone/>
            </a:pPr>
            <a:r>
              <a:rPr lang="cs-CZ" altLang="cs-CZ" dirty="0"/>
              <a:t>- všechny rozpustné sloučeniny vysoce toxické (poškození cév, krvinek, ledvin, jater, nervového systému ve svalech)</a:t>
            </a:r>
          </a:p>
          <a:p>
            <a:pPr marL="0" indent="0">
              <a:buNone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sz="3000" b="1" dirty="0" err="1"/>
              <a:t>Sn</a:t>
            </a:r>
            <a:endParaRPr lang="cs-CZ" altLang="cs-CZ" sz="3000" b="1" dirty="0"/>
          </a:p>
          <a:p>
            <a:pPr marL="0" indent="0">
              <a:buNone/>
            </a:pPr>
            <a:r>
              <a:rPr lang="cs-CZ" altLang="cs-CZ" dirty="0"/>
              <a:t>- </a:t>
            </a:r>
            <a:r>
              <a:rPr lang="cs-CZ" altLang="cs-CZ" dirty="0" err="1"/>
              <a:t>org</a:t>
            </a:r>
            <a:r>
              <a:rPr lang="cs-CZ" altLang="cs-CZ" dirty="0"/>
              <a:t>. sloučeniny cínu – fungicidní a desinfekční prostředky </a:t>
            </a:r>
          </a:p>
          <a:p>
            <a:pPr marL="0" indent="0">
              <a:buNone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sz="3000" b="1" dirty="0"/>
              <a:t>N</a:t>
            </a:r>
          </a:p>
          <a:p>
            <a:pPr marL="0" indent="0">
              <a:buNone/>
            </a:pPr>
            <a:r>
              <a:rPr lang="cs-CZ" altLang="cs-CZ" dirty="0"/>
              <a:t>NH</a:t>
            </a:r>
            <a:r>
              <a:rPr lang="cs-CZ" altLang="cs-CZ" baseline="-25000" dirty="0"/>
              <a:t>3</a:t>
            </a:r>
            <a:r>
              <a:rPr lang="cs-CZ" altLang="cs-CZ" dirty="0"/>
              <a:t> 	– 	3,5 mg/m</a:t>
            </a:r>
            <a:r>
              <a:rPr lang="cs-CZ" altLang="cs-CZ" baseline="30000" dirty="0"/>
              <a:t>3</a:t>
            </a:r>
            <a:r>
              <a:rPr lang="cs-CZ" altLang="cs-CZ" dirty="0"/>
              <a:t> vzduchu – je cítit</a:t>
            </a:r>
          </a:p>
          <a:p>
            <a:pPr marL="0" indent="0">
              <a:buNone/>
            </a:pPr>
            <a:r>
              <a:rPr lang="cs-CZ" altLang="cs-CZ" dirty="0"/>
              <a:t>           		3 500 mg/m</a:t>
            </a:r>
            <a:r>
              <a:rPr lang="cs-CZ" altLang="cs-CZ" baseline="30000" dirty="0"/>
              <a:t>3</a:t>
            </a:r>
            <a:r>
              <a:rPr lang="cs-CZ" altLang="cs-CZ" dirty="0"/>
              <a:t> okamžitá smrt</a:t>
            </a:r>
          </a:p>
          <a:p>
            <a:pPr marL="0" indent="0">
              <a:buNone/>
            </a:pPr>
            <a:r>
              <a:rPr lang="cs-CZ" altLang="cs-CZ" dirty="0" err="1"/>
              <a:t>NOx</a:t>
            </a:r>
            <a:r>
              <a:rPr lang="cs-CZ" altLang="cs-CZ" dirty="0"/>
              <a:t> 	– dráždivé, s vodou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 kyseliny</a:t>
            </a:r>
          </a:p>
          <a:p>
            <a:pPr marL="0" indent="0">
              <a:buNone/>
            </a:pPr>
            <a:r>
              <a:rPr lang="cs-CZ" altLang="cs-CZ" dirty="0"/>
              <a:t>HNO</a:t>
            </a:r>
            <a:r>
              <a:rPr lang="cs-CZ" altLang="cs-CZ" baseline="-25000" dirty="0"/>
              <a:t>2</a:t>
            </a:r>
            <a:r>
              <a:rPr lang="cs-CZ" altLang="cs-CZ" dirty="0"/>
              <a:t> 	–  0,5 g </a:t>
            </a:r>
            <a:r>
              <a:rPr lang="cs-CZ" altLang="cs-CZ" dirty="0" err="1"/>
              <a:t>kys</a:t>
            </a:r>
            <a:r>
              <a:rPr lang="cs-CZ" altLang="cs-CZ" dirty="0"/>
              <a:t>. dusité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otrava, 4 g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 smrtelná dávka – karcinogenní</a:t>
            </a:r>
          </a:p>
          <a:p>
            <a:pPr marL="0" indent="0">
              <a:buNone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sz="3000" b="1" dirty="0"/>
              <a:t>As</a:t>
            </a:r>
          </a:p>
          <a:p>
            <a:pPr marL="0" indent="0">
              <a:buNone/>
            </a:pPr>
            <a:r>
              <a:rPr lang="cs-CZ" altLang="cs-CZ" dirty="0"/>
              <a:t>As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3</a:t>
            </a:r>
            <a:r>
              <a:rPr lang="cs-CZ" altLang="cs-CZ" dirty="0"/>
              <a:t> 	– je znám již od starověku jako travičský prostředek,</a:t>
            </a:r>
          </a:p>
          <a:p>
            <a:pPr marL="0" indent="0">
              <a:buNone/>
            </a:pPr>
            <a:r>
              <a:rPr lang="cs-CZ" altLang="cs-CZ" dirty="0"/>
              <a:t>	– smrtelná dávka </a:t>
            </a:r>
            <a:r>
              <a:rPr lang="cs-CZ" altLang="cs-CZ" dirty="0" err="1"/>
              <a:t>ox</a:t>
            </a:r>
            <a:r>
              <a:rPr lang="cs-CZ" altLang="cs-CZ" dirty="0"/>
              <a:t>. arsenitého je pro člověka 120 mg</a:t>
            </a:r>
          </a:p>
        </p:txBody>
      </p:sp>
    </p:spTree>
    <p:extLst>
      <p:ext uri="{BB962C8B-B14F-4D97-AF65-F5344CB8AC3E}">
        <p14:creationId xmlns:p14="http://schemas.microsoft.com/office/powerpoint/2010/main" val="1904555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267" y="0"/>
            <a:ext cx="11586117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500" b="1" dirty="0"/>
              <a:t>O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biogenní prvek důležitý pro život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- O</a:t>
            </a:r>
            <a:r>
              <a:rPr lang="cs-CZ" altLang="cs-CZ" baseline="-25000" dirty="0"/>
              <a:t>3</a:t>
            </a:r>
            <a:r>
              <a:rPr lang="cs-CZ" altLang="cs-CZ" dirty="0"/>
              <a:t> – je velmi toxický, působí dráždivě na dýchací cesty a nervovou soustavu</a:t>
            </a:r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cs-CZ" altLang="cs-CZ" dirty="0"/>
              <a:t>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</a:t>
            </a:r>
            <a:r>
              <a:rPr lang="cs-CZ" altLang="cs-CZ" dirty="0"/>
              <a:t> – je silné oxidační činidlo, v </a:t>
            </a:r>
            <a:r>
              <a:rPr lang="cs-CZ" altLang="cs-CZ" dirty="0" err="1"/>
              <a:t>konc</a:t>
            </a:r>
            <a:r>
              <a:rPr lang="cs-CZ" altLang="cs-CZ" dirty="0"/>
              <a:t>. nad 10 % způsobuje poleptání kůže, výpary způsobují poleptání sliznic dýchacích cest.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sz="4500" b="1" dirty="0"/>
              <a:t>S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H</a:t>
            </a:r>
            <a:r>
              <a:rPr lang="cs-CZ" altLang="cs-CZ" baseline="-25000" dirty="0"/>
              <a:t>2</a:t>
            </a:r>
            <a:r>
              <a:rPr lang="cs-CZ" altLang="cs-CZ" dirty="0"/>
              <a:t>S – ve vysokých koncentrací nepáchne a je vysoce toxický, silně dráždí sliznice, poškození jater, ledvin, srdce, CNS, zraku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	&gt;1 400 mg/m</a:t>
            </a:r>
            <a:r>
              <a:rPr lang="cs-CZ" altLang="cs-CZ" baseline="30000" dirty="0"/>
              <a:t>3</a:t>
            </a:r>
            <a:r>
              <a:rPr lang="cs-CZ" altLang="cs-CZ" dirty="0"/>
              <a:t> – okamžitá smrt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SO</a:t>
            </a:r>
            <a:r>
              <a:rPr lang="cs-CZ" altLang="cs-CZ" baseline="-25000" dirty="0"/>
              <a:t>2</a:t>
            </a:r>
            <a:r>
              <a:rPr lang="cs-CZ" altLang="cs-CZ" dirty="0"/>
              <a:t> – dráždivý, rozpozná se v koncentraci 2 až 3 mg/m</a:t>
            </a:r>
            <a:r>
              <a:rPr lang="cs-CZ" altLang="cs-CZ" baseline="30000" dirty="0"/>
              <a:t>3</a:t>
            </a:r>
            <a:r>
              <a:rPr lang="cs-CZ" altLang="cs-CZ" dirty="0"/>
              <a:t>, 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           chronická expozice ohrožuje plíce, srdce, krvetvorbu, metabolismus glycidů 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SO</a:t>
            </a:r>
            <a:r>
              <a:rPr lang="cs-CZ" altLang="cs-CZ" baseline="-25000" dirty="0"/>
              <a:t>3</a:t>
            </a:r>
            <a:r>
              <a:rPr lang="cs-CZ" altLang="cs-CZ" dirty="0"/>
              <a:t> – poškozuje plíce a ve styku s vodou vytváří silnou kyselinu sírovou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Sírany jsou většinou netoxické.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sz="4500" b="1" dirty="0"/>
              <a:t>F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dirty="0"/>
              <a:t>Fluor je protoplazmatický jed</a:t>
            </a:r>
            <a:r>
              <a:rPr lang="cs-CZ" altLang="cs-CZ" sz="2600" dirty="0"/>
              <a:t> (</a:t>
            </a:r>
            <a:r>
              <a:rPr lang="cs-CZ" dirty="0"/>
              <a:t>poškozena játra a ledviny, chronická otrava způsobuje osteoporózu, kalcifikaci vazů, anémii, kalcifikaci cévních stěn).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82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293" y="89210"/>
            <a:ext cx="11353800" cy="6768790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b="1" dirty="0" err="1"/>
              <a:t>Cu</a:t>
            </a:r>
            <a:endParaRPr lang="cs-CZ" altLang="cs-CZ" b="1" dirty="0"/>
          </a:p>
          <a:p>
            <a:pPr marL="0" indent="0">
              <a:buNone/>
            </a:pPr>
            <a:r>
              <a:rPr lang="cs-CZ" altLang="cs-CZ" dirty="0"/>
              <a:t>- obsažena v </a:t>
            </a:r>
            <a:r>
              <a:rPr lang="cs-CZ" altLang="cs-CZ" dirty="0" err="1"/>
              <a:t>metaloenzymech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- toxické jsou rozpustné soli</a:t>
            </a:r>
          </a:p>
          <a:p>
            <a:pPr marL="0" indent="0">
              <a:buNone/>
            </a:pPr>
            <a:r>
              <a:rPr lang="cs-CZ" altLang="cs-CZ" dirty="0"/>
              <a:t>CuSO</a:t>
            </a:r>
            <a:r>
              <a:rPr lang="cs-CZ" altLang="cs-CZ" baseline="-25000" dirty="0"/>
              <a:t>4</a:t>
            </a:r>
            <a:r>
              <a:rPr lang="cs-CZ" altLang="cs-CZ" dirty="0"/>
              <a:t> – 1 g vyvolává silné zvracení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 err="1"/>
              <a:t>Zn</a:t>
            </a:r>
            <a:r>
              <a:rPr lang="cs-CZ" altLang="cs-CZ" b="1" dirty="0"/>
              <a:t> </a:t>
            </a:r>
          </a:p>
          <a:p>
            <a:pPr marL="0" indent="0">
              <a:buNone/>
            </a:pPr>
            <a:r>
              <a:rPr lang="cs-CZ" altLang="cs-CZ" dirty="0"/>
              <a:t>- součást </a:t>
            </a:r>
            <a:r>
              <a:rPr lang="cs-CZ" altLang="cs-CZ" dirty="0" err="1"/>
              <a:t>metaloenzymů</a:t>
            </a:r>
            <a:endParaRPr lang="cs-CZ" altLang="cs-CZ" dirty="0"/>
          </a:p>
          <a:p>
            <a:pPr>
              <a:buFontTx/>
              <a:buChar char="-"/>
            </a:pPr>
            <a:r>
              <a:rPr lang="cs-CZ" altLang="cs-CZ" dirty="0"/>
              <a:t>rozpustné sloučeniny leptavé, vyvolávají zvracení</a:t>
            </a:r>
          </a:p>
          <a:p>
            <a:pPr>
              <a:buFontTx/>
              <a:buChar char="-"/>
            </a:pPr>
            <a:endParaRPr lang="cs-CZ" altLang="cs-CZ" dirty="0"/>
          </a:p>
          <a:p>
            <a:r>
              <a:rPr lang="cs-CZ" altLang="cs-CZ" b="1" dirty="0" err="1"/>
              <a:t>Cr</a:t>
            </a:r>
            <a:endParaRPr lang="cs-CZ" altLang="cs-CZ" b="1" dirty="0"/>
          </a:p>
          <a:p>
            <a:pPr marL="0" indent="0">
              <a:buNone/>
            </a:pPr>
            <a:r>
              <a:rPr lang="cs-CZ" altLang="cs-CZ" dirty="0"/>
              <a:t>- stopový prvek, důležitý při metabolismu cukrů a tuků</a:t>
            </a:r>
          </a:p>
          <a:p>
            <a:pPr marL="0" indent="0">
              <a:buNone/>
            </a:pPr>
            <a:r>
              <a:rPr lang="cs-CZ" altLang="cs-CZ" dirty="0"/>
              <a:t>Cr</a:t>
            </a:r>
            <a:r>
              <a:rPr lang="cs-CZ" altLang="cs-CZ" baseline="30000" dirty="0"/>
              <a:t>6+ </a:t>
            </a:r>
            <a:r>
              <a:rPr lang="cs-CZ" altLang="cs-CZ" dirty="0"/>
              <a:t>-  rozpustné sloučeniny – toxické a karcinogenní, poškození ledvin, jater, krvetvorba, tvorba vředů a nádorů, leptají kůži </a:t>
            </a:r>
          </a:p>
          <a:p>
            <a:pPr marL="0" indent="0">
              <a:buNone/>
            </a:pPr>
            <a:endParaRPr lang="cs-CZ" altLang="cs-CZ" baseline="30000" dirty="0"/>
          </a:p>
          <a:p>
            <a:r>
              <a:rPr lang="cs-CZ" altLang="cs-CZ" b="1" dirty="0" err="1"/>
              <a:t>Fe</a:t>
            </a:r>
            <a:endParaRPr lang="cs-CZ" altLang="cs-CZ" b="1" dirty="0"/>
          </a:p>
          <a:p>
            <a:pPr marL="0" indent="0">
              <a:buNone/>
            </a:pPr>
            <a:r>
              <a:rPr lang="cs-CZ" altLang="cs-CZ" dirty="0"/>
              <a:t>- prvek významný pro krvetvorbu</a:t>
            </a:r>
          </a:p>
          <a:p>
            <a:pPr marL="0" indent="0">
              <a:buNone/>
            </a:pPr>
            <a:r>
              <a:rPr lang="cs-CZ" altLang="cs-CZ" dirty="0"/>
              <a:t>Fe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3</a:t>
            </a:r>
            <a:r>
              <a:rPr lang="cs-CZ" altLang="cs-CZ" dirty="0"/>
              <a:t> a Fe</a:t>
            </a:r>
            <a:r>
              <a:rPr lang="cs-CZ" altLang="cs-CZ" baseline="-25000" dirty="0"/>
              <a:t>3</a:t>
            </a:r>
            <a:r>
              <a:rPr lang="cs-CZ" altLang="cs-CZ" dirty="0"/>
              <a:t>O</a:t>
            </a:r>
            <a:r>
              <a:rPr lang="cs-CZ" altLang="cs-CZ" baseline="-25000" dirty="0"/>
              <a:t>4</a:t>
            </a:r>
            <a:r>
              <a:rPr lang="cs-CZ" altLang="cs-CZ" dirty="0"/>
              <a:t> – dráždí dýchací cesty, chronická otrava - sideróza</a:t>
            </a: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86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293" y="223024"/>
            <a:ext cx="11619570" cy="6523464"/>
          </a:xfrm>
        </p:spPr>
        <p:txBody>
          <a:bodyPr/>
          <a:lstStyle/>
          <a:p>
            <a:r>
              <a:rPr lang="cs-CZ" altLang="cs-CZ" b="1" dirty="0"/>
              <a:t>Organické látky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Mnohé organické látky se vyznačují nízkým výparným teplem, jsou tedy snadno vypařitelné.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Tím se stávají nebezpečné, protože jsou obsaženy v okolní atmosféře.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Do organizmu pronikají velmi často dýchacím ústrojím, nebo pokožkou. 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Alifatické uhlovodíky </a:t>
            </a:r>
          </a:p>
          <a:p>
            <a:pPr marL="0" indent="0">
              <a:buNone/>
            </a:pPr>
            <a:r>
              <a:rPr lang="cs-CZ" altLang="cs-CZ" dirty="0"/>
              <a:t>C1 – C4 působí dusivě</a:t>
            </a:r>
          </a:p>
          <a:p>
            <a:pPr marL="0" indent="0">
              <a:buNone/>
            </a:pPr>
            <a:r>
              <a:rPr lang="cs-CZ" altLang="cs-CZ" dirty="0"/>
              <a:t>C5 – C7 poškozují nervový systém a rozpouštějí tuky</a:t>
            </a:r>
          </a:p>
          <a:p>
            <a:pPr marL="0" indent="0">
              <a:buNone/>
            </a:pPr>
            <a:r>
              <a:rPr lang="cs-CZ" altLang="cs-CZ" dirty="0"/>
              <a:t>C4 – C12 jsou vysoce hořlavé a tvoří se vzduchem výbušné směsi</a:t>
            </a:r>
          </a:p>
          <a:p>
            <a:pPr marL="0" indent="0">
              <a:buNone/>
            </a:pPr>
            <a:r>
              <a:rPr lang="cs-CZ" altLang="cs-CZ" dirty="0"/>
              <a:t>&gt;C16 – projímadlo </a:t>
            </a:r>
          </a:p>
        </p:txBody>
      </p:sp>
    </p:spTree>
    <p:extLst>
      <p:ext uri="{BB962C8B-B14F-4D97-AF65-F5344CB8AC3E}">
        <p14:creationId xmlns:p14="http://schemas.microsoft.com/office/powerpoint/2010/main" val="1998632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420" y="301082"/>
            <a:ext cx="11675326" cy="6411951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Aromatické uhlovodíky (benzen, toluen, xyleny ap.)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Poškozují játra, ledviny, srdce a cévy, mají vliv na krvetvorbu, benzen může vyvolat leukémii.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Mají narkotické účinky.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Kondenzované aromatické uhlovodíky – součást dehtů – významné karcinogeny.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cs-CZ" altLang="cs-CZ" dirty="0" err="1"/>
              <a:t>Benzoapyren</a:t>
            </a:r>
            <a:r>
              <a:rPr lang="cs-CZ" altLang="cs-CZ" dirty="0"/>
              <a:t>, látka v ovzduší, která vzniká při nedokonalém spalování, je podle vědeckých výzkumů velkým nebezpečím pro malé děti i těhotné ženy, respektive vývoj jejich plodu. Přesto je v Česku stanovený limit na většině území dlouhodobě překračován.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cs-CZ" altLang="cs-CZ" dirty="0"/>
              <a:t>Za vysokou koncentraci mohou hlavně kotle v domácnostech, výfukové plyny z dieselových motorů a místy i exhalace z průmyslových podniků.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182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se děje při hoření cigarety?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Teplota kolem 900 °C.</a:t>
            </a:r>
          </a:p>
          <a:p>
            <a:r>
              <a:rPr lang="cs-CZ" dirty="0"/>
              <a:t>Sušený tabák podléhá nedokonalému spalování.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složitá směs nebezpečných produktů</a:t>
            </a:r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r>
              <a:rPr lang="cs-CZ" dirty="0"/>
              <a:t>Nikotin částečně destiluje a přechází do kouře (aerosol).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158908" y="3025239"/>
            <a:ext cx="122663" cy="524107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911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33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Nejnebezpečnější toxické látky v cigaretě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283" y="992459"/>
            <a:ext cx="11887200" cy="58655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Oxid uhelnatý (CO)</a:t>
            </a:r>
            <a:r>
              <a:rPr lang="cs-CZ" dirty="0"/>
              <a:t> – vzniká spalováním tabáku s vysokou afinitou k hemoglobinu (220 krát vyšší než ke kyslíku) je značně jedovatý. Znemožňuje přenos kyslíku z plic do tkání a vyvolává tkáňové dušení.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Oxid dusíku</a:t>
            </a:r>
            <a:r>
              <a:rPr lang="cs-CZ" dirty="0"/>
              <a:t> – nejvýznamnějším je oxid dusičitý (NO</a:t>
            </a:r>
            <a:r>
              <a:rPr lang="cs-CZ" baseline="-25000" dirty="0"/>
              <a:t>2</a:t>
            </a:r>
            <a:r>
              <a:rPr lang="cs-CZ" dirty="0"/>
              <a:t>). Chronické otravy mohou být příčinou častější a větší kazivosti zubů, zánětů spojivek a zejména prokazatelně vyšším rizikem pro vyšší výskyt respiračních onemocnění.</a:t>
            </a:r>
          </a:p>
          <a:p>
            <a:pPr>
              <a:lnSpc>
                <a:spcPct val="120000"/>
              </a:lnSpc>
            </a:pPr>
            <a:r>
              <a:rPr lang="cs-CZ" b="1" dirty="0" err="1"/>
              <a:t>Nitrosaminy</a:t>
            </a:r>
            <a:r>
              <a:rPr lang="cs-CZ" dirty="0"/>
              <a:t> – látky, které v experimentech na zvířatech spolehlivě vyvolávají plicní karcinomy, a jsou s největší pravděpodobností také příčinou vzniku plicní rakoviny u člověka.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Polycyklické aromatické uhlovodíky (PAU) </a:t>
            </a:r>
            <a:r>
              <a:rPr lang="cs-CZ" dirty="0"/>
              <a:t>– představují závažné zdravotní riziko pro člověka. Jejich nebezpečí spočívá především v </a:t>
            </a:r>
            <a:r>
              <a:rPr lang="cs-CZ" dirty="0" err="1"/>
              <a:t>karcinogenitě</a:t>
            </a:r>
            <a:r>
              <a:rPr lang="cs-CZ" dirty="0"/>
              <a:t> (může způsobit rakovinu) a ohrožení zdravého vývoje plodu.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Kyanovodík</a:t>
            </a:r>
            <a:r>
              <a:rPr lang="cs-CZ" dirty="0"/>
              <a:t> – je jedovatý plyn, který byl používán za II. Světové války k usmrcování vězňů v plynových komorách nacistických koncentračních táborů (Cyklon B).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Těžké kovy</a:t>
            </a:r>
            <a:r>
              <a:rPr lang="cs-CZ" dirty="0"/>
              <a:t> – v cigaretovém kouři přítomna řada kovů (asi 30), z těch nebezpečných pro zdraví jsou to zejména nikl a kadmium. Přítomen je však také arsen. Přítomnost těchto kovů má svůj původ v půdě, ve které rostou rostliny tabáku, v umělých hnojivech a zemědělských postřicích.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Radioaktivní Polonium, Radon.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Dehet</a:t>
            </a:r>
            <a:r>
              <a:rPr lang="cs-CZ" dirty="0"/>
              <a:t> – drobné pevné částice tvořící viditelný kouř produkovaný hořícím tabákem. Dehet je rakovinotvorná látka. Silný kuřák vdechne za rok půl až ¾ kg dehtu.</a:t>
            </a:r>
          </a:p>
        </p:txBody>
      </p:sp>
    </p:spTree>
    <p:extLst>
      <p:ext uri="{BB962C8B-B14F-4D97-AF65-F5344CB8AC3E}">
        <p14:creationId xmlns:p14="http://schemas.microsoft.com/office/powerpoint/2010/main" val="386807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368" y="371193"/>
            <a:ext cx="10846806" cy="656376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altLang="cs-CZ" b="1" dirty="0"/>
              <a:t>Otrava: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akutní – po jednorázové dávce</a:t>
            </a:r>
          </a:p>
          <a:p>
            <a:pPr>
              <a:defRPr/>
            </a:pPr>
            <a:r>
              <a:rPr lang="cs-CZ" altLang="cs-CZ" dirty="0"/>
              <a:t>chronická – opakované malé dávky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dirty="0"/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b="1" dirty="0"/>
              <a:t>Cizorodé látky prochází v organismu 4 fázemi: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vstup – absorpce</a:t>
            </a:r>
          </a:p>
          <a:p>
            <a:pPr>
              <a:defRPr/>
            </a:pPr>
            <a:r>
              <a:rPr lang="cs-CZ" altLang="cs-CZ" dirty="0"/>
              <a:t>roznášení – distribuce</a:t>
            </a:r>
          </a:p>
          <a:p>
            <a:pPr>
              <a:defRPr/>
            </a:pPr>
            <a:r>
              <a:rPr lang="cs-CZ" altLang="cs-CZ" dirty="0"/>
              <a:t>metabolické přeměny – transformace</a:t>
            </a:r>
          </a:p>
          <a:p>
            <a:pPr>
              <a:defRPr/>
            </a:pPr>
            <a:r>
              <a:rPr lang="cs-CZ" altLang="cs-CZ" dirty="0"/>
              <a:t>vylučování – eliminace</a:t>
            </a:r>
          </a:p>
          <a:p>
            <a:pPr marL="0" indent="0">
              <a:buFont typeface="Arial" charset="0"/>
              <a:buNone/>
              <a:defRPr/>
            </a:pPr>
            <a:endParaRPr lang="cs-CZ" altLang="cs-CZ" dirty="0"/>
          </a:p>
          <a:p>
            <a:pPr marL="0" indent="0">
              <a:buFont typeface="Arial" charset="0"/>
              <a:buNone/>
              <a:defRPr/>
            </a:pPr>
            <a:r>
              <a:rPr lang="cs-CZ" altLang="cs-CZ" b="1" dirty="0"/>
              <a:t>Místem vstupu cizorodých látek do organizmu může být:</a:t>
            </a:r>
          </a:p>
          <a:p>
            <a:pPr>
              <a:defRPr/>
            </a:pPr>
            <a:r>
              <a:rPr lang="cs-CZ" altLang="cs-CZ" dirty="0"/>
              <a:t>kůže</a:t>
            </a:r>
          </a:p>
          <a:p>
            <a:pPr>
              <a:defRPr/>
            </a:pPr>
            <a:r>
              <a:rPr lang="cs-CZ" altLang="cs-CZ" dirty="0"/>
              <a:t>oči</a:t>
            </a:r>
          </a:p>
          <a:p>
            <a:pPr>
              <a:defRPr/>
            </a:pPr>
            <a:r>
              <a:rPr lang="cs-CZ" altLang="cs-CZ" dirty="0"/>
              <a:t>sliznice dýchacího ústrojí</a:t>
            </a:r>
          </a:p>
          <a:p>
            <a:pPr>
              <a:defRPr/>
            </a:pPr>
            <a:r>
              <a:rPr lang="cs-CZ" altLang="cs-CZ" dirty="0"/>
              <a:t>sliznice trávícího ústrojí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94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9C396-BB8A-41A8-9C31-6883C517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C0A20A-E2A2-4700-9CAF-1EF45A85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3767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cs-CZ" dirty="0">
                <a:cs typeface="Calibri Light" panose="020F0302020204030204" pitchFamily="34" charset="0"/>
              </a:rPr>
              <a:t>[1] Rovnaníková, P.,  Azbest ve stavbách a co s ním? Ppt. prezentace, </a:t>
            </a:r>
            <a:r>
              <a:rPr lang="cs-CZ" altLang="cs-CZ" dirty="0"/>
              <a:t>Moderní materiály ve stavbách minulého století I, seminář/</a:t>
            </a:r>
            <a:r>
              <a:rPr lang="cs-CZ" altLang="cs-CZ" dirty="0" err="1"/>
              <a:t>webinář</a:t>
            </a:r>
            <a:r>
              <a:rPr lang="cs-CZ" altLang="cs-CZ" dirty="0"/>
              <a:t> STOP – 6. října 2022</a:t>
            </a:r>
          </a:p>
          <a:p>
            <a:pPr marL="0" indent="0">
              <a:buNone/>
              <a:defRPr/>
            </a:pPr>
            <a:r>
              <a:rPr lang="cs-CZ" altLang="cs-CZ" dirty="0">
                <a:cs typeface="Calibri Light" panose="020F0302020204030204" pitchFamily="34" charset="0"/>
              </a:rPr>
              <a:t>[2] </a:t>
            </a:r>
            <a:r>
              <a:rPr lang="cs-CZ" altLang="cs-CZ" dirty="0" err="1">
                <a:cs typeface="Calibri Light" panose="020F0302020204030204" pitchFamily="34" charset="0"/>
              </a:rPr>
              <a:t>Rovnaníková</a:t>
            </a:r>
            <a:r>
              <a:rPr lang="cs-CZ" altLang="cs-CZ" dirty="0">
                <a:cs typeface="Calibri Light" panose="020F0302020204030204" pitchFamily="34" charset="0"/>
              </a:rPr>
              <a:t>, P.,  Sborník semináře „</a:t>
            </a:r>
            <a:r>
              <a:rPr lang="cs-CZ" dirty="0">
                <a:cs typeface="Calibri Light" panose="020F0302020204030204" pitchFamily="34" charset="0"/>
              </a:rPr>
              <a:t>Moderní materiály ve stavbách minulého století I“, Termín konání: 6. 10. 2022, Místo konání: sál ABF, Václavské nám. 31, Praha, Odborný garant: Ing. Arch. Ondřej </a:t>
            </a:r>
            <a:r>
              <a:rPr lang="cs-CZ" dirty="0" err="1">
                <a:cs typeface="Calibri Light" panose="020F0302020204030204" pitchFamily="34" charset="0"/>
              </a:rPr>
              <a:t>Šefců</a:t>
            </a:r>
            <a:endParaRPr lang="cs-CZ" dirty="0"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cs-CZ" alt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30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192" y="81482"/>
            <a:ext cx="11742345" cy="6776518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altLang="cs-CZ" sz="2400" b="1" dirty="0"/>
              <a:t>Vylučování</a:t>
            </a:r>
            <a:r>
              <a:rPr lang="cs-CZ" altLang="cs-CZ" sz="2400" dirty="0"/>
              <a:t> se děje močí, stolicí a vydechováním, také potem a slinami</a:t>
            </a:r>
          </a:p>
          <a:p>
            <a:pPr>
              <a:defRPr/>
            </a:pPr>
            <a:r>
              <a:rPr lang="cs-CZ" altLang="cs-CZ" sz="2400" dirty="0"/>
              <a:t>Koncentrace cizorodé látky klesá exponenciálně s časem: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/>
              <a:t>Kde:	</a:t>
            </a:r>
            <a:r>
              <a:rPr lang="cs-CZ" altLang="cs-CZ" sz="2400" i="1" dirty="0"/>
              <a:t>c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 – je počáteční koncentrace cizorodé látky,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i="1" dirty="0"/>
              <a:t>	</a:t>
            </a:r>
            <a:r>
              <a:rPr lang="cs-CZ" altLang="cs-CZ" sz="2400" i="1" dirty="0" err="1"/>
              <a:t>c</a:t>
            </a:r>
            <a:r>
              <a:rPr lang="cs-CZ" altLang="cs-CZ" sz="2400" baseline="-25000" dirty="0" err="1"/>
              <a:t>t</a:t>
            </a:r>
            <a:r>
              <a:rPr lang="cs-CZ" altLang="cs-CZ" sz="2400" dirty="0"/>
              <a:t> – je koncentrace cizorodé látky v čase </a:t>
            </a:r>
            <a:r>
              <a:rPr lang="cs-CZ" altLang="cs-CZ" sz="2400" i="1" dirty="0"/>
              <a:t>t,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i="1" dirty="0"/>
              <a:t>	k</a:t>
            </a:r>
            <a:r>
              <a:rPr lang="cs-CZ" altLang="cs-CZ" sz="2400" dirty="0"/>
              <a:t> – je konstanta.</a:t>
            </a:r>
          </a:p>
          <a:p>
            <a:pPr>
              <a:defRPr/>
            </a:pPr>
            <a:r>
              <a:rPr lang="cs-CZ" altLang="cs-CZ" sz="2400" dirty="0"/>
              <a:t>Doba, za kterou se vyloučí polovina cizorodé látky se nazývá poločas vylučování (značí se T)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dirty="0"/>
              <a:t>V čase T platí: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b="1" dirty="0"/>
              <a:t>Jedy se podle účinku na orgány v těle dělí na: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b="1" u="sng" dirty="0" err="1"/>
              <a:t>Hematotoxické</a:t>
            </a:r>
            <a:r>
              <a:rPr lang="cs-CZ" altLang="cs-CZ" sz="2400" dirty="0"/>
              <a:t> – toxická látka (Pb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, Cr</a:t>
            </a:r>
            <a:r>
              <a:rPr lang="cs-CZ" altLang="cs-CZ" sz="2400" baseline="30000" dirty="0"/>
              <a:t>6+</a:t>
            </a:r>
            <a:r>
              <a:rPr lang="cs-CZ" altLang="cs-CZ" sz="2400" dirty="0"/>
              <a:t>, sloučeniny </a:t>
            </a:r>
            <a:r>
              <a:rPr lang="cs-CZ" altLang="cs-CZ" sz="2400" dirty="0" err="1"/>
              <a:t>Cu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Pt</a:t>
            </a:r>
            <a:r>
              <a:rPr lang="cs-CZ" altLang="cs-CZ" sz="2400" dirty="0"/>
              <a:t>, Au, As, Cd a dalších prvků)  působí změnu v počtu nebo ve funkci krevních buněk (červené a bílé krvinky, krevní destičky).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altLang="cs-CZ" sz="2400" b="1" u="sng" dirty="0" err="1"/>
              <a:t>Hepatotoxické</a:t>
            </a:r>
            <a:r>
              <a:rPr lang="cs-CZ" altLang="cs-CZ" sz="2400" dirty="0"/>
              <a:t> – poškozují funkci jater:</a:t>
            </a:r>
          </a:p>
          <a:p>
            <a:pPr marL="342900" lvl="1" indent="-342900">
              <a:defRPr/>
            </a:pPr>
            <a:r>
              <a:rPr lang="cs-CZ" altLang="cs-CZ" dirty="0"/>
              <a:t>steatóza jater, tj. akumulace tuků v jaterních buňkách, </a:t>
            </a:r>
          </a:p>
          <a:p>
            <a:pPr marL="342900" lvl="1" indent="-342900">
              <a:defRPr/>
            </a:pPr>
            <a:r>
              <a:rPr lang="cs-CZ" altLang="cs-CZ" dirty="0" err="1"/>
              <a:t>hepatitická</a:t>
            </a:r>
            <a:r>
              <a:rPr lang="cs-CZ" altLang="cs-CZ" dirty="0"/>
              <a:t> nekróza – odumírání jaterních buněk, </a:t>
            </a:r>
          </a:p>
          <a:p>
            <a:pPr marL="342900" lvl="1" indent="-342900">
              <a:defRPr/>
            </a:pPr>
            <a:r>
              <a:rPr lang="cs-CZ" altLang="cs-CZ" dirty="0"/>
              <a:t>toxická hepatitida – zánět jater. </a:t>
            </a:r>
          </a:p>
          <a:p>
            <a:pPr marL="0" lvl="1" indent="0">
              <a:buFont typeface="Arial" charset="0"/>
              <a:buNone/>
              <a:defRPr/>
            </a:pPr>
            <a:r>
              <a:rPr lang="cs-CZ" altLang="cs-CZ" b="1" u="sng" dirty="0" err="1"/>
              <a:t>Nefrotoxické</a:t>
            </a:r>
            <a:r>
              <a:rPr lang="cs-CZ" altLang="cs-CZ" dirty="0"/>
              <a:t> – poškození až selhání ledvin a močového měchýře.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91" y="636447"/>
            <a:ext cx="2889470" cy="10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97" y="2611453"/>
            <a:ext cx="838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7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444" y="144854"/>
            <a:ext cx="11109356" cy="66271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b="1" u="sng" dirty="0" err="1"/>
              <a:t>Pulmotoxické</a:t>
            </a:r>
            <a:r>
              <a:rPr lang="cs-CZ" altLang="cs-CZ" dirty="0"/>
              <a:t> – poškozují epiteliální buňky dýchacích cest a plíce; působením toxických látek může nastat: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pneumonitida – akutní a/nebo chronická imunitní odpověď na poškození epiteliálních tkání,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edém (otok) dýchacích cest a plic,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bronchiální astma,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fibróza (pneumokonióza) – nevratné zmohutnění stěn plicních sklípků,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emfyzém, neboli rozedma plic.  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cs-CZ" altLang="cs-CZ" b="1" u="sng" dirty="0" err="1"/>
              <a:t>Dermatotoxické</a:t>
            </a:r>
            <a:r>
              <a:rPr lang="cs-CZ" altLang="cs-CZ" dirty="0"/>
              <a:t> – způsobují poškození pokožky, které se projevuje jako: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kontaktní dermatitidy iritační – akutní – způsobená koncentrovanými roztoky silných kyselin a hydroxidů, organokovovými sloučeninami cínu, fosforem, oxidem vápenatým, bezvodými sloučeninami jako AlCl</a:t>
            </a:r>
            <a:r>
              <a:rPr lang="cs-CZ" altLang="cs-CZ" baseline="-25000" dirty="0"/>
              <a:t>3</a:t>
            </a:r>
            <a:r>
              <a:rPr lang="cs-CZ" altLang="cs-CZ" dirty="0"/>
              <a:t> a dalšími, nebo chronické – způsobené mýdly, detergenty, minerálními oleji, organickými rozpouštědly ap.,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dirty="0"/>
              <a:t>alergické kontaktní dermatitidy – způsobené Cr</a:t>
            </a:r>
            <a:r>
              <a:rPr lang="cs-CZ" altLang="cs-CZ" baseline="30000" dirty="0"/>
              <a:t>6+</a:t>
            </a:r>
            <a:r>
              <a:rPr lang="cs-CZ" altLang="cs-CZ" dirty="0"/>
              <a:t>, sloučeninami niklu, kobaltu, kovový nikl, epoxidy, akryláty, polyestery ap.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2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dirty="0"/>
              <a:t>Podle IARC se dělí látky z hlediska </a:t>
            </a:r>
            <a:r>
              <a:rPr lang="cs-CZ" altLang="cs-CZ" dirty="0" err="1"/>
              <a:t>karcinogenity</a:t>
            </a:r>
            <a:r>
              <a:rPr lang="cs-CZ" altLang="cs-CZ" dirty="0"/>
              <a:t> do 5 skupin:</a:t>
            </a:r>
          </a:p>
          <a:p>
            <a:r>
              <a:rPr lang="cs-CZ" b="1" dirty="0"/>
              <a:t>Skupina 1 - humánní karcinogeny s dostatečně prokázaným účinkem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/>
              <a:t>(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azbest</a:t>
            </a:r>
            <a:r>
              <a:rPr lang="cs-CZ" dirty="0"/>
              <a:t>, </a:t>
            </a:r>
            <a:r>
              <a:rPr lang="cs-CZ" dirty="0">
                <a:solidFill>
                  <a:srgbClr val="0070C0"/>
                </a:solidFill>
              </a:rPr>
              <a:t>formaldehyd</a:t>
            </a:r>
            <a:r>
              <a:rPr lang="cs-CZ" dirty="0"/>
              <a:t>, UV záření,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Radon</a:t>
            </a:r>
            <a:r>
              <a:rPr lang="cs-CZ" dirty="0"/>
              <a:t>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</a:rPr>
              <a:t>6+</a:t>
            </a:r>
            <a:r>
              <a:rPr lang="cs-CZ" dirty="0"/>
              <a:t>)</a:t>
            </a:r>
          </a:p>
          <a:p>
            <a:r>
              <a:rPr lang="cs-CZ" b="1" dirty="0"/>
              <a:t>Skupina 2 - potenciálně karcinogenní vlivy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2A – pravděpodobně karcinogenní (DDT) </a:t>
            </a:r>
          </a:p>
          <a:p>
            <a:pPr marL="0" indent="0">
              <a:buNone/>
            </a:pPr>
            <a:r>
              <a:rPr lang="cs-CZ" dirty="0"/>
              <a:t>	2B – možná karcinogenní (TiO</a:t>
            </a:r>
            <a:r>
              <a:rPr lang="cs-CZ" baseline="-25000" dirty="0"/>
              <a:t>2</a:t>
            </a:r>
            <a:r>
              <a:rPr lang="cs-CZ" dirty="0"/>
              <a:t>)</a:t>
            </a:r>
            <a:endParaRPr lang="cs-CZ" altLang="cs-CZ" dirty="0"/>
          </a:p>
          <a:p>
            <a:r>
              <a:rPr lang="cs-CZ" b="1" dirty="0"/>
              <a:t>Skupina 3 - látky nehodnotitelné pro nedostatek vědeckých důkazů</a:t>
            </a:r>
            <a:endParaRPr lang="cs-CZ" dirty="0"/>
          </a:p>
          <a:p>
            <a:pPr marL="0" indent="0">
              <a:buNone/>
            </a:pPr>
            <a:r>
              <a:rPr lang="cs-CZ" altLang="cs-CZ" dirty="0"/>
              <a:t>	(</a:t>
            </a:r>
            <a:r>
              <a:rPr lang="cs-CZ" dirty="0"/>
              <a:t>chrom a jeho sloučeniny kromě šestimocných)</a:t>
            </a:r>
            <a:endParaRPr lang="cs-CZ" altLang="cs-CZ" dirty="0"/>
          </a:p>
          <a:p>
            <a:r>
              <a:rPr lang="cs-CZ" b="1" dirty="0"/>
              <a:t>Skupina 4 - látky, které pravděpodobně nejsou karcinogenní pro člověka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188"/>
            <a:ext cx="6142136" cy="138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381" y="2806575"/>
            <a:ext cx="1618508" cy="153003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3290103" y="6311900"/>
            <a:ext cx="561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https://monographs.iarc.fr/list-of-classifications-volumes/</a:t>
            </a:r>
          </a:p>
        </p:txBody>
      </p:sp>
    </p:spTree>
    <p:extLst>
      <p:ext uri="{BB962C8B-B14F-4D97-AF65-F5344CB8AC3E}">
        <p14:creationId xmlns:p14="http://schemas.microsoft.com/office/powerpoint/2010/main" val="293347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23914" r="29095" b="15216"/>
          <a:stretch>
            <a:fillRect/>
          </a:stretch>
        </p:blipFill>
        <p:spPr bwMode="auto">
          <a:xfrm>
            <a:off x="1990759" y="628073"/>
            <a:ext cx="8036649" cy="62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583644" y="16056"/>
            <a:ext cx="33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b="1" dirty="0" err="1"/>
              <a:t>Eko</a:t>
            </a:r>
            <a:r>
              <a:rPr lang="cs-CZ" b="1" dirty="0"/>
              <a:t> Praktikum 2 06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3013" y="62222"/>
            <a:ext cx="70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Mutageny – přímé</a:t>
            </a:r>
          </a:p>
          <a:p>
            <a:r>
              <a:rPr lang="cs-CZ" dirty="0"/>
              <a:t>	 – </a:t>
            </a:r>
            <a:r>
              <a:rPr lang="cs-CZ" dirty="0" err="1"/>
              <a:t>promutageny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7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25255" r="28023" b="15892"/>
          <a:stretch>
            <a:fillRect/>
          </a:stretch>
        </p:blipFill>
        <p:spPr bwMode="auto">
          <a:xfrm>
            <a:off x="1260484" y="301651"/>
            <a:ext cx="8924665" cy="65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-67681"/>
            <a:ext cx="33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b="1" dirty="0" err="1"/>
              <a:t>Eko</a:t>
            </a:r>
            <a:r>
              <a:rPr lang="cs-CZ" b="1" dirty="0"/>
              <a:t> Praktikum 2 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449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3302</Words>
  <Application>Microsoft Office PowerPoint</Application>
  <PresentationFormat>Širokoúhlá obrazovka</PresentationFormat>
  <Paragraphs>348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P7 úvod do toxikologie</vt:lpstr>
      <vt:lpstr>Toxikologie</vt:lpstr>
      <vt:lpstr>Stupnice jedovatosti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Skupina 1 – Azbest (česky „osinek“) [1, 2]</vt:lpstr>
      <vt:lpstr>Historie používání azbestu [1, 2 ]</vt:lpstr>
      <vt:lpstr>Prezentace aplikace PowerPoint</vt:lpstr>
      <vt:lpstr>Používání azbestu - historie</vt:lpstr>
      <vt:lpstr>Vlastnosti azbestu [1, 2]</vt:lpstr>
      <vt:lpstr>Zdravotní rizika [1, 2]</vt:lpstr>
      <vt:lpstr>Produkty obsahující azbest</vt:lpstr>
      <vt:lpstr>Prezentace aplikace PowerPoint</vt:lpstr>
      <vt:lpstr>Prezentace aplikace PowerPoint</vt:lpstr>
      <vt:lpstr>Prezentace aplikace PowerPoint</vt:lpstr>
      <vt:lpstr>Kam s ním?</vt:lpstr>
      <vt:lpstr>Co s tím? [1, 2]</vt:lpstr>
      <vt:lpstr>Skupina 1 – Formaldehyd</vt:lpstr>
      <vt:lpstr>Skupina 1 – Radon</vt:lpstr>
      <vt:lpstr>Prezentace aplikace PowerPoint</vt:lpstr>
      <vt:lpstr>Radioaktivita podloží</vt:lpstr>
      <vt:lpstr>Radioaktivita stavebních materiálů</vt:lpstr>
      <vt:lpstr>Zjišťování toxicity látek</vt:lpstr>
      <vt:lpstr>Testy toxicity</vt:lpstr>
      <vt:lpstr>Riziko</vt:lpstr>
      <vt:lpstr>Řízení rizika</vt:lpstr>
      <vt:lpstr>Toxicita vybraných prvků a sloučenin</vt:lpstr>
      <vt:lpstr>Toxicita vybraných prvků a sloučenin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se děje při hoření cigarety?</vt:lpstr>
      <vt:lpstr>Nejnebezpečnější toxické látky v cigaretě</vt:lpstr>
      <vt:lpstr>Použité zdroje: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ÚVOD DO EKOLOGIE</dc:title>
  <dc:creator>Nikol</dc:creator>
  <cp:lastModifiedBy>Nikol</cp:lastModifiedBy>
  <cp:revision>119</cp:revision>
  <cp:lastPrinted>2017-10-04T13:16:09Z</cp:lastPrinted>
  <dcterms:created xsi:type="dcterms:W3CDTF">2017-09-20T12:19:58Z</dcterms:created>
  <dcterms:modified xsi:type="dcterms:W3CDTF">2022-11-07T15:26:33Z</dcterms:modified>
</cp:coreProperties>
</file>