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70" r:id="rId2"/>
    <p:sldId id="345" r:id="rId3"/>
    <p:sldId id="386" r:id="rId4"/>
    <p:sldId id="387" r:id="rId5"/>
    <p:sldId id="343" r:id="rId6"/>
    <p:sldId id="346" r:id="rId7"/>
    <p:sldId id="344" r:id="rId8"/>
    <p:sldId id="318" r:id="rId9"/>
    <p:sldId id="319" r:id="rId10"/>
    <p:sldId id="347" r:id="rId11"/>
    <p:sldId id="348" r:id="rId12"/>
    <p:sldId id="321" r:id="rId13"/>
    <p:sldId id="350" r:id="rId14"/>
    <p:sldId id="382" r:id="rId15"/>
    <p:sldId id="384" r:id="rId16"/>
    <p:sldId id="385" r:id="rId17"/>
    <p:sldId id="337" r:id="rId18"/>
    <p:sldId id="322" r:id="rId19"/>
    <p:sldId id="342" r:id="rId20"/>
    <p:sldId id="341" r:id="rId21"/>
    <p:sldId id="352" r:id="rId22"/>
    <p:sldId id="353" r:id="rId23"/>
    <p:sldId id="354" r:id="rId24"/>
    <p:sldId id="355" r:id="rId25"/>
    <p:sldId id="351" r:id="rId26"/>
    <p:sldId id="356" r:id="rId27"/>
    <p:sldId id="340" r:id="rId28"/>
    <p:sldId id="366" r:id="rId29"/>
    <p:sldId id="367" r:id="rId30"/>
    <p:sldId id="368" r:id="rId31"/>
    <p:sldId id="339" r:id="rId32"/>
    <p:sldId id="364" r:id="rId33"/>
    <p:sldId id="335" r:id="rId34"/>
    <p:sldId id="334" r:id="rId35"/>
    <p:sldId id="333" r:id="rId36"/>
    <p:sldId id="332" r:id="rId37"/>
    <p:sldId id="331" r:id="rId38"/>
    <p:sldId id="330" r:id="rId39"/>
    <p:sldId id="327" r:id="rId40"/>
    <p:sldId id="326" r:id="rId41"/>
    <p:sldId id="325" r:id="rId42"/>
    <p:sldId id="324" r:id="rId43"/>
    <p:sldId id="358" r:id="rId44"/>
    <p:sldId id="360" r:id="rId45"/>
    <p:sldId id="359" r:id="rId46"/>
    <p:sldId id="369" r:id="rId47"/>
    <p:sldId id="419" r:id="rId48"/>
    <p:sldId id="420" r:id="rId4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96540C7-B158-4182-87E1-22367E4826DF}">
          <p14:sldIdLst>
            <p14:sldId id="370"/>
            <p14:sldId id="345"/>
            <p14:sldId id="386"/>
            <p14:sldId id="387"/>
            <p14:sldId id="343"/>
            <p14:sldId id="346"/>
            <p14:sldId id="344"/>
            <p14:sldId id="318"/>
            <p14:sldId id="319"/>
            <p14:sldId id="347"/>
            <p14:sldId id="348"/>
            <p14:sldId id="321"/>
            <p14:sldId id="350"/>
            <p14:sldId id="382"/>
            <p14:sldId id="384"/>
            <p14:sldId id="385"/>
            <p14:sldId id="337"/>
            <p14:sldId id="322"/>
            <p14:sldId id="342"/>
            <p14:sldId id="341"/>
            <p14:sldId id="352"/>
            <p14:sldId id="353"/>
            <p14:sldId id="354"/>
            <p14:sldId id="355"/>
            <p14:sldId id="351"/>
            <p14:sldId id="356"/>
            <p14:sldId id="340"/>
            <p14:sldId id="366"/>
            <p14:sldId id="367"/>
            <p14:sldId id="368"/>
            <p14:sldId id="339"/>
            <p14:sldId id="364"/>
            <p14:sldId id="335"/>
            <p14:sldId id="334"/>
            <p14:sldId id="333"/>
            <p14:sldId id="332"/>
            <p14:sldId id="331"/>
            <p14:sldId id="330"/>
            <p14:sldId id="327"/>
            <p14:sldId id="326"/>
            <p14:sldId id="325"/>
            <p14:sldId id="324"/>
            <p14:sldId id="358"/>
            <p14:sldId id="360"/>
            <p14:sldId id="359"/>
            <p14:sldId id="369"/>
            <p14:sldId id="419"/>
            <p14:sldId id="420"/>
          </p14:sldIdLst>
        </p14:section>
        <p14:section name="Oddíl bez názvu" id="{4449964A-3A2E-4E99-BDC2-9AD3B810DD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3F078-AF7C-4CE4-812D-BFA8B5A7591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7FD0F-B8BB-4C3F-A039-41928789B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19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5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6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27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24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18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72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94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1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26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68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9415-DCEB-4561-AADA-38CE761F415F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FD11-3E53-4254-B2A9-77AC1EB23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923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P9 </a:t>
            </a:r>
            <a:r>
              <a:rPr lang="cs-CZ" cap="all" dirty="0"/>
              <a:t>Zateplovací systémy využívající alternativní materiály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71171"/>
            <a:ext cx="9144000" cy="1655762"/>
          </a:xfrm>
        </p:spPr>
        <p:txBody>
          <a:bodyPr/>
          <a:lstStyle/>
          <a:p>
            <a:r>
              <a:rPr lang="cs-CZ" dirty="0"/>
              <a:t>MJ 001 EKOLOGIE VE STAVEBNICTVÍ</a:t>
            </a:r>
          </a:p>
        </p:txBody>
      </p:sp>
    </p:spTree>
    <p:extLst>
      <p:ext uri="{BB962C8B-B14F-4D97-AF65-F5344CB8AC3E}">
        <p14:creationId xmlns:p14="http://schemas.microsoft.com/office/powerpoint/2010/main" val="339244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577"/>
            <a:ext cx="12069336" cy="575021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12235" y="5285667"/>
            <a:ext cx="118797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Teplotní průběh v konstrukci v zimním období (okrajové podmínky: 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exteriér -15,0 °C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interiér + 21,0 °C)</a:t>
            </a:r>
          </a:p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Nezateplená konstrukce</a:t>
            </a:r>
          </a:p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Konstrukce zateplená vnějším kontaktním zateplovacím systémem</a:t>
            </a:r>
          </a:p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Konstrukce zateplená vnitřním kontaktním zateplovacím systémem (1. povrchová úprava, 2. výztužná vrstva, 3. tepelná izolace, 4. lepicí hmota, 5. podklad)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1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12235" y="5285667"/>
            <a:ext cx="118797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Teplotní průběh v konstrukci v letním období (okrajové podmínky: </a:t>
            </a:r>
            <a:r>
              <a:rPr lang="cs-CZ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exteriér +40,0 °C</a:t>
            </a:r>
            <a:r>
              <a:rPr lang="cs-CZ" b="1" dirty="0"/>
              <a:t>, interiér + 21,0 °C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Nezateplená konstrukce</a:t>
            </a:r>
          </a:p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Konstrukce zateplená vnějším kontaktním zateplovacím systémem</a:t>
            </a:r>
          </a:p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Konstrukce zateplená vnitřním kontaktním zateplovacím systémem (1. povrchová úprava, 2. výztužná vrstva, 3. tepelná izolace, 4. lepicí hmota, 5. podklad)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0" y="635009"/>
            <a:ext cx="12052470" cy="57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9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15900"/>
            <a:ext cx="10515600" cy="1325563"/>
          </a:xfrm>
        </p:spPr>
        <p:txBody>
          <a:bodyPr/>
          <a:lstStyle/>
          <a:p>
            <a:r>
              <a:rPr lang="cs-CZ" b="1" cap="all" dirty="0"/>
              <a:t>Nejčastěji používané izolační výrobky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709" y="1498349"/>
            <a:ext cx="10602991" cy="5359651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9900"/>
                </a:solidFill>
              </a:rPr>
              <a:t>ČSN EN 13162 pro </a:t>
            </a:r>
            <a:r>
              <a:rPr lang="de-DE" b="1" dirty="0" err="1">
                <a:solidFill>
                  <a:srgbClr val="009900"/>
                </a:solidFill>
              </a:rPr>
              <a:t>výrobky</a:t>
            </a:r>
            <a:r>
              <a:rPr lang="de-DE" b="1" dirty="0">
                <a:solidFill>
                  <a:srgbClr val="009900"/>
                </a:solidFill>
              </a:rPr>
              <a:t> z </a:t>
            </a:r>
            <a:r>
              <a:rPr lang="de-DE" b="1" dirty="0" err="1">
                <a:solidFill>
                  <a:srgbClr val="009900"/>
                </a:solidFill>
              </a:rPr>
              <a:t>minerální</a:t>
            </a:r>
            <a:r>
              <a:rPr lang="de-DE" b="1" dirty="0">
                <a:solidFill>
                  <a:srgbClr val="009900"/>
                </a:solidFill>
              </a:rPr>
              <a:t> </a:t>
            </a:r>
            <a:r>
              <a:rPr lang="de-DE" b="1" dirty="0" err="1">
                <a:solidFill>
                  <a:srgbClr val="009900"/>
                </a:solidFill>
              </a:rPr>
              <a:t>vlny</a:t>
            </a:r>
            <a:r>
              <a:rPr lang="de-DE" b="1" dirty="0">
                <a:solidFill>
                  <a:srgbClr val="009900"/>
                </a:solidFill>
              </a:rPr>
              <a:t> (MW),</a:t>
            </a:r>
          </a:p>
          <a:p>
            <a:r>
              <a:rPr lang="cs-CZ" b="1" dirty="0">
                <a:solidFill>
                  <a:srgbClr val="009900"/>
                </a:solidFill>
              </a:rPr>
              <a:t>ČSN EN 13163 pro výrobky z pěnového polystyrenu (EPS),</a:t>
            </a:r>
          </a:p>
          <a:p>
            <a:r>
              <a:rPr lang="cs-CZ" b="1" dirty="0">
                <a:solidFill>
                  <a:srgbClr val="009900"/>
                </a:solidFill>
              </a:rPr>
              <a:t>ČSN EN 13164 pro výrobky z extrudovaného polystyrenu (XPS),</a:t>
            </a:r>
          </a:p>
          <a:p>
            <a:r>
              <a:rPr lang="cs-CZ" b="1" dirty="0">
                <a:solidFill>
                  <a:srgbClr val="009900"/>
                </a:solidFill>
              </a:rPr>
              <a:t>ČSN EN 13165 pro výrobky z tvrdé polyuretanové pěny (PUR),</a:t>
            </a:r>
          </a:p>
          <a:p>
            <a:r>
              <a:rPr lang="cs-CZ" dirty="0"/>
              <a:t>ČSN EN 13166 pro výrobky z fenolické pěny (PF),</a:t>
            </a:r>
          </a:p>
          <a:p>
            <a:r>
              <a:rPr lang="sv-SE" dirty="0"/>
              <a:t>ČSN EN 13167 pro výrobky z pěnového skla (CG),</a:t>
            </a:r>
          </a:p>
          <a:p>
            <a:r>
              <a:rPr lang="cs-CZ" dirty="0"/>
              <a:t>ČSN EN 13168 pro výrobky z dřevité vlny (WW),</a:t>
            </a:r>
          </a:p>
          <a:p>
            <a:r>
              <a:rPr lang="cs-CZ" dirty="0"/>
              <a:t>ČSN EN 13169 pro výrobky z expandovaného perlitu (EPB),</a:t>
            </a:r>
          </a:p>
          <a:p>
            <a:r>
              <a:rPr lang="cs-CZ" dirty="0"/>
              <a:t>ČSN EN 13170 pro výrobky z expandovaného korku (ICB),</a:t>
            </a:r>
          </a:p>
          <a:p>
            <a:r>
              <a:rPr lang="cs-CZ" dirty="0"/>
              <a:t>ČSN EN 13171 pro dřevovláknité výrobky (WF).</a:t>
            </a:r>
          </a:p>
        </p:txBody>
      </p:sp>
    </p:spTree>
    <p:extLst>
      <p:ext uri="{BB962C8B-B14F-4D97-AF65-F5344CB8AC3E}">
        <p14:creationId xmlns:p14="http://schemas.microsoft.com/office/powerpoint/2010/main" val="323246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401782"/>
            <a:ext cx="11582400" cy="1325563"/>
          </a:xfrm>
        </p:spPr>
        <p:txBody>
          <a:bodyPr/>
          <a:lstStyle/>
          <a:p>
            <a:r>
              <a:rPr lang="cs-CZ" b="1" cap="all" dirty="0"/>
              <a:t>Alternativní suroviny pro výrobu izolantů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1928521"/>
            <a:ext cx="10515600" cy="3855893"/>
          </a:xfrm>
        </p:spPr>
        <p:txBody>
          <a:bodyPr>
            <a:normAutofit/>
          </a:bodyPr>
          <a:lstStyle/>
          <a:p>
            <a:r>
              <a:rPr lang="cs-CZ" dirty="0"/>
              <a:t>Slámová vlákna.</a:t>
            </a:r>
          </a:p>
          <a:p>
            <a:r>
              <a:rPr lang="cs-CZ" dirty="0"/>
              <a:t>Dřevo.</a:t>
            </a:r>
          </a:p>
          <a:p>
            <a:r>
              <a:rPr lang="cs-CZ" dirty="0"/>
              <a:t>Ovčí vlna.</a:t>
            </a:r>
          </a:p>
          <a:p>
            <a:r>
              <a:rPr lang="cs-CZ" dirty="0"/>
              <a:t>Odpadní konopná vlákna (technické konopí).</a:t>
            </a:r>
          </a:p>
          <a:p>
            <a:r>
              <a:rPr lang="cs-CZ" dirty="0"/>
              <a:t>Lněná vlákna s vysokým obsahem pazdeří.</a:t>
            </a:r>
          </a:p>
          <a:p>
            <a:r>
              <a:rPr lang="cs-CZ" dirty="0"/>
              <a:t>Odpadní textil.</a:t>
            </a:r>
          </a:p>
          <a:p>
            <a:r>
              <a:rPr lang="cs-CZ" dirty="0"/>
              <a:t>Odpaní polystyren.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52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7F94F-BB1A-4DE9-8411-278170B9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64" y="360795"/>
            <a:ext cx="10515600" cy="1325563"/>
          </a:xfrm>
        </p:spPr>
        <p:txBody>
          <a:bodyPr/>
          <a:lstStyle/>
          <a:p>
            <a:r>
              <a:rPr lang="cs-CZ" b="1" dirty="0"/>
              <a:t>EKOPANEL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706A50-C256-4CDE-A9A6-71111708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39611"/>
          </a:xfrm>
        </p:spPr>
        <p:txBody>
          <a:bodyPr/>
          <a:lstStyle/>
          <a:p>
            <a:r>
              <a:rPr lang="cs-CZ" dirty="0"/>
              <a:t>Jádro </a:t>
            </a:r>
            <a:r>
              <a:rPr lang="cs-CZ" dirty="0" err="1"/>
              <a:t>ekopanelu</a:t>
            </a:r>
            <a:r>
              <a:rPr lang="cs-CZ" dirty="0"/>
              <a:t> se lisuje ze slámy za vysokého tlaku a teploty bez přídavných pojiv a nátěrů.</a:t>
            </a:r>
          </a:p>
          <a:p>
            <a:r>
              <a:rPr lang="cs-CZ" dirty="0"/>
              <a:t>Povrch tvoří recyklovaná lepenka. </a:t>
            </a:r>
          </a:p>
        </p:txBody>
      </p:sp>
      <p:pic>
        <p:nvPicPr>
          <p:cNvPr id="1028" name="Picture 4" descr="Ekopanely | Ekologické montované dřevostavby, stavební systém">
            <a:extLst>
              <a:ext uri="{FF2B5EF4-FFF2-40B4-BE49-F238E27FC236}">
                <a16:creationId xmlns:a16="http://schemas.microsoft.com/office/drawing/2014/main" id="{BE146AA2-A6F7-4828-ADCC-3C448811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89" y="3308097"/>
            <a:ext cx="4864821" cy="318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D5E8837-2010-4495-A3B6-E9ACB2917A5D}"/>
              </a:ext>
            </a:extLst>
          </p:cNvPr>
          <p:cNvSpPr/>
          <p:nvPr/>
        </p:nvSpPr>
        <p:spPr>
          <a:xfrm>
            <a:off x="4731266" y="6488668"/>
            <a:ext cx="272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https://www.ekopanely.cz/</a:t>
            </a:r>
          </a:p>
        </p:txBody>
      </p:sp>
    </p:spTree>
    <p:extLst>
      <p:ext uri="{BB962C8B-B14F-4D97-AF65-F5344CB8AC3E}">
        <p14:creationId xmlns:p14="http://schemas.microsoft.com/office/powerpoint/2010/main" val="205332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C310E-5363-4B68-8662-F7A42C3A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26"/>
            <a:ext cx="10515600" cy="1325563"/>
          </a:xfrm>
        </p:spPr>
        <p:txBody>
          <a:bodyPr/>
          <a:lstStyle/>
          <a:p>
            <a:r>
              <a:rPr lang="cs-CZ" b="1" dirty="0"/>
              <a:t>DŘEVOVLÁKNITÁ DESKA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973641-138E-4E00-AD55-90938072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09989"/>
            <a:ext cx="10515600" cy="4351338"/>
          </a:xfrm>
        </p:spPr>
        <p:txBody>
          <a:bodyPr/>
          <a:lstStyle/>
          <a:p>
            <a:r>
              <a:rPr lang="cs-CZ" dirty="0"/>
              <a:t>Tepelná a zvuková izolace ze dřeva jehličnatých stromů.</a:t>
            </a:r>
          </a:p>
          <a:p>
            <a:r>
              <a:rPr lang="cs-CZ" dirty="0"/>
              <a:t>Dřevní štěpka se pomocí vodní páry nechá změknout a mezi ocelovými kotouči se postupně rozvlákní. </a:t>
            </a:r>
          </a:p>
          <a:p>
            <a:r>
              <a:rPr lang="cs-CZ" dirty="0"/>
              <a:t>Do výsledné formy desek se materiál upravuje suchým (vlákna se obalují PU pryskyřicí) či mokrým způsobem (využívá přirozených pojících vlastností dřeva a jeho vláken).</a:t>
            </a:r>
          </a:p>
          <a:p>
            <a:r>
              <a:rPr lang="cs-CZ" dirty="0"/>
              <a:t>Desky pro ETICS jsou vyráběny mokrým procesem.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1F2B54-6947-4AE4-92A4-4673BB6B7E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52" y="4576618"/>
            <a:ext cx="3797503" cy="1808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1D847D6-EA3E-4411-927F-20627CCB6DFE}"/>
              </a:ext>
            </a:extLst>
          </p:cNvPr>
          <p:cNvSpPr/>
          <p:nvPr/>
        </p:nvSpPr>
        <p:spPr>
          <a:xfrm>
            <a:off x="2623126" y="6384744"/>
            <a:ext cx="780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http://www.pavatex-shop.cz/produkty/steny/pod-omitku/pavatex-isolair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29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7A5E1-D0CA-4421-9E40-080F135C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350"/>
            <a:ext cx="10515600" cy="1325563"/>
          </a:xfrm>
        </p:spPr>
        <p:txBody>
          <a:bodyPr/>
          <a:lstStyle/>
          <a:p>
            <a:r>
              <a:rPr lang="cs-CZ" b="1" dirty="0"/>
              <a:t>TEPELNÉ IZOLACE Z OVČÍ VLNY</a:t>
            </a:r>
          </a:p>
        </p:txBody>
      </p:sp>
      <p:pic>
        <p:nvPicPr>
          <p:cNvPr id="1026" name="Picture 2" descr="https://www.naturwool.cz/_image/AMIfv96KuRLUUMyDyOOFcaehtU0ryqT-4jKIFmiVWqR3U0zuQOy4kRP5pb-6udM5EpO5z7t46PoLx9xEaaALEKlJwlqus0uz246tgUz4D7dqPM7OFg4edqD8TPzrLW_0glt3dnymW-kU-plWw-cMHKsVl4lWjvAKcA/s1024/izolace-strechy-a-podkrovi-3.jpg">
            <a:extLst>
              <a:ext uri="{FF2B5EF4-FFF2-40B4-BE49-F238E27FC236}">
                <a16:creationId xmlns:a16="http://schemas.microsoft.com/office/drawing/2014/main" id="{CB868214-272A-4B4F-9459-5EF75DF4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35" y="2145868"/>
            <a:ext cx="539736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aturwool.cz/_image/AMIfv96q8q1eEVUdJOiCPZqC44hgOZHpHGPZFwKgit90AKTAu5PCSMVQ46BfkhjiJDixrV1PU5we8DAmTODcvVWQf0HQaRWF-5IXDunN1E2thTYcEmW66PA_pD__1okGHfKGpNVe9NuGQSFxgQbopo6kCO6DxYCwHA/s1024/a500-naturwool-1.jpg">
            <a:extLst>
              <a:ext uri="{FF2B5EF4-FFF2-40B4-BE49-F238E27FC236}">
                <a16:creationId xmlns:a16="http://schemas.microsoft.com/office/drawing/2014/main" id="{C2B380DA-4F29-44E7-A599-7C1E20C4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2" y="2145868"/>
            <a:ext cx="540527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672EE79-1F31-4DF8-A861-EAA52FA86658}"/>
              </a:ext>
            </a:extLst>
          </p:cNvPr>
          <p:cNvSpPr/>
          <p:nvPr/>
        </p:nvSpPr>
        <p:spPr>
          <a:xfrm>
            <a:off x="3606142" y="6016382"/>
            <a:ext cx="4536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https://www.naturwool.cz/izolace-z-ovci-vlny/</a:t>
            </a:r>
          </a:p>
        </p:txBody>
      </p:sp>
    </p:spTree>
    <p:extLst>
      <p:ext uri="{BB962C8B-B14F-4D97-AF65-F5344CB8AC3E}">
        <p14:creationId xmlns:p14="http://schemas.microsoft.com/office/powerpoint/2010/main" val="219472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tepelné izolace z recyklovaného EPS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" y="1800225"/>
            <a:ext cx="8089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/>
              <a:t>Výroba </a:t>
            </a:r>
            <a:r>
              <a:rPr lang="cs-CZ" sz="4000" b="1" dirty="0" err="1"/>
              <a:t>vibrolisováním</a:t>
            </a:r>
            <a:r>
              <a:rPr lang="cs-CZ" sz="4000" b="1" dirty="0"/>
              <a:t> do velkoobjemových forem ze:</a:t>
            </a:r>
          </a:p>
          <a:p>
            <a:r>
              <a:rPr lang="cs-CZ" sz="4000" dirty="0"/>
              <a:t>zavlhlé směsi odpadního EPS,</a:t>
            </a:r>
          </a:p>
          <a:p>
            <a:r>
              <a:rPr lang="cs-CZ" sz="4000" dirty="0"/>
              <a:t>silikátového pojiva (portlandského cementu),</a:t>
            </a:r>
          </a:p>
          <a:p>
            <a:r>
              <a:rPr lang="cs-CZ" sz="4000" dirty="0"/>
              <a:t>vody a povrchově aktivních přísad.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2" y="1860550"/>
            <a:ext cx="4410713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808926" y="6181303"/>
            <a:ext cx="402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Izolační deska z odpadního EPS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9404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Technické konopí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0" y="1762124"/>
            <a:ext cx="10731500" cy="476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u="sng" dirty="0"/>
              <a:t>Použité suroviny:</a:t>
            </a:r>
            <a:endParaRPr lang="cs-CZ" dirty="0"/>
          </a:p>
          <a:p>
            <a:r>
              <a:rPr lang="cs-CZ" dirty="0"/>
              <a:t>Pazdeří technického konopí původem z Francie</a:t>
            </a:r>
          </a:p>
          <a:p>
            <a:r>
              <a:rPr lang="cs-CZ" dirty="0"/>
              <a:t>Sypná hmotnost: 108 kg/m</a:t>
            </a:r>
            <a:r>
              <a:rPr lang="cs-CZ" baseline="30000" dirty="0"/>
              <a:t>3</a:t>
            </a:r>
            <a:endParaRPr lang="cs-CZ" dirty="0"/>
          </a:p>
          <a:p>
            <a:r>
              <a:rPr lang="cs-CZ" dirty="0"/>
              <a:t>Součinitel tepelné vodivosti 0,048 W·m</a:t>
            </a:r>
            <a:r>
              <a:rPr lang="cs-CZ" baseline="30000" dirty="0"/>
              <a:t>-1</a:t>
            </a:r>
            <a:r>
              <a:rPr lang="cs-CZ" dirty="0"/>
              <a:t>·K</a:t>
            </a:r>
            <a:r>
              <a:rPr lang="cs-CZ" baseline="30000" dirty="0"/>
              <a:t>-1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Pojivo:</a:t>
            </a:r>
          </a:p>
          <a:p>
            <a:pPr lvl="1"/>
            <a:r>
              <a:rPr lang="cs-CZ" dirty="0"/>
              <a:t>Sádra – Stavební bílá dodaná od firmy </a:t>
            </a:r>
            <a:r>
              <a:rPr lang="cs-CZ" dirty="0" err="1"/>
              <a:t>Gipstrend</a:t>
            </a:r>
            <a:r>
              <a:rPr lang="cs-CZ" dirty="0"/>
              <a:t>, s.r.o.</a:t>
            </a:r>
          </a:p>
          <a:p>
            <a:pPr lvl="1"/>
            <a:r>
              <a:rPr lang="cs-CZ" dirty="0"/>
              <a:t>Popílek – fluidní filtrový Hodonín</a:t>
            </a:r>
          </a:p>
          <a:p>
            <a:pPr lvl="1"/>
            <a:r>
              <a:rPr lang="cs-CZ" dirty="0"/>
              <a:t>Popílek – klasický z elektrárny Dětmarovice</a:t>
            </a:r>
          </a:p>
          <a:p>
            <a:pPr lvl="1"/>
            <a:r>
              <a:rPr lang="cs-CZ" dirty="0"/>
              <a:t>Sodné vodní sklo – Standart (40-42Bé)</a:t>
            </a:r>
          </a:p>
          <a:p>
            <a:endParaRPr lang="cs-CZ" dirty="0"/>
          </a:p>
        </p:txBody>
      </p:sp>
      <p:pic>
        <p:nvPicPr>
          <p:cNvPr id="9218" name="Picture 2" descr="IMG_19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81" y="674719"/>
            <a:ext cx="38004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Technické konopí (pojivo cement)</a:t>
            </a:r>
            <a:endParaRPr lang="cs-CZ" dirty="0"/>
          </a:p>
        </p:txBody>
      </p:sp>
      <p:pic>
        <p:nvPicPr>
          <p:cNvPr id="10242" name="Picture 2" descr="12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905990"/>
            <a:ext cx="5761503" cy="364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60399" y="5669508"/>
            <a:ext cx="5761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200"/>
            </a:pPr>
            <a:r>
              <a:rPr lang="cs-CZ" sz="2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Vzorek na zkoušku pevnosti v tahu za ohybu.</a:t>
            </a:r>
            <a:endParaRPr lang="cs-CZ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48" y="1905990"/>
            <a:ext cx="4895635" cy="364391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18034" y="5668982"/>
            <a:ext cx="50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200"/>
            </a:pPr>
            <a:r>
              <a:rPr lang="cs-CZ" sz="2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Vzorek na zkoušku pevnosti v tlaku.</a:t>
            </a:r>
            <a:endParaRPr lang="cs-CZ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484" y="5867586"/>
            <a:ext cx="6436661" cy="865723"/>
          </a:xfrm>
          <a:ln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dirty="0"/>
              <a:t>Tepelná ochrana budov:</a:t>
            </a:r>
          </a:p>
          <a:p>
            <a:pPr marL="0" indent="0">
              <a:buNone/>
            </a:pPr>
            <a:r>
              <a:rPr lang="cs-CZ" sz="2400" dirty="0"/>
              <a:t>ČSN 73 0540-1, ČSN 73 0540-2, ČSN 73 0540-3, ČSN 73 0540-4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9969" y="2309783"/>
            <a:ext cx="486049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sz="2800" dirty="0"/>
              <a:t>Tepelný odpor R [m</a:t>
            </a:r>
            <a:r>
              <a:rPr lang="cs-CZ" sz="2800" baseline="30000" dirty="0"/>
              <a:t>2</a:t>
            </a:r>
            <a:r>
              <a:rPr lang="cs-CZ" sz="2800" dirty="0"/>
              <a:t>·K·W</a:t>
            </a:r>
            <a:r>
              <a:rPr lang="cs-CZ" sz="2800" baseline="30000" dirty="0"/>
              <a:t>-1</a:t>
            </a:r>
            <a:r>
              <a:rPr lang="cs-CZ" sz="2800" dirty="0"/>
              <a:t>]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902859" y="2316315"/>
            <a:ext cx="598434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just">
              <a:lnSpc>
                <a:spcPct val="115000"/>
              </a:lnSpc>
              <a:spcBef>
                <a:spcPts val="1000"/>
              </a:spcBef>
            </a:pPr>
            <a:r>
              <a:rPr lang="cs-CZ" sz="2800" dirty="0"/>
              <a:t>Součinitel prostupu tepla U [W·m</a:t>
            </a:r>
            <a:r>
              <a:rPr lang="cs-CZ" sz="2800" baseline="30000" dirty="0"/>
              <a:t>-2</a:t>
            </a:r>
            <a:r>
              <a:rPr lang="cs-CZ" sz="2800" dirty="0"/>
              <a:t>·K</a:t>
            </a:r>
            <a:r>
              <a:rPr lang="cs-CZ" sz="2800" baseline="30000" dirty="0"/>
              <a:t>-1</a:t>
            </a:r>
            <a:r>
              <a:rPr lang="cs-CZ" sz="2800" dirty="0"/>
              <a:t>] 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8861669" y="5082647"/>
            <a:ext cx="226337" cy="5876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7731659" y="5794218"/>
            <a:ext cx="2507810" cy="669957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116432" y="5867586"/>
            <a:ext cx="19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ZATEPLENÍ</a:t>
            </a:r>
          </a:p>
        </p:txBody>
      </p:sp>
    </p:spTree>
    <p:extLst>
      <p:ext uri="{BB962C8B-B14F-4D97-AF65-F5344CB8AC3E}">
        <p14:creationId xmlns:p14="http://schemas.microsoft.com/office/powerpoint/2010/main" val="1690871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31604" y="2625988"/>
            <a:ext cx="10964891" cy="2962012"/>
          </a:xfrm>
        </p:spPr>
        <p:txBody>
          <a:bodyPr/>
          <a:lstStyle/>
          <a:p>
            <a:pPr marL="0" indent="0">
              <a:buNone/>
            </a:pPr>
            <a:r>
              <a:rPr lang="cs-CZ" sz="4000" b="1" dirty="0"/>
              <a:t>Vstupní suroviny:</a:t>
            </a:r>
          </a:p>
          <a:p>
            <a:pPr lvl="1"/>
            <a:r>
              <a:rPr lang="cs-CZ" sz="3200" dirty="0"/>
              <a:t>odpadní konopná vlákna s pazdeřím (odpad při zpracování konopných vláken z ČR),</a:t>
            </a:r>
          </a:p>
          <a:p>
            <a:pPr lvl="1"/>
            <a:r>
              <a:rPr lang="cs-CZ" sz="3200" dirty="0"/>
              <a:t>pojivem jsou </a:t>
            </a:r>
            <a:r>
              <a:rPr lang="cs-CZ" sz="3200" dirty="0" err="1"/>
              <a:t>BiCo</a:t>
            </a:r>
            <a:r>
              <a:rPr lang="cs-CZ" sz="3200" dirty="0"/>
              <a:t> vlákna (</a:t>
            </a:r>
            <a:r>
              <a:rPr lang="pl-PL" sz="3200" dirty="0"/>
              <a:t>na bázi polyesteru a polyethylenu)</a:t>
            </a:r>
            <a:r>
              <a:rPr lang="cs-CZ" sz="3200" dirty="0"/>
              <a:t>.</a:t>
            </a:r>
            <a:endParaRPr lang="cs-CZ" sz="3200" dirty="0"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4499" y="694606"/>
            <a:ext cx="11151996" cy="1325563"/>
          </a:xfrm>
        </p:spPr>
        <p:txBody>
          <a:bodyPr/>
          <a:lstStyle/>
          <a:p>
            <a:r>
              <a:rPr lang="cs-CZ" b="1" cap="all" dirty="0"/>
              <a:t>KONOPNÁ DESKA:</a:t>
            </a:r>
            <a:br>
              <a:rPr lang="cs-CZ" b="1" cap="all" dirty="0"/>
            </a:br>
            <a:r>
              <a:rPr lang="cs-CZ" b="1" cap="all" dirty="0"/>
              <a:t>Technické konopí (bikomponentní vlákna)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5322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Výroba izolačních rohoží z technického konopí pojených bikomponentními vlákny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663700"/>
            <a:ext cx="11722100" cy="519430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dirty="0"/>
              <a:t>rozvláknění balíků technického konopí,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úprava konopného vlákna (aplikace přísad proti hoření, biologickým škůdcům, atd.),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sušení vlákna,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rozvláknění balíků bikomponentních vláken,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pneumatické míšení konopných a bikomponentních vláken,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přidání rozvlákněných zbytků z výroby,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homogenizace směsi,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vytváření desek izolačních rohoží,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zapékání desek za zvýšeného tlaku a teploty (vytváření desek o požadované tloušťce a objemové hmotnosti),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ochlazování rohože,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řezání desek v požadovaném formátu,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balení a uskladnění.</a:t>
            </a:r>
          </a:p>
        </p:txBody>
      </p:sp>
    </p:spTree>
    <p:extLst>
      <p:ext uri="{BB962C8B-B14F-4D97-AF65-F5344CB8AC3E}">
        <p14:creationId xmlns:p14="http://schemas.microsoft.com/office/powerpoint/2010/main" val="184303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" y="45298"/>
            <a:ext cx="5128718" cy="68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912100" y="5785661"/>
            <a:ext cx="3803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Blokové schéma výroby izolačních rohoží z technického konopí</a:t>
            </a:r>
            <a:endParaRPr lang="cs-CZ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711200" y="1485900"/>
            <a:ext cx="0" cy="57150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438904" y="558800"/>
            <a:ext cx="0" cy="1530604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3186684" y="2089404"/>
            <a:ext cx="1252220" cy="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711200" y="2057400"/>
            <a:ext cx="1167892" cy="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0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001" y="672295"/>
            <a:ext cx="3467099" cy="1004888"/>
          </a:xfrm>
        </p:spPr>
        <p:txBody>
          <a:bodyPr>
            <a:normAutofit/>
          </a:bodyPr>
          <a:lstStyle/>
          <a:p>
            <a:r>
              <a:rPr lang="cs-CZ" cap="all" dirty="0"/>
              <a:t>Technologie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84357" y="26436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1677183"/>
            <a:ext cx="5689600" cy="42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1" t="264" r="54609" b="2669"/>
          <a:stretch/>
        </p:blipFill>
        <p:spPr>
          <a:xfrm>
            <a:off x="6884244" y="164653"/>
            <a:ext cx="4355256" cy="57722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27000" y="5936902"/>
            <a:ext cx="1193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Příprava vstupních vláken na výrobní lince firmy CANABEST – rozvlákňování balíků vláken (vlevo technické konopí, vpravo bikomponentní vlákna)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48295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632200" cy="852488"/>
          </a:xfrm>
        </p:spPr>
        <p:txBody>
          <a:bodyPr/>
          <a:lstStyle/>
          <a:p>
            <a:r>
              <a:rPr lang="cs-CZ" cap="all" dirty="0"/>
              <a:t>Technologie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9545" y="2145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370"/>
            <a:ext cx="5998786" cy="44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" t="4083" r="25549" b="2734"/>
          <a:stretch/>
        </p:blipFill>
        <p:spPr>
          <a:xfrm>
            <a:off x="5998786" y="761368"/>
            <a:ext cx="6182188" cy="44945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566367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>
                <a:ea typeface="Times New Roman" panose="02020603050405020304" pitchFamily="18" charset="0"/>
                <a:cs typeface="Calibri" panose="020F0502020204030204" pitchFamily="34" charset="0"/>
              </a:rPr>
              <a:t>Vytváření izolačních rohoží na výrobní lince firmy CANABEST</a:t>
            </a:r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6032500" y="569291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>
                <a:ea typeface="Times New Roman" panose="02020603050405020304" pitchFamily="18" charset="0"/>
                <a:cs typeface="Calibri" panose="020F0502020204030204" pitchFamily="34" charset="0"/>
              </a:rPr>
              <a:t>Finále výroby izolačních rohoží na výrobní lince firmy CANABEST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56199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724" y="654173"/>
            <a:ext cx="6908800" cy="1325563"/>
          </a:xfrm>
        </p:spPr>
        <p:txBody>
          <a:bodyPr>
            <a:normAutofit/>
          </a:bodyPr>
          <a:lstStyle/>
          <a:p>
            <a:r>
              <a:rPr lang="cs-CZ" cap="all" dirty="0" err="1"/>
              <a:t>Pazdeřokonopná</a:t>
            </a:r>
            <a:r>
              <a:rPr lang="cs-CZ" cap="all" dirty="0"/>
              <a:t> deska</a:t>
            </a:r>
          </a:p>
        </p:txBody>
      </p:sp>
      <p:pic>
        <p:nvPicPr>
          <p:cNvPr id="4" name="Picture 2" descr="Konop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4" y="1979736"/>
            <a:ext cx="5914954" cy="447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422" y="1979736"/>
            <a:ext cx="5950340" cy="44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73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Lněná deska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Jedná se o lněné izolační rohože pojené polyesterovými bikomponentními vlákny.</a:t>
            </a:r>
          </a:p>
          <a:p>
            <a:pPr marL="0" indent="0">
              <a:buNone/>
            </a:pPr>
            <a:r>
              <a:rPr lang="cs-CZ" sz="4000" dirty="0"/>
              <a:t>Vstupní suroviny:</a:t>
            </a:r>
          </a:p>
          <a:p>
            <a:pPr lvl="1"/>
            <a:r>
              <a:rPr lang="cs-CZ" sz="3200" dirty="0"/>
              <a:t>odpadní lněná vlákna s vysokým podílem pazdeří, která vznikají podrcením stonku lnu pěstovaného na semeno, který je obtížné zpracovávat klasickými technologiemi.</a:t>
            </a:r>
          </a:p>
          <a:p>
            <a:pPr lvl="1"/>
            <a:r>
              <a:rPr lang="cs-CZ" sz="3200" dirty="0"/>
              <a:t>Polyesterová bikomponentní vlákna.</a:t>
            </a:r>
          </a:p>
        </p:txBody>
      </p:sp>
    </p:spTree>
    <p:extLst>
      <p:ext uri="{BB962C8B-B14F-4D97-AF65-F5344CB8AC3E}">
        <p14:creationId xmlns:p14="http://schemas.microsoft.com/office/powerpoint/2010/main" val="1946357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0" y="301625"/>
            <a:ext cx="3657600" cy="1325563"/>
          </a:xfrm>
        </p:spPr>
        <p:txBody>
          <a:bodyPr/>
          <a:lstStyle/>
          <a:p>
            <a:r>
              <a:rPr lang="cs-CZ" cap="all" dirty="0"/>
              <a:t>Lněná deska</a:t>
            </a:r>
          </a:p>
        </p:txBody>
      </p:sp>
      <p:pic>
        <p:nvPicPr>
          <p:cNvPr id="12290" name="Picture 2" descr="Lněn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7" y="2109944"/>
            <a:ext cx="5970747" cy="44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289" y="2109944"/>
            <a:ext cx="4612196" cy="44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73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APLIKACE PROTIPOŽÁRNÍCH PŘÍSAD NA ORGANICKÁ VLÁKNA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1825624"/>
            <a:ext cx="11684000" cy="5032376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/>
              <a:t>Namáčení</a:t>
            </a:r>
            <a:r>
              <a:rPr lang="cs-CZ" dirty="0"/>
              <a:t> – materiál se protahuje nejčastěji lázní s roztokem (suspenzí) přísady.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Schématický nákres nanášení přísad proti hoření metodou namáčení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202763"/>
            <a:ext cx="7038976" cy="418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092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APLIKACE PROTIPOŽÁRNÍCH PŘÍSAD NA ORGANICKÁ VLÁKNA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647824"/>
            <a:ext cx="11684000" cy="5210176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/>
              <a:t>Zpětné nanášení </a:t>
            </a:r>
            <a:r>
              <a:rPr lang="cs-CZ" dirty="0"/>
              <a:t>– přísada se aplikuje na materiál ve formě pasty nebo pěny přímým nanášením na materiál.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Schématický nákres nanášení přísad proti hoření metodou zpětného nanášení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100767"/>
            <a:ext cx="5567362" cy="410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78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404FA6DB-B146-4BE4-8F41-EA3E1138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10" y="1274619"/>
            <a:ext cx="11182594" cy="417483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3A966D2-577A-42B1-9A03-F0E54BF38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96" y="1951980"/>
            <a:ext cx="10548049" cy="774259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A7D02656-089F-4DE0-82A1-7BCC11144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24"/>
          <a:stretch/>
        </p:blipFill>
        <p:spPr bwMode="auto">
          <a:xfrm>
            <a:off x="2461335" y="5447980"/>
            <a:ext cx="1704265" cy="141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Výsledek obrázku pro concrete cube">
            <a:extLst>
              <a:ext uri="{FF2B5EF4-FFF2-40B4-BE49-F238E27FC236}">
                <a16:creationId xmlns:a16="http://schemas.microsoft.com/office/drawing/2014/main" id="{A8655533-B969-4837-9A44-92A402BF5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4" t="17534" r="11076" b="18674"/>
          <a:stretch/>
        </p:blipFill>
        <p:spPr bwMode="auto">
          <a:xfrm>
            <a:off x="7438236" y="5628631"/>
            <a:ext cx="1133109" cy="121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D4290589-1D71-49AD-8CB3-D790B47F3BBD}"/>
              </a:ext>
            </a:extLst>
          </p:cNvPr>
          <p:cNvSpPr/>
          <p:nvPr/>
        </p:nvSpPr>
        <p:spPr>
          <a:xfrm>
            <a:off x="498764" y="145206"/>
            <a:ext cx="1100554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cs-CZ" sz="3200" b="1" cap="all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Součinitel tepelné vodivosti </a:t>
            </a:r>
            <a:r>
              <a:rPr lang="cs-CZ" sz="3200" b="1" cap="all" dirty="0">
                <a:latin typeface="+mj-lt"/>
                <a:ea typeface="+mj-ea"/>
                <a:cs typeface="+mj-cs"/>
              </a:rPr>
              <a:t>– základní veličina popisující tepelně izolační vlastnosti materiálu </a:t>
            </a:r>
            <a:r>
              <a:rPr lang="cs-CZ" sz="3200" i="1" dirty="0">
                <a:solidFill>
                  <a:srgbClr val="009900"/>
                </a:solidFill>
                <a:sym typeface="Symbol"/>
              </a:rPr>
              <a:t></a:t>
            </a:r>
            <a:r>
              <a:rPr lang="cs-CZ" sz="3200" dirty="0">
                <a:solidFill>
                  <a:srgbClr val="009900"/>
                </a:solidFill>
              </a:rPr>
              <a:t> [W</a:t>
            </a:r>
            <a:r>
              <a:rPr lang="cs-CZ" sz="32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sz="3200" dirty="0">
                <a:solidFill>
                  <a:srgbClr val="009900"/>
                </a:solidFill>
              </a:rPr>
              <a:t>m</a:t>
            </a:r>
            <a:r>
              <a:rPr lang="cs-CZ" sz="3200" baseline="30000" dirty="0">
                <a:solidFill>
                  <a:srgbClr val="009900"/>
                </a:solidFill>
              </a:rPr>
              <a:t>-1</a:t>
            </a:r>
            <a:r>
              <a:rPr lang="cs-CZ" sz="32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sz="3200" dirty="0">
                <a:solidFill>
                  <a:srgbClr val="009900"/>
                </a:solidFill>
              </a:rPr>
              <a:t>K</a:t>
            </a:r>
            <a:r>
              <a:rPr lang="cs-CZ" sz="3200" baseline="30000" dirty="0">
                <a:solidFill>
                  <a:srgbClr val="009900"/>
                </a:solidFill>
              </a:rPr>
              <a:t>-1</a:t>
            </a:r>
            <a:r>
              <a:rPr lang="cs-CZ" sz="3200" dirty="0">
                <a:solidFill>
                  <a:srgbClr val="009900"/>
                </a:solidFill>
              </a:rPr>
              <a:t>] </a:t>
            </a:r>
            <a:endParaRPr lang="cs-CZ" sz="3200" b="1" cap="all" dirty="0">
              <a:solidFill>
                <a:srgbClr val="0099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6394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APLIKACE PROTIPOŽÁRNÍCH PŘÍSAD NA ORGANICKÁ VLÁKNA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200" y="1825625"/>
            <a:ext cx="11239500" cy="1501775"/>
          </a:xfrm>
        </p:spPr>
        <p:txBody>
          <a:bodyPr/>
          <a:lstStyle/>
          <a:p>
            <a:pPr lvl="0"/>
            <a:r>
              <a:rPr lang="cs-CZ" b="1" dirty="0"/>
              <a:t>Nástřiky </a:t>
            </a:r>
            <a:r>
              <a:rPr lang="cs-CZ" dirty="0"/>
              <a:t>– tato metoda se hodí i pro partikulární materiály (surová vlákna)</a:t>
            </a:r>
          </a:p>
          <a:p>
            <a:pPr lvl="0"/>
            <a:r>
              <a:rPr lang="cs-CZ" dirty="0"/>
              <a:t>Nástřiky je možno aplikovat buď na páse, nebo ve vznosu (při pneumatické přepravě vláken).</a:t>
            </a:r>
          </a:p>
          <a:p>
            <a:endParaRPr lang="cs-CZ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68"/>
          <a:stretch/>
        </p:blipFill>
        <p:spPr bwMode="auto">
          <a:xfrm>
            <a:off x="3270249" y="2873376"/>
            <a:ext cx="8656922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200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316" y="860425"/>
            <a:ext cx="8915400" cy="1325563"/>
          </a:xfrm>
        </p:spPr>
        <p:txBody>
          <a:bodyPr/>
          <a:lstStyle/>
          <a:p>
            <a:r>
              <a:rPr lang="cs-CZ" cap="all" dirty="0"/>
              <a:t>Testování přísad proti hoření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68316" y="25271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Skupina 7"/>
          <p:cNvGrpSpPr>
            <a:grpSpLocks/>
          </p:cNvGrpSpPr>
          <p:nvPr/>
        </p:nvGrpSpPr>
        <p:grpSpPr bwMode="auto">
          <a:xfrm>
            <a:off x="161677" y="2527176"/>
            <a:ext cx="8894653" cy="3740212"/>
            <a:chOff x="0" y="0"/>
            <a:chExt cx="47740" cy="19138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740" cy="19138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1376" y="9462"/>
              <a:ext cx="2667" cy="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0839" y="12014"/>
              <a:ext cx="2667" cy="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1472" y="14991"/>
              <a:ext cx="2667" cy="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594" y="8612"/>
              <a:ext cx="2667" cy="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9208730" y="2514352"/>
            <a:ext cx="29832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200" dirty="0"/>
              <a:t>R Referenční</a:t>
            </a:r>
          </a:p>
          <a:p>
            <a:pPr lvl="0"/>
            <a:r>
              <a:rPr lang="cs-CZ" sz="3200" dirty="0"/>
              <a:t>1 Borax</a:t>
            </a:r>
          </a:p>
          <a:p>
            <a:pPr lvl="0"/>
            <a:r>
              <a:rPr lang="cs-CZ" sz="3200" dirty="0"/>
              <a:t>2 Kyselina boritá</a:t>
            </a:r>
          </a:p>
          <a:p>
            <a:pPr lvl="0"/>
            <a:r>
              <a:rPr lang="cs-CZ" sz="3200" dirty="0"/>
              <a:t>3 Soda</a:t>
            </a:r>
          </a:p>
        </p:txBody>
      </p:sp>
    </p:spTree>
    <p:extLst>
      <p:ext uri="{BB962C8B-B14F-4D97-AF65-F5344CB8AC3E}">
        <p14:creationId xmlns:p14="http://schemas.microsoft.com/office/powerpoint/2010/main" val="3623524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300" y="314325"/>
            <a:ext cx="7581900" cy="1325563"/>
          </a:xfrm>
        </p:spPr>
        <p:txBody>
          <a:bodyPr/>
          <a:lstStyle/>
          <a:p>
            <a:r>
              <a:rPr lang="cs-CZ" b="1" cap="all" dirty="0"/>
              <a:t>Deska  Z POUŽITÉHO TEXTILU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92" y="1474788"/>
            <a:ext cx="5422208" cy="53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41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56543" cy="1325563"/>
          </a:xfrm>
        </p:spPr>
        <p:txBody>
          <a:bodyPr>
            <a:normAutofit/>
          </a:bodyPr>
          <a:lstStyle/>
          <a:p>
            <a:r>
              <a:rPr lang="cs-CZ" b="1" cap="all" dirty="0"/>
              <a:t>Slámová deska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943" y="0"/>
            <a:ext cx="6416222" cy="696069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94170" y="5489593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Metodika práce využití slámy jako tepelného izolantu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414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83043" cy="1325563"/>
          </a:xfrm>
        </p:spPr>
        <p:txBody>
          <a:bodyPr/>
          <a:lstStyle/>
          <a:p>
            <a:r>
              <a:rPr lang="cs-CZ" cap="all" dirty="0"/>
              <a:t>Slámová deska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2" y="1381333"/>
            <a:ext cx="5448695" cy="409236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95552" y="5772667"/>
            <a:ext cx="5156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rgbClr val="000000"/>
                </a:solidFill>
                <a:ea typeface="Times New Roman" panose="02020603050405020304" pitchFamily="18" charset="0"/>
              </a:rPr>
              <a:t>Výsledný vzhled slámové desky pojené kaseinem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20" y="1381333"/>
            <a:ext cx="5447033" cy="409236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027220" y="577558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i="1" dirty="0">
                <a:solidFill>
                  <a:srgbClr val="000000"/>
                </a:solidFill>
                <a:ea typeface="Times New Roman" panose="02020603050405020304" pitchFamily="18" charset="0"/>
              </a:rPr>
              <a:t>Slámová deska pojená </a:t>
            </a:r>
            <a:r>
              <a:rPr lang="cs-CZ" sz="28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BiCo</a:t>
            </a:r>
            <a:r>
              <a:rPr lang="cs-CZ" sz="2800" i="1" dirty="0">
                <a:solidFill>
                  <a:srgbClr val="000000"/>
                </a:solidFill>
                <a:ea typeface="Times New Roman" panose="02020603050405020304" pitchFamily="18" charset="0"/>
              </a:rPr>
              <a:t> vlákny rozměru 300 x 300 x 80 mm</a:t>
            </a:r>
          </a:p>
        </p:txBody>
      </p:sp>
    </p:spTree>
    <p:extLst>
      <p:ext uri="{BB962C8B-B14F-4D97-AF65-F5344CB8AC3E}">
        <p14:creationId xmlns:p14="http://schemas.microsoft.com/office/powerpoint/2010/main" val="2302757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700" y="438321"/>
            <a:ext cx="9855200" cy="1325563"/>
          </a:xfrm>
        </p:spPr>
        <p:txBody>
          <a:bodyPr/>
          <a:lstStyle/>
          <a:p>
            <a:r>
              <a:rPr lang="cs-CZ" cap="all" dirty="0"/>
              <a:t>Slámová deska POJENÁ CEMENTEM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542" y="1763884"/>
            <a:ext cx="6779695" cy="45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63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VYUŽITÍ HUB PRO VÝROBU SLÁMOVÉ DESKY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825625"/>
            <a:ext cx="114681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VÝZKUM: Po stanovení požadavků na houby byly po konzultaci s mykology zvoleny čtyři varianty dřevokazných hub:</a:t>
            </a:r>
          </a:p>
          <a:p>
            <a:pPr lvl="0"/>
            <a:r>
              <a:rPr lang="cs-CZ" sz="3600" dirty="0"/>
              <a:t>1502 </a:t>
            </a:r>
            <a:r>
              <a:rPr lang="cs-CZ" sz="3600" dirty="0" err="1"/>
              <a:t>Fomes</a:t>
            </a:r>
            <a:r>
              <a:rPr lang="cs-CZ" sz="3600" dirty="0"/>
              <a:t> </a:t>
            </a:r>
            <a:r>
              <a:rPr lang="cs-CZ" sz="3600" dirty="0" err="1"/>
              <a:t>fomentarius</a:t>
            </a:r>
            <a:r>
              <a:rPr lang="cs-CZ" sz="3600" dirty="0"/>
              <a:t> - Troudnatec pásovaný</a:t>
            </a:r>
          </a:p>
          <a:p>
            <a:pPr lvl="0"/>
            <a:r>
              <a:rPr lang="cs-CZ" sz="3600" dirty="0"/>
              <a:t>1236 </a:t>
            </a:r>
            <a:r>
              <a:rPr lang="cs-CZ" sz="3600" dirty="0" err="1"/>
              <a:t>Ganoderma</a:t>
            </a:r>
            <a:r>
              <a:rPr lang="cs-CZ" sz="3600" dirty="0"/>
              <a:t> </a:t>
            </a:r>
            <a:r>
              <a:rPr lang="cs-CZ" sz="3600" dirty="0" err="1"/>
              <a:t>resinaceum</a:t>
            </a:r>
            <a:r>
              <a:rPr lang="cs-CZ" sz="3600" dirty="0"/>
              <a:t> - </a:t>
            </a:r>
            <a:r>
              <a:rPr lang="cs-CZ" sz="3600" dirty="0" err="1"/>
              <a:t>Lesklokorka</a:t>
            </a:r>
            <a:r>
              <a:rPr lang="cs-CZ" sz="3600" dirty="0"/>
              <a:t> pryskyřičnatá</a:t>
            </a:r>
          </a:p>
          <a:p>
            <a:pPr lvl="0"/>
            <a:r>
              <a:rPr lang="cs-CZ" sz="3600" dirty="0"/>
              <a:t>1504 </a:t>
            </a:r>
            <a:r>
              <a:rPr lang="cs-CZ" sz="3600" dirty="0" err="1"/>
              <a:t>Trametes</a:t>
            </a:r>
            <a:r>
              <a:rPr lang="cs-CZ" sz="3600" dirty="0"/>
              <a:t> </a:t>
            </a:r>
            <a:r>
              <a:rPr lang="cs-CZ" sz="3600" dirty="0" err="1"/>
              <a:t>hirsuta</a:t>
            </a:r>
            <a:r>
              <a:rPr lang="cs-CZ" sz="3600" dirty="0"/>
              <a:t> - Outkovka chlupatá</a:t>
            </a:r>
          </a:p>
          <a:p>
            <a:pPr lvl="0"/>
            <a:r>
              <a:rPr lang="cs-CZ" sz="3600" dirty="0"/>
              <a:t>1505 </a:t>
            </a:r>
            <a:r>
              <a:rPr lang="cs-CZ" sz="3600" dirty="0" err="1"/>
              <a:t>Trametes</a:t>
            </a:r>
            <a:r>
              <a:rPr lang="cs-CZ" sz="3600" dirty="0"/>
              <a:t> </a:t>
            </a:r>
            <a:r>
              <a:rPr lang="cs-CZ" sz="3600" dirty="0" err="1"/>
              <a:t>gibbosa</a:t>
            </a:r>
            <a:r>
              <a:rPr lang="cs-CZ" sz="3600" dirty="0"/>
              <a:t> - Outkovka hrbatá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809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VYUŽITÍ HUB PRO VÝROBU SLÁMOVÉ DESKY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9244" y="1730842"/>
            <a:ext cx="6320156" cy="355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87500" y="5286842"/>
            <a:ext cx="9448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cs-CZ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Ukázky mycelia vybraných hub</a:t>
            </a:r>
          </a:p>
          <a:p>
            <a:pPr algn="ctr">
              <a:spcAft>
                <a:spcPts val="0"/>
              </a:spcAft>
            </a:pPr>
            <a:r>
              <a:rPr lang="cs-CZ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1502 – Troudnatec pásovaný, 1236 – </a:t>
            </a:r>
            <a:r>
              <a:rPr lang="cs-CZ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Lesklokorka</a:t>
            </a:r>
            <a:r>
              <a:rPr lang="cs-CZ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pryskyřičnatá,</a:t>
            </a:r>
          </a:p>
          <a:p>
            <a:pPr algn="ctr">
              <a:spcAft>
                <a:spcPts val="1200"/>
              </a:spcAft>
            </a:pPr>
            <a:r>
              <a:rPr lang="cs-CZ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1504 – Outkovka chlupatá, 1505 – Outkovka hrbatá</a:t>
            </a:r>
            <a:endParaRPr lang="cs-CZ" sz="2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96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13800" cy="1325563"/>
          </a:xfrm>
        </p:spPr>
        <p:txBody>
          <a:bodyPr/>
          <a:lstStyle/>
          <a:p>
            <a:r>
              <a:rPr lang="cs-CZ" dirty="0"/>
              <a:t>VLHKOST + ZBYTKY ZRNÍ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675286"/>
            <a:ext cx="6667499" cy="4556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2803278" y="6364242"/>
            <a:ext cx="586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Vyrostlé klíčky zbytkového zrní v nesterilizované slámě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783202" y="2545834"/>
            <a:ext cx="14184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Plísně</a:t>
            </a:r>
          </a:p>
          <a:p>
            <a:r>
              <a:rPr lang="cs-CZ" sz="2800" dirty="0"/>
              <a:t>Kvasinky</a:t>
            </a:r>
          </a:p>
        </p:txBody>
      </p:sp>
    </p:spTree>
    <p:extLst>
      <p:ext uri="{BB962C8B-B14F-4D97-AF65-F5344CB8AC3E}">
        <p14:creationId xmlns:p14="http://schemas.microsoft.com/office/powerpoint/2010/main" val="1958848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Slámová deska POJENÁ MYCELIEM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685" y="1465443"/>
            <a:ext cx="3867015" cy="51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159E210-D87A-4D69-B7D9-CD8DD4B53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55" y="675016"/>
            <a:ext cx="9504217" cy="57751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28D2FA-C115-407B-9A0B-8A499B5E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03" y="1222306"/>
            <a:ext cx="9990242" cy="77425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BBCDC7E-1024-4124-A970-1FD7454A5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6666" r="9818" b="4140"/>
          <a:stretch/>
        </p:blipFill>
        <p:spPr bwMode="auto">
          <a:xfrm>
            <a:off x="461788" y="2392920"/>
            <a:ext cx="2087479" cy="122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026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REFERENČNÍ OBJEKT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Polystyrenová deska (referenční materiál).</a:t>
            </a:r>
          </a:p>
          <a:p>
            <a:pPr lvl="0"/>
            <a:r>
              <a:rPr lang="cs-CZ" dirty="0"/>
              <a:t>Slámová deska.</a:t>
            </a:r>
          </a:p>
          <a:p>
            <a:pPr lvl="0"/>
            <a:r>
              <a:rPr lang="cs-CZ" dirty="0"/>
              <a:t>Lněná deska.</a:t>
            </a:r>
          </a:p>
          <a:p>
            <a:pPr lvl="0"/>
            <a:r>
              <a:rPr lang="cs-CZ" dirty="0"/>
              <a:t>Konopná deska.</a:t>
            </a:r>
          </a:p>
          <a:p>
            <a:pPr lvl="0"/>
            <a:r>
              <a:rPr lang="cs-CZ" dirty="0"/>
              <a:t>Deska z pórobetonu – </a:t>
            </a:r>
            <a:r>
              <a:rPr lang="cs-CZ" dirty="0" err="1"/>
              <a:t>Multipor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Dřevovláknitá deska – </a:t>
            </a:r>
            <a:r>
              <a:rPr lang="cs-CZ" dirty="0" err="1"/>
              <a:t>Hofatex</a:t>
            </a:r>
            <a:r>
              <a:rPr lang="cs-CZ" dirty="0"/>
              <a:t> UP.</a:t>
            </a:r>
          </a:p>
          <a:p>
            <a:pPr lvl="0"/>
            <a:r>
              <a:rPr lang="cs-CZ" dirty="0"/>
              <a:t>Dřevovláknitá deska – </a:t>
            </a:r>
            <a:r>
              <a:rPr lang="cs-CZ" dirty="0" err="1"/>
              <a:t>Hofatex</a:t>
            </a:r>
            <a:r>
              <a:rPr lang="cs-CZ" dirty="0"/>
              <a:t> systém.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383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DESEK NA REFERENČNÍ OBJEKT</a:t>
            </a:r>
          </a:p>
        </p:txBody>
      </p:sp>
      <p:pic>
        <p:nvPicPr>
          <p:cNvPr id="20482" name="Picture 2" descr="2012-06-19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84684"/>
            <a:ext cx="4043647" cy="303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3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47" y="1684684"/>
            <a:ext cx="4043647" cy="303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294" y="1684684"/>
            <a:ext cx="4040119" cy="30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1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024" y="869824"/>
            <a:ext cx="6388196" cy="1325563"/>
          </a:xfrm>
        </p:spPr>
        <p:txBody>
          <a:bodyPr/>
          <a:lstStyle/>
          <a:p>
            <a:r>
              <a:rPr lang="cs-CZ" dirty="0"/>
              <a:t>APLIKACE DESEK NA REFERENČNÍ OBJEKT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24" y="2195387"/>
            <a:ext cx="6128252" cy="4608316"/>
          </a:xfrm>
          <a:prstGeom prst="rect">
            <a:avLst/>
          </a:prstGeom>
        </p:spPr>
      </p:pic>
      <p:pic>
        <p:nvPicPr>
          <p:cNvPr id="9218" name="Picture 2" descr="3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20" y="976429"/>
            <a:ext cx="4393580" cy="582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86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REFERENČNÍHO OBJEKTU 1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0"/>
            <a:ext cx="12343525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34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REFERENČNÍHO OBJEKTU 2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113" y="1894697"/>
            <a:ext cx="12678178" cy="4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4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REFERENČNÍHO OBJEKTU 3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291" y="1907397"/>
            <a:ext cx="12653491" cy="42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38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DEMONTÁŽ APLIKOVANÝCH IZOLANTŮ</a:t>
            </a:r>
          </a:p>
        </p:txBody>
      </p:sp>
      <p:pic>
        <p:nvPicPr>
          <p:cNvPr id="4" name="Zástupný symbol pro obsah 3" descr="Izolant konopí hlína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8173"/>
            <a:ext cx="5334000" cy="45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DSC033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6" y="1908174"/>
            <a:ext cx="5707063" cy="451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108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265" y="279918"/>
            <a:ext cx="10515600" cy="1325563"/>
          </a:xfrm>
        </p:spPr>
        <p:txBody>
          <a:bodyPr/>
          <a:lstStyle/>
          <a:p>
            <a:r>
              <a:rPr lang="cs-CZ" cap="all" dirty="0" err="1"/>
              <a:t>Pazdeřokonopná</a:t>
            </a:r>
            <a:r>
              <a:rPr lang="cs-CZ" cap="all" dirty="0"/>
              <a:t> deska</a:t>
            </a:r>
            <a:br>
              <a:rPr lang="cs-CZ" cap="all" dirty="0"/>
            </a:br>
            <a:r>
              <a:rPr lang="cs-CZ" dirty="0"/>
              <a:t>PROVNÁNÍ S MW</a:t>
            </a:r>
          </a:p>
        </p:txBody>
      </p:sp>
      <p:pic>
        <p:nvPicPr>
          <p:cNvPr id="4" name="Picture 2" descr="Konop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757" y="0"/>
            <a:ext cx="3318243" cy="251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6518854-E816-410E-A318-25198793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47" y="1879297"/>
            <a:ext cx="5609253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Významná úspora energie při výrobě izolantu.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Výrobek ze snadno obnovitelných zdrojů.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Podpora „green“ technologií.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Dobré tepelně-izolační vlastnosti.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Výborná manipulace a příjemná aplikace pro stavitele bez nebezpečí poškození kůže nebo dýchacích cest.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Přirozená ochrana proti plísním, hnilobám a škůdcům.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5DD01B2-6630-4E83-A7C1-B25C068011A8}"/>
              </a:ext>
            </a:extLst>
          </p:cNvPr>
          <p:cNvSpPr txBox="1">
            <a:spLocks/>
          </p:cNvSpPr>
          <p:nvPr/>
        </p:nvSpPr>
        <p:spPr>
          <a:xfrm>
            <a:off x="6435012" y="3263338"/>
            <a:ext cx="5609253" cy="331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Nemožnost broušení → možná vyšší spotřeba lepicí hmoty.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Komplikovanější dělení a řezání desek.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Nižší požární odolnost.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Vyšší cena než MW.</a:t>
            </a:r>
          </a:p>
        </p:txBody>
      </p:sp>
    </p:spTree>
    <p:extLst>
      <p:ext uri="{BB962C8B-B14F-4D97-AF65-F5344CB8AC3E}">
        <p14:creationId xmlns:p14="http://schemas.microsoft.com/office/powerpoint/2010/main" val="229386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257" y="253157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LNĚNÁ DESKA</a:t>
            </a:r>
            <a:br>
              <a:rPr lang="cs-CZ" dirty="0"/>
            </a:br>
            <a:r>
              <a:rPr lang="cs-CZ" dirty="0"/>
              <a:t>PROVNÁNÍ S MW</a:t>
            </a:r>
          </a:p>
        </p:txBody>
      </p:sp>
      <p:pic>
        <p:nvPicPr>
          <p:cNvPr id="5" name="Picture 2" descr="Lněn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88" y="0"/>
            <a:ext cx="36549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F157790-46FE-4704-AB56-8BCBC6A2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47" y="1879297"/>
            <a:ext cx="5609253" cy="4873928"/>
          </a:xfrm>
        </p:spPr>
        <p:txBody>
          <a:bodyPr>
            <a:normAutofit fontScale="92500" lnSpcReduction="20000"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Významná úspora energie při výrobě izolantu.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Nízká hodnota emisí CO</a:t>
            </a:r>
            <a:r>
              <a:rPr lang="cs-CZ" baseline="-25000" dirty="0"/>
              <a:t>2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Výrobek ze snadno obnovitelných zdrojů.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Podpora „green“ technologií.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Výborné tepelně-izolační vlastnosti.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Výborná manipulace a příjemná aplikace pro stavitele bez nebezpečí poškození kůže nebo dýchacích cest.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Přirozená ochrana proti plísním, hnilobám a škůdcům.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cs-CZ" dirty="0"/>
              <a:t>Cena srovnatelná s MW.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C22342D-83EB-4826-A451-774C24CF1958}"/>
              </a:ext>
            </a:extLst>
          </p:cNvPr>
          <p:cNvSpPr txBox="1">
            <a:spLocks/>
          </p:cNvSpPr>
          <p:nvPr/>
        </p:nvSpPr>
        <p:spPr>
          <a:xfrm>
            <a:off x="6357257" y="3946850"/>
            <a:ext cx="5609253" cy="331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Nemožnost broušení → možná vyšší spotřeba lepicí hmoty.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Komplikovanější dělení a řezání desek.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Nižší požární odolnost.</a:t>
            </a:r>
          </a:p>
        </p:txBody>
      </p:sp>
    </p:spTree>
    <p:extLst>
      <p:ext uri="{BB962C8B-B14F-4D97-AF65-F5344CB8AC3E}">
        <p14:creationId xmlns:p14="http://schemas.microsoft.com/office/powerpoint/2010/main" val="277407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Členění zateplovacích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Dle umístění zateplovacího systému ve stavební konstrukci:</a:t>
            </a:r>
          </a:p>
          <a:p>
            <a:pPr marL="0" indent="0">
              <a:buNone/>
            </a:pPr>
            <a:r>
              <a:rPr lang="cs-CZ" dirty="0"/>
              <a:t>	• </a:t>
            </a:r>
            <a:r>
              <a:rPr lang="cs-CZ" dirty="0">
                <a:solidFill>
                  <a:srgbClr val="00B050"/>
                </a:solidFill>
              </a:rPr>
              <a:t>vnější zateplovací systémy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	• vnitřní zateplovací systémy.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Dle provedení zateplovacích systému:</a:t>
            </a:r>
          </a:p>
          <a:p>
            <a:pPr marL="0" indent="0">
              <a:buNone/>
            </a:pPr>
            <a:r>
              <a:rPr lang="cs-CZ" dirty="0"/>
              <a:t>	• </a:t>
            </a:r>
            <a:r>
              <a:rPr lang="cs-CZ" dirty="0">
                <a:solidFill>
                  <a:srgbClr val="00B050"/>
                </a:solidFill>
              </a:rPr>
              <a:t>kontaktní zateplovací systémy,</a:t>
            </a:r>
          </a:p>
          <a:p>
            <a:pPr marL="0" indent="0">
              <a:buNone/>
            </a:pPr>
            <a:r>
              <a:rPr lang="cs-CZ" dirty="0"/>
              <a:t>	• bezkontaktní zateplovací systémy.</a:t>
            </a:r>
          </a:p>
        </p:txBody>
      </p:sp>
    </p:spTree>
    <p:extLst>
      <p:ext uri="{BB962C8B-B14F-4D97-AF65-F5344CB8AC3E}">
        <p14:creationId xmlns:p14="http://schemas.microsoft.com/office/powerpoint/2010/main" val="227891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040" y="365125"/>
            <a:ext cx="10515600" cy="132556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cs-CZ" b="1" cap="all" dirty="0"/>
              <a:t>Hlavní cíle při </a:t>
            </a:r>
            <a:r>
              <a:rPr lang="cs-CZ" b="1" cap="all" dirty="0">
                <a:solidFill>
                  <a:srgbClr val="009900"/>
                </a:solidFill>
              </a:rPr>
              <a:t>zateplování</a:t>
            </a:r>
            <a:r>
              <a:rPr lang="cs-CZ" b="1" cap="all" dirty="0"/>
              <a:t> stavebních konstrukcí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729" y="3669613"/>
            <a:ext cx="10515600" cy="334695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Snížení energetické náročnosti konstrukce.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Zvýšení vnitřní povrchové teploty konstrukce v zimním období.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Snížení vnitřní povrchové teploty v letním období.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Snížení teplotní zátěže nosné konstrukce a zvýšení její životnosti.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Zlepšení mechanických vlastností nosné konstrukce (sanace).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Zlepšení estetických vlastností a zvýšení ochrany před povětrnostními vlivy.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4424306" y="1074807"/>
            <a:ext cx="1450021" cy="938175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874327" y="1074607"/>
            <a:ext cx="1551710" cy="886334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061" y="415498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ETICS</a:t>
            </a:r>
            <a:r>
              <a:rPr lang="cs-CZ" b="1" dirty="0"/>
              <a:t> </a:t>
            </a:r>
            <a:r>
              <a:rPr lang="cs-CZ" b="1" cap="all" dirty="0"/>
              <a:t>využívající alternativní materiály</a:t>
            </a:r>
            <a:br>
              <a:rPr lang="cs-CZ" b="1" cap="all" dirty="0"/>
            </a:br>
            <a:r>
              <a:rPr lang="cs-CZ" sz="3100" dirty="0"/>
              <a:t>(</a:t>
            </a:r>
            <a:r>
              <a:rPr lang="cs-CZ" sz="3100" b="1" dirty="0" err="1">
                <a:solidFill>
                  <a:srgbClr val="00B050"/>
                </a:solidFill>
              </a:rPr>
              <a:t>E</a:t>
            </a:r>
            <a:r>
              <a:rPr lang="cs-CZ" sz="3100" dirty="0" err="1"/>
              <a:t>xternal</a:t>
            </a:r>
            <a:r>
              <a:rPr lang="cs-CZ" sz="3100" dirty="0"/>
              <a:t> </a:t>
            </a:r>
            <a:r>
              <a:rPr lang="cs-CZ" sz="3100" b="1" dirty="0" err="1">
                <a:solidFill>
                  <a:srgbClr val="00B050"/>
                </a:solidFill>
              </a:rPr>
              <a:t>T</a:t>
            </a:r>
            <a:r>
              <a:rPr lang="cs-CZ" sz="3100" dirty="0" err="1"/>
              <a:t>hermal</a:t>
            </a:r>
            <a:r>
              <a:rPr lang="cs-CZ" sz="3100" dirty="0"/>
              <a:t> </a:t>
            </a:r>
            <a:r>
              <a:rPr lang="cs-CZ" sz="3100" b="1" dirty="0" err="1">
                <a:solidFill>
                  <a:srgbClr val="00B050"/>
                </a:solidFill>
              </a:rPr>
              <a:t>I</a:t>
            </a:r>
            <a:r>
              <a:rPr lang="cs-CZ" sz="3100" dirty="0" err="1"/>
              <a:t>nsulation</a:t>
            </a:r>
            <a:r>
              <a:rPr lang="cs-CZ" sz="3100" dirty="0"/>
              <a:t> </a:t>
            </a:r>
            <a:r>
              <a:rPr lang="cs-CZ" sz="3100" b="1" dirty="0" err="1">
                <a:solidFill>
                  <a:srgbClr val="00B050"/>
                </a:solidFill>
              </a:rPr>
              <a:t>C</a:t>
            </a:r>
            <a:r>
              <a:rPr lang="cs-CZ" sz="3100" dirty="0" err="1"/>
              <a:t>omposite</a:t>
            </a:r>
            <a:r>
              <a:rPr lang="cs-CZ" sz="3100" dirty="0"/>
              <a:t> </a:t>
            </a:r>
            <a:r>
              <a:rPr lang="cs-CZ" sz="3100" b="1" dirty="0">
                <a:solidFill>
                  <a:srgbClr val="00B050"/>
                </a:solidFill>
              </a:rPr>
              <a:t>S</a:t>
            </a:r>
            <a:r>
              <a:rPr lang="cs-CZ" sz="3100" dirty="0"/>
              <a:t>ystems)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061" y="16001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Vnější tepelně izolační kompozitní systémy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2496131"/>
            <a:ext cx="10360937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Návrh ETICS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Tepelně technické požadavky ČSN 73 0540 část 1–4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Požární bezpečnost ČSN 73 0810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Stabilita systému,  ČSN EN 1991-1-4  </a:t>
            </a:r>
            <a:r>
              <a:rPr lang="cs-CZ" sz="2400" dirty="0" err="1"/>
              <a:t>Eurokód</a:t>
            </a:r>
            <a:r>
              <a:rPr lang="cs-CZ" sz="2400" dirty="0"/>
              <a:t> 1: Zatížení konstrukcí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Montáž ETICS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Provádění vnějších tepelně izolačních kompozitních systémů ČSN 73 2901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Technická dokumentace výrobce ETICS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Technické požadavky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Technické požadavky systému jsou prokazovány podle ETAG 004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9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5">
            <a:extLst>
              <a:ext uri="{FF2B5EF4-FFF2-40B4-BE49-F238E27FC236}">
                <a16:creationId xmlns:a16="http://schemas.microsoft.com/office/drawing/2014/main" id="{8666C21D-95FB-4BBD-A650-515382BC4C5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24" y="1118790"/>
            <a:ext cx="6454362" cy="55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8A761F7-4ABD-4F24-B0CC-92C7AE386438}"/>
              </a:ext>
            </a:extLst>
          </p:cNvPr>
          <p:cNvSpPr/>
          <p:nvPr/>
        </p:nvSpPr>
        <p:spPr>
          <a:xfrm>
            <a:off x="6577886" y="1359017"/>
            <a:ext cx="5614113" cy="507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3200" dirty="0">
                <a:ea typeface="Calibri" panose="020F0502020204030204" pitchFamily="34" charset="0"/>
                <a:cs typeface="Times New Roman" panose="02020603050405020304" pitchFamily="18" charset="0"/>
              </a:rPr>
              <a:t>Obvyklá skladba: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Příslušenství (zakládací lišty, rohové lišty, okenní lišty apod.).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Penetrace podkladu.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Lepicí hmota, kotvící prvky nebo jejich kombinace.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Tepelná izolace.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Kotvící prvky.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Základní vrstva složená ze stěrkové hmoty a výztužné tkaniny.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Mezinátěr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Konečná povrchová úprava [1, 2].</a:t>
            </a:r>
          </a:p>
        </p:txBody>
      </p:sp>
    </p:spTree>
    <p:extLst>
      <p:ext uri="{BB962C8B-B14F-4D97-AF65-F5344CB8AC3E}">
        <p14:creationId xmlns:p14="http://schemas.microsoft.com/office/powerpoint/2010/main" val="240632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Materiálová skladba ETICS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745" y="1825625"/>
            <a:ext cx="11012055" cy="4806084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cs-CZ" sz="2600" b="1" dirty="0">
                <a:ea typeface="+mj-ea"/>
                <a:cs typeface="+mj-cs"/>
              </a:rPr>
              <a:t>Lepicí hmota </a:t>
            </a:r>
            <a:r>
              <a:rPr lang="cs-CZ" sz="2600" dirty="0">
                <a:ea typeface="+mj-ea"/>
                <a:cs typeface="+mj-cs"/>
              </a:rPr>
              <a:t>– polymerem modifikované  cementové malty, disperzní lepicí hmoty, PU lepidla. 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cs-CZ" sz="2600" b="1" dirty="0">
                <a:ea typeface="+mj-ea"/>
                <a:cs typeface="+mj-cs"/>
              </a:rPr>
              <a:t>Izolant</a:t>
            </a:r>
            <a:r>
              <a:rPr lang="cs-CZ" sz="2600" dirty="0">
                <a:ea typeface="+mj-ea"/>
                <a:cs typeface="+mj-cs"/>
              </a:rPr>
              <a:t> – izolační desky z EPS, MW, XPS, PUR + </a:t>
            </a:r>
            <a:r>
              <a:rPr lang="cs-CZ" sz="2600" dirty="0">
                <a:solidFill>
                  <a:srgbClr val="00B050"/>
                </a:solidFill>
                <a:ea typeface="+mj-ea"/>
                <a:cs typeface="+mj-cs"/>
              </a:rPr>
              <a:t>ALTERNATIVNÍ IZOLANTY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cs-CZ" sz="2600" b="1" dirty="0">
                <a:ea typeface="+mj-ea"/>
                <a:cs typeface="+mj-cs"/>
              </a:rPr>
              <a:t>Mechanické kotvící prvky </a:t>
            </a:r>
            <a:r>
              <a:rPr lang="cs-CZ" sz="2600" dirty="0">
                <a:ea typeface="+mj-ea"/>
                <a:cs typeface="+mj-cs"/>
              </a:rPr>
              <a:t>– hmoždinky, kotvící profily.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cs-CZ" sz="2600" b="1" dirty="0">
                <a:ea typeface="+mj-ea"/>
                <a:cs typeface="+mj-cs"/>
              </a:rPr>
              <a:t>Výztužná (základní) vrstva </a:t>
            </a:r>
            <a:r>
              <a:rPr lang="cs-CZ" sz="2600" dirty="0">
                <a:ea typeface="+mj-ea"/>
                <a:cs typeface="+mj-cs"/>
              </a:rPr>
              <a:t>– cementové a disperzní stěrkové hmoty s výztuží.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cs-CZ" sz="2600" b="1" dirty="0">
                <a:ea typeface="+mj-ea"/>
                <a:cs typeface="+mj-cs"/>
              </a:rPr>
              <a:t>Konečná povrchová úprava </a:t>
            </a:r>
            <a:r>
              <a:rPr lang="cs-CZ" sz="2600" dirty="0">
                <a:ea typeface="+mj-ea"/>
                <a:cs typeface="+mj-cs"/>
              </a:rPr>
              <a:t>– minerální (méně) a zejména disperzní omítky (akrylátové, </a:t>
            </a:r>
            <a:r>
              <a:rPr lang="cs-CZ" sz="2600" dirty="0" err="1">
                <a:ea typeface="+mj-ea"/>
                <a:cs typeface="+mj-cs"/>
              </a:rPr>
              <a:t>silikonakrylátové</a:t>
            </a:r>
            <a:r>
              <a:rPr lang="cs-CZ" sz="2600" dirty="0">
                <a:ea typeface="+mj-ea"/>
                <a:cs typeface="+mj-cs"/>
              </a:rPr>
              <a:t>, silikonové, </a:t>
            </a:r>
            <a:r>
              <a:rPr lang="cs-CZ" sz="2600" dirty="0" err="1">
                <a:ea typeface="+mj-ea"/>
                <a:cs typeface="+mj-cs"/>
              </a:rPr>
              <a:t>silikonsilikátové</a:t>
            </a:r>
            <a:r>
              <a:rPr lang="cs-CZ" sz="2600" dirty="0">
                <a:ea typeface="+mj-ea"/>
                <a:cs typeface="+mj-cs"/>
              </a:rPr>
              <a:t>), obklady.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747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1610</Words>
  <Application>Microsoft Office PowerPoint</Application>
  <PresentationFormat>Širokoúhlá obrazovka</PresentationFormat>
  <Paragraphs>235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Symbol</vt:lpstr>
      <vt:lpstr>Times New Roman</vt:lpstr>
      <vt:lpstr>Motiv Office</vt:lpstr>
      <vt:lpstr>P9 Zateplovací systémy využívající alternativní materiály</vt:lpstr>
      <vt:lpstr>ÚVOD</vt:lpstr>
      <vt:lpstr>Prezentace aplikace PowerPoint</vt:lpstr>
      <vt:lpstr>Prezentace aplikace PowerPoint</vt:lpstr>
      <vt:lpstr>Členění zateplovacích systémů</vt:lpstr>
      <vt:lpstr>Hlavní cíle při zateplování stavebních konstrukcí</vt:lpstr>
      <vt:lpstr>ETICS využívající alternativní materiály (External Thermal Insulation Composite Systems)</vt:lpstr>
      <vt:lpstr>Prezentace aplikace PowerPoint</vt:lpstr>
      <vt:lpstr>Materiálová skladba ETICS</vt:lpstr>
      <vt:lpstr>Prezentace aplikace PowerPoint</vt:lpstr>
      <vt:lpstr>Prezentace aplikace PowerPoint</vt:lpstr>
      <vt:lpstr>Nejčastěji používané izolační výrobky</vt:lpstr>
      <vt:lpstr>Alternativní suroviny pro výrobu izolantů</vt:lpstr>
      <vt:lpstr>EKOPANEL</vt:lpstr>
      <vt:lpstr>DŘEVOVLÁKNITÁ DESKA</vt:lpstr>
      <vt:lpstr>TEPELNÉ IZOLACE Z OVČÍ VLNY</vt:lpstr>
      <vt:lpstr>tepelné izolace z recyklovaného EPS</vt:lpstr>
      <vt:lpstr>Technické konopí</vt:lpstr>
      <vt:lpstr>Technické konopí (pojivo cement)</vt:lpstr>
      <vt:lpstr>KONOPNÁ DESKA: Technické konopí (bikomponentní vlákna)</vt:lpstr>
      <vt:lpstr>Výroba izolačních rohoží z technického konopí pojených bikomponentními vlákny</vt:lpstr>
      <vt:lpstr>Prezentace aplikace PowerPoint</vt:lpstr>
      <vt:lpstr>Technologie</vt:lpstr>
      <vt:lpstr>Technologie</vt:lpstr>
      <vt:lpstr>Pazdeřokonopná deska</vt:lpstr>
      <vt:lpstr>Lněná deska</vt:lpstr>
      <vt:lpstr>Lněná deska</vt:lpstr>
      <vt:lpstr>ZPŮSOB APLIKACE PROTIPOŽÁRNÍCH PŘÍSAD NA ORGANICKÁ VLÁKNA </vt:lpstr>
      <vt:lpstr>ZPŮSOB APLIKACE PROTIPOŽÁRNÍCH PŘÍSAD NA ORGANICKÁ VLÁKNA </vt:lpstr>
      <vt:lpstr>ZPŮSOB APLIKACE PROTIPOŽÁRNÍCH PŘÍSAD NA ORGANICKÁ VLÁKNA </vt:lpstr>
      <vt:lpstr>Testování přísad proti hoření</vt:lpstr>
      <vt:lpstr>Deska  Z POUŽITÉHO TEXTILU</vt:lpstr>
      <vt:lpstr>Slámová deska</vt:lpstr>
      <vt:lpstr>Slámová deska</vt:lpstr>
      <vt:lpstr>Slámová deska POJENÁ CEMENTEM</vt:lpstr>
      <vt:lpstr>MOŽNOST VYUŽITÍ HUB PRO VÝROBU SLÁMOVÉ DESKY</vt:lpstr>
      <vt:lpstr>MOŽNOST VYUŽITÍ HUB PRO VÝROBU SLÁMOVÉ DESKY</vt:lpstr>
      <vt:lpstr>VLHKOST + ZBYTKY ZRNÍ</vt:lpstr>
      <vt:lpstr>Slámová deska POJENÁ MYCELIEM</vt:lpstr>
      <vt:lpstr>REFERENČNÍ OBJEKT</vt:lpstr>
      <vt:lpstr>APLIKACE DESEK NA REFERENČNÍ OBJEKT</vt:lpstr>
      <vt:lpstr>APLIKACE DESEK NA REFERENČNÍ OBJEKT</vt:lpstr>
      <vt:lpstr>MONITORING REFERENČNÍHO OBJEKTU 1</vt:lpstr>
      <vt:lpstr>MONITORING REFERENČNÍHO OBJEKTU 2</vt:lpstr>
      <vt:lpstr>MONITORING REFERENČNÍHO OBJEKTU 3</vt:lpstr>
      <vt:lpstr>DEMONTÁŽ APLIKOVANÝCH IZOLANTŮ</vt:lpstr>
      <vt:lpstr>Pazdeřokonopná deska PROVNÁNÍ S MW</vt:lpstr>
      <vt:lpstr>LNĚNÁ DESKA PROVNÁNÍ S MW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VEP</dc:title>
  <dc:creator>Nikol</dc:creator>
  <cp:lastModifiedBy>Nikol</cp:lastModifiedBy>
  <cp:revision>92</cp:revision>
  <cp:lastPrinted>2016-11-21T05:49:39Z</cp:lastPrinted>
  <dcterms:created xsi:type="dcterms:W3CDTF">2016-11-11T15:24:08Z</dcterms:created>
  <dcterms:modified xsi:type="dcterms:W3CDTF">2022-11-21T17:14:31Z</dcterms:modified>
</cp:coreProperties>
</file>