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5" r:id="rId4"/>
    <p:sldId id="260" r:id="rId5"/>
    <p:sldId id="256" r:id="rId6"/>
    <p:sldId id="257" r:id="rId7"/>
    <p:sldId id="264" r:id="rId8"/>
    <p:sldId id="263" r:id="rId9"/>
    <p:sldId id="266" r:id="rId10"/>
    <p:sldId id="261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3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2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5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40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19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81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03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14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07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ABA9556-EB34-42D0-9205-EA300B900EF2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01B803-931D-4A1D-8F74-31EE6EDB8A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1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80D2CD-8176-42F9-98F5-E51D1164B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8000" dirty="0">
                <a:latin typeface="Calibri" panose="020F0502020204030204" pitchFamily="34" charset="0"/>
                <a:cs typeface="Calibri" panose="020F0502020204030204" pitchFamily="34" charset="0"/>
              </a:rPr>
              <a:t>Úvodní cvičení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CF7C8531-014A-4BAD-9E11-AC488DC3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9327" y="4389120"/>
            <a:ext cx="6267635" cy="466965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BJ056 Vybrané statě z technologie stavebních hmot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EA1D17-3DD8-4037-9DD4-19C02AA39B45}"/>
              </a:ext>
            </a:extLst>
          </p:cNvPr>
          <p:cNvSpPr txBox="1"/>
          <p:nvPr/>
        </p:nvSpPr>
        <p:spPr>
          <a:xfrm>
            <a:off x="763480" y="5992427"/>
            <a:ext cx="450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Ing. Magdaléna Michalčíková, Ph.D.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EF808A-7F57-4141-85A7-230D838F6BED}"/>
              </a:ext>
            </a:extLst>
          </p:cNvPr>
          <p:cNvSpPr txBox="1"/>
          <p:nvPr/>
        </p:nvSpPr>
        <p:spPr>
          <a:xfrm>
            <a:off x="10386874" y="5992427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161375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A06AD-8B2B-478D-B7DB-B552D997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97" y="475667"/>
            <a:ext cx="10058400" cy="67834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Příměsi II druhu v cementových kompozitech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72B745-8776-47C2-9C9F-A42B1719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97" y="1340441"/>
            <a:ext cx="10400102" cy="4822794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Cíl zkoušky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příprava cementových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kompozitů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v jejichž matrici je provedena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částečná náhrada pojivové složky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 předpokládanou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pucolánovou či latentně hydraulickou příměsí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sledování chování směsi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při výrobě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zkušebních těles a následné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stanovení základních charakteristik v normovém stáří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(po 28 a 90 (63) dnech).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Posouzení vlivu aktivních příměsí jako substituční složky cementu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vysokoteplotní popílek,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vysokopecní struska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Štr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.),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mikrosilika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Princip experimentů</a:t>
            </a:r>
          </a:p>
          <a:p>
            <a:pPr lvl="1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stanovení indexu účinnosti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což je poměr (v procentech) pevnosti v tlaku normalizovaných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trámečků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 malty připravené z cementu a příměsi, k pevnosti v tlaku normalizovaných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trámečků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 malty připravené pouze se samotným srovnávacím cementem, zkoušených ve stejném stáří (28 a 90 dní).</a:t>
            </a:r>
          </a:p>
        </p:txBody>
      </p:sp>
    </p:spTree>
    <p:extLst>
      <p:ext uri="{BB962C8B-B14F-4D97-AF65-F5344CB8AC3E}">
        <p14:creationId xmlns:p14="http://schemas.microsoft.com/office/powerpoint/2010/main" val="71912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B9E67-DFA2-4101-96E4-6A3F064E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06" y="484632"/>
            <a:ext cx="10058400" cy="580688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Příměsi II druhu v cementových kompozitech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C65B5B-B602-4FB6-99CD-7FB22320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4512"/>
            <a:ext cx="10058400" cy="4598633"/>
          </a:xfrm>
        </p:spPr>
        <p:txBody>
          <a:bodyPr>
            <a:normAutofit lnSpcReduction="10000"/>
          </a:bodyPr>
          <a:lstStyle/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cement – 650 g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(1300 g – 2 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trojformy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CEM I 42,5 R 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příměs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náhrada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cem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 (zohlednit objemově)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A – bez příměsi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 – vysokopecní struska 40 % 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 – popílek (Opat.) 35 % 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D – popílek 35 %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E –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mikrosilika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15 % (příměs, nikoli náhrada), 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kamenivo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1525 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(3050 g – 2 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trojformy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amfibolit 0-4 mm 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počáteční w 0,45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dále upravovat dle příměsi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zrání těles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vodní uložení, popsat fixem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CF69EE-0512-4535-B788-2823C6E63673}"/>
              </a:ext>
            </a:extLst>
          </p:cNvPr>
          <p:cNvSpPr txBox="1"/>
          <p:nvPr/>
        </p:nvSpPr>
        <p:spPr>
          <a:xfrm>
            <a:off x="648506" y="1184861"/>
            <a:ext cx="447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RECEPTURY, ULOŽENÍ VZORKŮ</a:t>
            </a:r>
          </a:p>
        </p:txBody>
      </p:sp>
    </p:spTree>
    <p:extLst>
      <p:ext uri="{BB962C8B-B14F-4D97-AF65-F5344CB8AC3E}">
        <p14:creationId xmlns:p14="http://schemas.microsoft.com/office/powerpoint/2010/main" val="379657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82B84-96BC-4AD8-87E7-9C7E43F2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2" y="484632"/>
            <a:ext cx="10058400" cy="571811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Příměsi II druhu v cementových kompozitech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0C18AE-CCB1-4C3D-975B-4012EC773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2" y="1064015"/>
            <a:ext cx="10497756" cy="5548543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Postup zkoušky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 ks ocelových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trojforem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pro výrobu normalizovaných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trámečků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 rozměrech 40×40×160 mm,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připraví se pojivová složka, tj. cement s popílkem – homogenizace provedena ručně,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Naváží se ostatní složky, provede se míchání směsi pomocí ručního míchadla –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sleduje se zpracovatelnost směsi,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plnění do forem ve dvou vrstvách a každou zhutnit na vibračním stole,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naplněné formy je nutné překrýt folií, po 24 hodinách tělesa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odformovat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odformování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vložte tělesa do vodního prostředí na 28 (35) a 90 (63) dní,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zkušební tělesa budou vyjmuta z vodního uložení cca 15 minut před zkoušením.</a:t>
            </a:r>
            <a:endParaRPr lang="cs-CZ" dirty="0"/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Stanovení parametrů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Vyhodnocení výsledků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závěru protokolu budou uvedeny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všechny průměrné výsledné hodnoty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(pevnosti zaokrouhlené na 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0,1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MPa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objemová hmotnost na 10 kg∙m</a:t>
            </a:r>
            <a:r>
              <a:rPr 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indexy účinnosti na 0,1 %) a provedena jejich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komparace s ohledem na danou příměs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časové hledisko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včetně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poznatků při přípravě malt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023647-06C4-44AB-9DC2-9F63E6E90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33" y="4595807"/>
            <a:ext cx="1133475" cy="647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AE9609-F465-4D94-8F71-C6AAAAB4B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706" y="4700582"/>
            <a:ext cx="1400175" cy="542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1A0793-B80D-4BC3-9190-62698153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880" y="4643432"/>
            <a:ext cx="971550" cy="638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563335-F7C8-4527-8FED-D013FCC5C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914" y="4647865"/>
            <a:ext cx="2990850" cy="7334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72E5C39-DB26-44BA-B41D-14C405D2A9DB}"/>
              </a:ext>
            </a:extLst>
          </p:cNvPr>
          <p:cNvSpPr txBox="1"/>
          <p:nvPr/>
        </p:nvSpPr>
        <p:spPr>
          <a:xfrm>
            <a:off x="1383916" y="4354354"/>
            <a:ext cx="2125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Objemová hmotnost, </a:t>
            </a:r>
            <a:r>
              <a:rPr lang="el-GR" sz="1000" dirty="0"/>
              <a:t>ρ </a:t>
            </a:r>
            <a:r>
              <a:rPr lang="en-US" sz="1000" dirty="0"/>
              <a:t>[</a:t>
            </a:r>
            <a:r>
              <a:rPr lang="cs-CZ" sz="1000" dirty="0"/>
              <a:t>kg∙m</a:t>
            </a:r>
            <a:r>
              <a:rPr lang="cs-CZ" sz="1000" baseline="30000" dirty="0"/>
              <a:t>-3</a:t>
            </a:r>
            <a:r>
              <a:rPr lang="en-US" sz="1000" dirty="0"/>
              <a:t>]</a:t>
            </a:r>
            <a:r>
              <a:rPr lang="cs-CZ" sz="1000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FA9537-91A6-4C15-A60A-323F8E54F652}"/>
              </a:ext>
            </a:extLst>
          </p:cNvPr>
          <p:cNvSpPr txBox="1"/>
          <p:nvPr/>
        </p:nvSpPr>
        <p:spPr>
          <a:xfrm>
            <a:off x="3486490" y="4354354"/>
            <a:ext cx="2001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Pevnost v tahu za ohybu, R</a:t>
            </a:r>
            <a:r>
              <a:rPr lang="pl-PL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 Mpa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1573F2-9D80-4664-A97A-C0208E3A192A}"/>
              </a:ext>
            </a:extLst>
          </p:cNvPr>
          <p:cNvSpPr txBox="1"/>
          <p:nvPr/>
        </p:nvSpPr>
        <p:spPr>
          <a:xfrm>
            <a:off x="5657962" y="4354354"/>
            <a:ext cx="178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Pevnost v tlaku, R</a:t>
            </a:r>
            <a:r>
              <a:rPr lang="cs-CZ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MPa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78FA5E1-569D-4F7A-9F49-BC9291A7930A}"/>
              </a:ext>
            </a:extLst>
          </p:cNvPr>
          <p:cNvSpPr txBox="1"/>
          <p:nvPr/>
        </p:nvSpPr>
        <p:spPr>
          <a:xfrm>
            <a:off x="7590776" y="4354354"/>
            <a:ext cx="2990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Index účinnosti, I</a:t>
            </a:r>
            <a:r>
              <a:rPr lang="cs-CZ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8D992-6F34-47F0-AD8A-A50D4C4B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Seznámení s požadavky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CD10F4-0E7D-4CA9-A2CE-426062A7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66936" cy="4050792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Harmonogram: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11 týdnů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Absence: 100 % účast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 cvičení, 1 absence – omluveno, 2. absence - potvrzení od lékaře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Protokoly: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celkem 6(7) protokolů za skupinu (5 praktických úloh + 1(2) exkurze)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Rozdělení do skupin: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A, B, C, D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3 -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lidech, případně podle náplně cvičení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Složky: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 za skupinu – odevzdat následující cvičení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Písemka: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celkem 9 otázek, max. 22 bodů, min. 12 bodů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Poučení o BOZP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Exkurze: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CIDEM Hranice, a.s.,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CIDEMAT Hranice, s.r.o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(Pá 20.3.2020)</a:t>
            </a:r>
          </a:p>
        </p:txBody>
      </p:sp>
    </p:spTree>
    <p:extLst>
      <p:ext uri="{BB962C8B-B14F-4D97-AF65-F5344CB8AC3E}">
        <p14:creationId xmlns:p14="http://schemas.microsoft.com/office/powerpoint/2010/main" val="352818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33A74-37F4-4D51-8812-DC6A5833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527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Struktura protokolů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C93F1-2962-4AE9-8E80-0ED9D114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47565"/>
            <a:ext cx="10058400" cy="5325803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Záhlaví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skupina, vypracoval, datum, atd.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Cíl daného cvičení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zadání a co bylo účelem cvičení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Použité suroviny, receptury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výčet a popis surovin, složení směsí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Příprava hmot, zkušebních vzorků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popis přípravy hmot, tvar a rozměry těles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Testované vlastnosti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postup stanovení sledovaných parametrů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Naměřené hodnoty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tabulky a porovnání průměrných hodnot v grafech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Závěr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zhodnocení stanovených výsledků 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FA6AB9-C1FB-4072-A710-60A3B43E2D5F}"/>
              </a:ext>
            </a:extLst>
          </p:cNvPr>
          <p:cNvSpPr txBox="1"/>
          <p:nvPr/>
        </p:nvSpPr>
        <p:spPr>
          <a:xfrm>
            <a:off x="8522564" y="1237289"/>
            <a:ext cx="11274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191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A8E2A-BE1C-43D6-A35F-281351D4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73408"/>
            <a:ext cx="10058400" cy="80467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Seznam praktických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ACC8F-C5D4-43DF-9C1E-39227E97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40023"/>
            <a:ext cx="10595410" cy="3666478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Příměs II druhu v cementových kompozitech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(Michalčíková)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Silikátové pálené výrobky – výroba lehčeného keramického střepu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Nevřivová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Polymer cementové malty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(Michalčíková)</a:t>
            </a: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Cementové kompozity s obsahem vláken 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Bodnárová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5. Zrnité materiály pro výrobu stavebních hmot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(Michalčíková)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6. EXKURZE - CIDEM Hranice, a.s., Cement Hranice a.s.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7. EXKURZE - …</a:t>
            </a:r>
          </a:p>
        </p:txBody>
      </p:sp>
    </p:spTree>
    <p:extLst>
      <p:ext uri="{BB962C8B-B14F-4D97-AF65-F5344CB8AC3E}">
        <p14:creationId xmlns:p14="http://schemas.microsoft.com/office/powerpoint/2010/main" val="368936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E0A05-C028-46ED-A162-ED55DE66C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1. Příměsi II druhu v cementových kompozitech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DE4525-6752-464A-AB57-17E8E7AB3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969" y="4528891"/>
            <a:ext cx="9144000" cy="701337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BJ056 Vybrané statě z technologie stavebních hmot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E4948F-344D-4DBB-9CAA-E0BE06E1262E}"/>
              </a:ext>
            </a:extLst>
          </p:cNvPr>
          <p:cNvSpPr txBox="1"/>
          <p:nvPr/>
        </p:nvSpPr>
        <p:spPr>
          <a:xfrm>
            <a:off x="763480" y="5992427"/>
            <a:ext cx="450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Ing. Magdaléna Michalčíková, Ph.D.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21C975-4793-4889-B5BD-EB45DEF20673}"/>
              </a:ext>
            </a:extLst>
          </p:cNvPr>
          <p:cNvSpPr txBox="1"/>
          <p:nvPr/>
        </p:nvSpPr>
        <p:spPr>
          <a:xfrm>
            <a:off x="10386874" y="5992427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407188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4B743-DB7A-461D-BABA-A92D341E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3" y="476589"/>
            <a:ext cx="10058400" cy="598444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Cementové kompozity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628591-CBF3-48E5-999C-A4A791BB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3" y="1261501"/>
            <a:ext cx="10058400" cy="662989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Jedním z nejrozšířenějších materiálů – typický zástupce je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beton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Kompozitní materiály na bázi cementové matrice +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příměsi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02" y="524680"/>
            <a:ext cx="1665612" cy="124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67" y="4992425"/>
            <a:ext cx="1048340" cy="98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75" y="3453477"/>
            <a:ext cx="1690936" cy="120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69" y="3411683"/>
            <a:ext cx="1156233" cy="111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18" y="4531786"/>
            <a:ext cx="2330985" cy="169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307" y="3511065"/>
            <a:ext cx="919049" cy="91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554" y="4654878"/>
            <a:ext cx="1259253" cy="129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3683" y="1981383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ČSN EN 206 – 1 </a:t>
            </a: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„Příměs je práškový materiál, který se přidává do betonu za účelem zlepšení určitých vlastností nebo k docílení speciálních vlastností betonu“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3683" y="3742791"/>
            <a:ext cx="4661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Calibri" pitchFamily="34" charset="0"/>
                <a:cs typeface="Calibri" pitchFamily="34" charset="0"/>
              </a:rPr>
              <a:t>Použití příměsí: 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povrchové a hlubinné doly, </a:t>
            </a:r>
          </a:p>
          <a:p>
            <a:pPr marL="742950" lvl="1" indent="-28575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rekultivace, </a:t>
            </a:r>
          </a:p>
          <a:p>
            <a:pPr marL="742950" lvl="1" indent="-28575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beton, </a:t>
            </a:r>
          </a:p>
          <a:p>
            <a:pPr marL="742950" lvl="1" indent="-28575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cihlářské výrobky, </a:t>
            </a:r>
          </a:p>
          <a:p>
            <a:pPr marL="742950" lvl="1" indent="-28575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pojiva, </a:t>
            </a:r>
          </a:p>
          <a:p>
            <a:pPr marL="742950" lvl="1" indent="-28575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sádrokartonové desky, sádra, cement, </a:t>
            </a:r>
          </a:p>
          <a:p>
            <a:pPr marL="742950" lvl="1" indent="-28575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Calibri" pitchFamily="34" charset="0"/>
                <a:cs typeface="Calibri" pitchFamily="34" charset="0"/>
              </a:rPr>
              <a:t>deponie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  <a:cs typeface="Calibri" pitchFamily="34" charset="0"/>
              </a:rPr>
              <a:t>energosádrovec</a:t>
            </a:r>
            <a:r>
              <a:rPr lang="cs-CZ" sz="1400" dirty="0">
                <a:latin typeface="Calibri" pitchFamily="34" charset="0"/>
                <a:cs typeface="Calibri" pitchFamily="34" charset="0"/>
              </a:rPr>
              <a:t> pro budoucí využití, </a:t>
            </a:r>
          </a:p>
          <a:p>
            <a:pPr marL="742950" lvl="1" indent="-28575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itchFamily="34" charset="0"/>
                <a:cs typeface="Calibri" pitchFamily="34" charset="0"/>
              </a:rPr>
              <a:t>komunikace,…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3683" y="2568731"/>
            <a:ext cx="3202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Dva typy anorganických příměsí: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3683" y="2900552"/>
            <a:ext cx="654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Téměř inertní příměsi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(druh I):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filler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- kamenné moučky, pigmenty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2382" y="3249881"/>
            <a:ext cx="78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Pucolány nebo latentní hydraulické příměsi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(druh II): popílky, struska,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mikrosilika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metakaolin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:\ŠKOLA\_PUBLIKACE\2012\01 Energetika - časopis\Schéma_tepelné_elektrár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02" y="826141"/>
            <a:ext cx="67691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071" y="291018"/>
            <a:ext cx="4363286" cy="491912"/>
          </a:xfrm>
        </p:spPr>
        <p:txBody>
          <a:bodyPr>
            <a:norm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Způsoby spalování uhlí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9646" y="4941630"/>
            <a:ext cx="3866136" cy="381799"/>
          </a:xfrm>
        </p:spPr>
        <p:txBody>
          <a:bodyPr>
            <a:normAutofit/>
          </a:bodyPr>
          <a:lstStyle/>
          <a:p>
            <a:pPr marL="342900" lvl="0" indent="-342900" fontAlgn="base" hangingPunct="0">
              <a:lnSpc>
                <a:spcPct val="100000"/>
              </a:lnSpc>
              <a:spcAft>
                <a:spcPts val="1400"/>
              </a:spcAft>
              <a:buFont typeface="Symbol"/>
              <a:buNone/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„</a:t>
            </a:r>
            <a:r>
              <a:rPr lang="cs-CZ" sz="1800" b="1" dirty="0">
                <a:latin typeface="Calibri" pitchFamily="34" charset="0"/>
                <a:cs typeface="Calibri" pitchFamily="34" charset="0"/>
              </a:rPr>
              <a:t>Klasický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“ </a:t>
            </a:r>
            <a:r>
              <a:rPr lang="cs-CZ" sz="1800" b="1" dirty="0">
                <a:latin typeface="Calibri" pitchFamily="34" charset="0"/>
                <a:cs typeface="Calibri" pitchFamily="34" charset="0"/>
              </a:rPr>
              <a:t>vysokoteplotní způsob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56052" y="4941630"/>
            <a:ext cx="3866136" cy="345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 hangingPunct="0">
              <a:lnSpc>
                <a:spcPct val="100000"/>
              </a:lnSpc>
              <a:spcAft>
                <a:spcPts val="1400"/>
              </a:spcAft>
              <a:buFont typeface="Symbol"/>
              <a:buNone/>
            </a:pPr>
            <a:r>
              <a:rPr lang="cs-CZ" sz="1800" b="1" dirty="0">
                <a:latin typeface="Calibri" pitchFamily="34" charset="0"/>
                <a:cs typeface="Calibri" pitchFamily="34" charset="0"/>
              </a:rPr>
              <a:t>Fluidní způsob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obrázek 174" descr="edě1500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"/>
          <a:stretch>
            <a:fillRect/>
          </a:stretch>
        </p:blipFill>
        <p:spPr bwMode="auto">
          <a:xfrm>
            <a:off x="9327118" y="1104130"/>
            <a:ext cx="2160587" cy="166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182" descr="eho1500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17" y="3397465"/>
            <a:ext cx="2160587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380382" y="826141"/>
            <a:ext cx="205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Calibri" pitchFamily="34" charset="0"/>
                <a:cs typeface="Calibri" pitchFamily="34" charset="0"/>
              </a:rPr>
              <a:t>Klasický popílek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464720" y="3151244"/>
            <a:ext cx="1885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Calibri" pitchFamily="34" charset="0"/>
                <a:cs typeface="Calibri" pitchFamily="34" charset="0"/>
              </a:rPr>
              <a:t>Fluidní popílek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51025" y="5323800"/>
            <a:ext cx="273423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Vysoké teploty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– 1200°C,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351025" y="5618591"/>
            <a:ext cx="338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odsíření vápennou suspenzí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351025" y="5913753"/>
            <a:ext cx="338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struska, popílek,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energosádrovec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51025" y="6208915"/>
            <a:ext cx="373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kulovitá zrna, minimum síry a vápna.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51123" y="5280413"/>
            <a:ext cx="273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Teploty – 850°C,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51123" y="5575199"/>
            <a:ext cx="385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odsíření vápencem ve fluidním loži,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51123" y="5869985"/>
            <a:ext cx="338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ložový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popel, fluidní popílek,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451123" y="6208539"/>
            <a:ext cx="373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porézní zrna, obsah síry a vápna.</a:t>
            </a:r>
          </a:p>
        </p:txBody>
      </p:sp>
    </p:spTree>
    <p:extLst>
      <p:ext uri="{BB962C8B-B14F-4D97-AF65-F5344CB8AC3E}">
        <p14:creationId xmlns:p14="http://schemas.microsoft.com/office/powerpoint/2010/main" val="28252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0966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Cementové kompozity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3751" y="1154097"/>
            <a:ext cx="10058400" cy="182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Některé typy příměsí jsou charakteristické jak pucolánovými, tak hydraulickými vlastnostmi (např. popílek).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Stanovení pucolánové aktivity (např.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Chapelle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test – určení relativní schopnosti pucolánů absorbovat Ca(OH)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Stanovení vlivu aktivních příměsí v cementových kompozitech nepřímo -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stanovení indexu účinnosti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sledování fyzikálně mechanických vlastností.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62BA30-054B-4305-A8B9-A63539F161EB}"/>
              </a:ext>
            </a:extLst>
          </p:cNvPr>
          <p:cNvSpPr txBox="1"/>
          <p:nvPr/>
        </p:nvSpPr>
        <p:spPr>
          <a:xfrm>
            <a:off x="869274" y="3618283"/>
            <a:ext cx="3246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Tab.: Poměr </a:t>
            </a:r>
            <a:r>
              <a:rPr lang="cs-CZ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a SiO</a:t>
            </a:r>
            <a:r>
              <a:rPr lang="cs-CZ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v jednotlivých typech příměsí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A71396-E4D2-404C-841F-5A0121A5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0" y="3876602"/>
            <a:ext cx="3246789" cy="10795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E544AB7-76EA-44A0-8A38-B90B887E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356" y="3544985"/>
            <a:ext cx="2918430" cy="23178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45B909F-149A-4404-90DA-88ADD13EDDA1}"/>
              </a:ext>
            </a:extLst>
          </p:cNvPr>
          <p:cNvSpPr txBox="1"/>
          <p:nvPr/>
        </p:nvSpPr>
        <p:spPr>
          <a:xfrm>
            <a:off x="4164214" y="5888730"/>
            <a:ext cx="388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Ternární diagram soustavy SiO</a:t>
            </a:r>
            <a:r>
              <a:rPr lang="cs-CZ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–Al</a:t>
            </a:r>
            <a:r>
              <a:rPr lang="cs-CZ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Silica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fumes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– silika,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Glass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– sklo, Natural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pozolans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– přírodní pucolány,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Clays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– jíly,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F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fly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ash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– popílek s nízkým obsahem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fly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ash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– popílek s vysokým obsahem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Slag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– struska, Portland cement – portlandský cement)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F0A346-838E-4EF7-89A9-E97788E43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333" y="3544985"/>
            <a:ext cx="3069519" cy="21627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48489CD-F744-445D-ADF4-C87E7CD295CB}"/>
              </a:ext>
            </a:extLst>
          </p:cNvPr>
          <p:cNvSpPr txBox="1"/>
          <p:nvPr/>
        </p:nvSpPr>
        <p:spPr>
          <a:xfrm>
            <a:off x="8176332" y="5737841"/>
            <a:ext cx="306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Grafické znázornění pucolánových a hydraulických (resp. latentně hydraulických) vlastností vybraných příměsí </a:t>
            </a:r>
          </a:p>
        </p:txBody>
      </p:sp>
    </p:spTree>
    <p:extLst>
      <p:ext uri="{BB962C8B-B14F-4D97-AF65-F5344CB8AC3E}">
        <p14:creationId xmlns:p14="http://schemas.microsoft.com/office/powerpoint/2010/main" val="120249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91511-EA3A-4833-82FB-C894837F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466702"/>
            <a:ext cx="10058400" cy="61619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Vybrané normy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3ED7F6-4B6E-47A6-814A-FFDA3BB7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251751"/>
            <a:ext cx="10915356" cy="4920449"/>
          </a:xfrm>
        </p:spPr>
        <p:txBody>
          <a:bodyPr/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206–1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Beton - Část 1: Specifikace, vlastnosti, výroba a shoda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197-1 ED.2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Cement - Část 1: Složení, specifikace a kritéria shody cementů pro obecné použití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450–1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Popílek do betonu - Část 1: Definice, specifikace a kritéria shody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72 2080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Fluidní popel a fluidní popílek pro stavební účely - Společná ustanovení, požadavky a metody zkoušení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15167–1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Mletá granulovaná vysokopecní struska pro použití do betonu, malty a injektážní malty - Část 1: Definice, specifikace a kritéria shody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13263-1+A1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Křemičitý úlet do betonu - Část 1: Definice, požadavky a kritéria shody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017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591</TotalTime>
  <Words>1092</Words>
  <Application>Microsoft Office PowerPoint</Application>
  <PresentationFormat>Širokoúhlá obrazovka</PresentationFormat>
  <Paragraphs>125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Calibri</vt:lpstr>
      <vt:lpstr>Cambria</vt:lpstr>
      <vt:lpstr>Rockwell</vt:lpstr>
      <vt:lpstr>Rockwell Condensed</vt:lpstr>
      <vt:lpstr>Symbol</vt:lpstr>
      <vt:lpstr>Wingdings</vt:lpstr>
      <vt:lpstr>Dřevo</vt:lpstr>
      <vt:lpstr>Úvodní cvičení</vt:lpstr>
      <vt:lpstr>Seznámení s požadavky</vt:lpstr>
      <vt:lpstr>Struktura protokolů</vt:lpstr>
      <vt:lpstr>Seznam praktických cvičení</vt:lpstr>
      <vt:lpstr>1. Příměsi II druhu v cementových kompozitech</vt:lpstr>
      <vt:lpstr>Cementové kompozity</vt:lpstr>
      <vt:lpstr>Způsoby spalování uhlí</vt:lpstr>
      <vt:lpstr>Cementové kompozity</vt:lpstr>
      <vt:lpstr>Vybrané normy</vt:lpstr>
      <vt:lpstr>1. Příměsi II druhu v cementových kompozitech</vt:lpstr>
      <vt:lpstr>1. Příměsi II druhu v cementových kompozitech</vt:lpstr>
      <vt:lpstr>1. Příměsi II druhu v cementových kompozitech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Příměsi II druhu v cementových kompozitech</dc:title>
  <dc:creator>Magda</dc:creator>
  <cp:lastModifiedBy>Magda</cp:lastModifiedBy>
  <cp:revision>70</cp:revision>
  <dcterms:created xsi:type="dcterms:W3CDTF">2018-01-28T06:23:39Z</dcterms:created>
  <dcterms:modified xsi:type="dcterms:W3CDTF">2020-02-04T10:34:30Z</dcterms:modified>
</cp:coreProperties>
</file>