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7" r:id="rId3"/>
    <p:sldId id="288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0" r:id="rId36"/>
    <p:sldId id="286" r:id="rId3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04F44-B87A-4DA7-B10B-A14C5B5F7B8C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FBB9-89BA-4D1E-BD25-BB7798E58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10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01D8-9C60-41F8-860C-B874CC2BD457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F176-D3FD-4128-A20E-A76AB0728A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BA23-B172-4946-954B-C074D46400AC}" type="datetime1">
              <a:rPr lang="cs-CZ" smtClean="0"/>
              <a:t>06.02.2023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747B-207B-450D-9D92-762E72E33E9D}" type="datetime1">
              <a:rPr lang="cs-CZ" smtClean="0"/>
              <a:t>06.02.2023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57C5-4FAE-4AD6-B892-08D1692F08FF}" type="datetime1">
              <a:rPr lang="cs-CZ" smtClean="0"/>
              <a:t>06.02.2023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D57B-DE99-4920-BA80-E2B25C12D21D}" type="datetime1">
              <a:rPr lang="cs-CZ" smtClean="0"/>
              <a:t>06.02.2023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F82B-E788-43AA-A0AE-5A608D7486F3}" type="datetime1">
              <a:rPr lang="cs-CZ" smtClean="0"/>
              <a:t>06.02.2023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356D-4A11-4B35-9FEF-98FB715FF3D6}" type="datetime1">
              <a:rPr lang="cs-CZ" smtClean="0"/>
              <a:t>06.02.2023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5FAD-A9F7-4065-8589-0FE2B06DF47B}" type="datetime1">
              <a:rPr lang="cs-CZ" smtClean="0"/>
              <a:t>06.02.2023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069E-2D79-4B92-B403-0DE2FAC2E692}" type="datetime1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8EF1-4B29-41EC-9EA0-83AF64D55289}" type="datetime1">
              <a:rPr lang="cs-CZ" smtClean="0"/>
              <a:t>06.02.2023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4756-51A0-4255-9321-EDA28B11324C}" type="datetime1">
              <a:rPr lang="cs-CZ" smtClean="0"/>
              <a:t>06.02.2023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AC4-6B86-4057-B854-BEAC7D22119C}" type="datetime1">
              <a:rPr lang="cs-CZ" smtClean="0"/>
              <a:t>06.02.2023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5CE02-8121-4A8B-B11D-4D70F6623134}" type="datetime1">
              <a:rPr lang="cs-CZ" smtClean="0"/>
              <a:t>06.02.2023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NJA032 ORGANIZACE A ŘÍZENÍ ZÁVODŮ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Přednáška P1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755576" y="6237312"/>
            <a:ext cx="7776864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8" descr="FAST_cernobile_CZ">
            <a:extLst>
              <a:ext uri="{FF2B5EF4-FFF2-40B4-BE49-F238E27FC236}">
                <a16:creationId xmlns:a16="http://schemas.microsoft.com/office/drawing/2014/main" id="{27013F1F-06DE-43E7-A18B-719790E97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1" y="548680"/>
            <a:ext cx="3227158" cy="79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6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management_mania_liniova_organizacni_struktu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2" y="2132856"/>
            <a:ext cx="635045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7175" y="5876925"/>
            <a:ext cx="80803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altLang="cs-CZ" sz="900" b="1">
                <a:solidFill>
                  <a:srgbClr val="000000"/>
                </a:solidFill>
                <a:latin typeface="Arial" charset="0"/>
              </a:rPr>
              <a:t>Obrázek 4b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99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management_mania_funkcionalni_organizacni_struk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70125"/>
            <a:ext cx="518318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81378" y="5877396"/>
            <a:ext cx="80021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5a</a:t>
            </a:r>
            <a:endParaRPr lang="cs-CZ" altLang="cs-CZ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6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377978" y="1412776"/>
            <a:ext cx="4608513" cy="1933575"/>
            <a:chOff x="1728" y="1298"/>
            <a:chExt cx="2304" cy="998"/>
          </a:xfrm>
        </p:grpSpPr>
        <p:pic>
          <p:nvPicPr>
            <p:cNvPr id="5" name="Picture 4" descr="os funkční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98"/>
              <a:ext cx="2304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697" y="2177"/>
              <a:ext cx="40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900" b="1" dirty="0">
                  <a:solidFill>
                    <a:srgbClr val="000000"/>
                  </a:solidFill>
                  <a:latin typeface="Arial" charset="0"/>
                </a:rPr>
                <a:t>Obrázek 5b</a:t>
              </a:r>
              <a:endParaRPr lang="cs-CZ" altLang="cs-CZ" sz="9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" name="Picture 11" descr="os funkční tex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8" y="3626092"/>
            <a:ext cx="63722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7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385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5" descr="os funkcionáln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6" y="1196752"/>
            <a:ext cx="49567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18625" y="4724175"/>
            <a:ext cx="7360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6</a:t>
            </a:r>
          </a:p>
        </p:txBody>
      </p:sp>
      <p:pic>
        <p:nvPicPr>
          <p:cNvPr id="6" name="Picture 4" descr="os funkční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20" y="5396423"/>
            <a:ext cx="40782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18625" y="6597352"/>
            <a:ext cx="7360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7</a:t>
            </a:r>
          </a:p>
        </p:txBody>
      </p:sp>
      <p:pic>
        <p:nvPicPr>
          <p:cNvPr id="9" name="Picture 10" descr="os funkcionální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57388"/>
            <a:ext cx="319881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263" y="13731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6862" y="1203975"/>
            <a:ext cx="4581525" cy="2637176"/>
            <a:chOff x="1225" y="855"/>
            <a:chExt cx="2886" cy="1532"/>
          </a:xfrm>
        </p:grpSpPr>
        <p:pic>
          <p:nvPicPr>
            <p:cNvPr id="5" name="Picture 5" descr="os lin_štá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" y="855"/>
              <a:ext cx="2886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789" y="2253"/>
              <a:ext cx="50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900" b="1" dirty="0">
                  <a:solidFill>
                    <a:srgbClr val="000000"/>
                  </a:solidFill>
                  <a:latin typeface="Arial" charset="0"/>
                </a:rPr>
                <a:t>Obrázek 8a</a:t>
              </a:r>
            </a:p>
          </p:txBody>
        </p:sp>
      </p:grpSp>
      <p:pic>
        <p:nvPicPr>
          <p:cNvPr id="7" name="Picture 4" descr="os lin_štáb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38600"/>
            <a:ext cx="5600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  <p:pic>
        <p:nvPicPr>
          <p:cNvPr id="23554" name="Picture 2" descr="management_mania_stabne_liniova_organizacni_struk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48" y="1280318"/>
            <a:ext cx="4286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04248" y="3659981"/>
            <a:ext cx="8066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8b</a:t>
            </a:r>
          </a:p>
        </p:txBody>
      </p:sp>
    </p:spTree>
    <p:extLst>
      <p:ext uri="{BB962C8B-B14F-4D97-AF65-F5344CB8AC3E}">
        <p14:creationId xmlns:p14="http://schemas.microsoft.com/office/powerpoint/2010/main" val="36297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Příklad liniově - štábní strukt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266606"/>
            <a:ext cx="6267152" cy="52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11638" y="6524625"/>
            <a:ext cx="80021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8c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02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5" descr="os proj koordin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1" y="1772816"/>
            <a:ext cx="40671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os proj koordinace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44763"/>
            <a:ext cx="4632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67883" y="6298499"/>
            <a:ext cx="7360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9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3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os divizionál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6085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95963" y="1989138"/>
            <a:ext cx="33480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charset="0"/>
              </a:rPr>
              <a:t>Divize </a:t>
            </a:r>
            <a:r>
              <a:rPr lang="cs-CZ" altLang="cs-CZ" sz="1800" dirty="0">
                <a:latin typeface="Arial" charset="0"/>
              </a:rPr>
              <a:t>je relativně samostatná a ekonomicky autonomní, komplexně vybavená, vnitřní organizační jednotka. </a:t>
            </a:r>
          </a:p>
        </p:txBody>
      </p:sp>
      <p:pic>
        <p:nvPicPr>
          <p:cNvPr id="7" name="Picture 4" descr="os divizionální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37063"/>
            <a:ext cx="60483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4756" y="4077072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10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NA TO PRAXE?</a:t>
            </a:r>
            <a:br>
              <a:rPr lang="cs-CZ" altLang="cs-CZ" dirty="0"/>
            </a:br>
            <a:r>
              <a:rPr lang="cs-CZ" altLang="cs-CZ" dirty="0"/>
              <a:t>Hybridní organizační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907" y="1860668"/>
            <a:ext cx="8229600" cy="1756792"/>
          </a:xfrm>
        </p:spPr>
        <p:txBody>
          <a:bodyPr/>
          <a:lstStyle/>
          <a:p>
            <a:pPr lvl="1"/>
            <a:r>
              <a:rPr lang="cs-CZ" altLang="cs-CZ" sz="2000" dirty="0"/>
              <a:t>V praxi se používá různá kombinace organizačních struktur funkčních a divizionálních a vznikají tak </a:t>
            </a:r>
            <a:r>
              <a:rPr lang="cs-CZ" altLang="cs-CZ" sz="2000" b="1" dirty="0"/>
              <a:t>hybridní</a:t>
            </a:r>
            <a:r>
              <a:rPr lang="cs-CZ" altLang="cs-CZ" sz="2000" dirty="0"/>
              <a:t> (jinak také heterogenní) </a:t>
            </a:r>
            <a:r>
              <a:rPr lang="cs-CZ" altLang="cs-CZ" sz="2000" b="1" dirty="0"/>
              <a:t>organizační struktury</a:t>
            </a:r>
            <a:r>
              <a:rPr lang="cs-CZ" altLang="cs-CZ" sz="2000" dirty="0"/>
              <a:t>. </a:t>
            </a:r>
          </a:p>
          <a:p>
            <a:pPr lvl="1"/>
            <a:r>
              <a:rPr lang="cs-CZ" altLang="cs-CZ" sz="2000" dirty="0"/>
              <a:t>Centralizované funkce zajišťují jednotné řízení divizí a zároveň je poskytovaná autonomie divizím k plnění jejich specifických úkolů. </a:t>
            </a:r>
          </a:p>
        </p:txBody>
      </p:sp>
      <p:pic>
        <p:nvPicPr>
          <p:cNvPr id="4" name="Picture 4" descr="os hybrid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3645024"/>
            <a:ext cx="57070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01465" y="6406730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11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3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75125" y="6492875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83" y="1364232"/>
            <a:ext cx="646841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6" y="548679"/>
            <a:ext cx="1970486" cy="27096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6" y="3475704"/>
            <a:ext cx="2620543" cy="27096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097" y="548680"/>
            <a:ext cx="5564189" cy="2709669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755576" y="6237312"/>
            <a:ext cx="7776864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012160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NJA032 Organizace a řízení závodů</a:t>
            </a:r>
          </a:p>
        </p:txBody>
      </p:sp>
    </p:spTree>
    <p:extLst>
      <p:ext uri="{BB962C8B-B14F-4D97-AF65-F5344CB8AC3E}">
        <p14:creationId xmlns:p14="http://schemas.microsoft.com/office/powerpoint/2010/main" val="107801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OS dle sdružování činností</a:t>
            </a:r>
            <a:endParaRPr lang="cs-CZ" dirty="0"/>
          </a:p>
        </p:txBody>
      </p:sp>
      <p:pic>
        <p:nvPicPr>
          <p:cNvPr id="4" name="Picture 4" descr="os teritoriál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871663"/>
            <a:ext cx="5495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os dle proces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46021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16463" y="191611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charset="0"/>
              </a:rPr>
              <a:t>OS podle oblastí (teritoriální)</a:t>
            </a:r>
            <a:endParaRPr lang="cs-CZ" altLang="cs-CZ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7450" y="46529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charset="0"/>
              </a:rPr>
              <a:t>OS podle typů procesů</a:t>
            </a:r>
            <a:endParaRPr lang="cs-CZ" altLang="cs-CZ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40425" y="3716338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16463" y="6629400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14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0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maticová 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/>
          <a:stretch>
            <a:fillRect/>
          </a:stretch>
        </p:blipFill>
        <p:spPr bwMode="auto">
          <a:xfrm>
            <a:off x="251520" y="1700808"/>
            <a:ext cx="47942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32138" y="6019800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15</a:t>
            </a:r>
          </a:p>
        </p:txBody>
      </p:sp>
      <p:pic>
        <p:nvPicPr>
          <p:cNvPr id="6" name="Picture 10" descr="os maticová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99828"/>
            <a:ext cx="330041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06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386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Maticová organizační struktura</a:t>
            </a:r>
            <a:br>
              <a:rPr lang="cs-CZ" altLang="cs-CZ" dirty="0"/>
            </a:br>
            <a:r>
              <a:rPr lang="cs-CZ" altLang="cs-CZ" sz="2200" dirty="0">
                <a:latin typeface="Arial" charset="0"/>
              </a:rPr>
              <a:t>Rozdělení úkolů v rámci maticové OS </a:t>
            </a:r>
            <a:br>
              <a:rPr lang="cs-CZ" altLang="cs-CZ" dirty="0">
                <a:latin typeface="Arial" charset="0"/>
              </a:rPr>
            </a:br>
            <a:endParaRPr lang="cs-CZ" dirty="0"/>
          </a:p>
        </p:txBody>
      </p:sp>
      <p:pic>
        <p:nvPicPr>
          <p:cNvPr id="5" name="Picture 4" descr="maticová os_rozdělení úkol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b="4190"/>
          <a:stretch>
            <a:fillRect/>
          </a:stretch>
        </p:blipFill>
        <p:spPr bwMode="auto">
          <a:xfrm>
            <a:off x="527777" y="1700808"/>
            <a:ext cx="8189451" cy="465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56100" y="6523038"/>
            <a:ext cx="793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16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547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611" y="27620"/>
            <a:ext cx="6551686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4" descr="síť fi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/>
          <a:stretch>
            <a:fillRect/>
          </a:stretch>
        </p:blipFill>
        <p:spPr bwMode="auto">
          <a:xfrm>
            <a:off x="2195513" y="1844824"/>
            <a:ext cx="4392612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os sítě firem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6" y="5035602"/>
            <a:ext cx="675481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076822" cy="11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3" y="2924944"/>
            <a:ext cx="2005037" cy="13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1872209" cy="124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2209" cy="14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Volné skupiny, flotilová struktura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b="1" dirty="0"/>
              <a:t>Volné skupiny</a:t>
            </a:r>
            <a:r>
              <a:rPr lang="cs-CZ" altLang="cs-CZ" sz="2000" b="1" i="1" dirty="0"/>
              <a:t> </a:t>
            </a:r>
          </a:p>
          <a:p>
            <a:pPr lvl="1"/>
            <a:r>
              <a:rPr lang="cs-CZ" altLang="cs-CZ" sz="2000" dirty="0"/>
              <a:t>Jsou vytvářeny podnikatelskými subjekty k řešení určitého úkolu (projektu), po ukončení projektu zanikají. </a:t>
            </a:r>
          </a:p>
          <a:p>
            <a:pPr lvl="1"/>
            <a:r>
              <a:rPr lang="cs-CZ" altLang="cs-CZ" sz="2000" dirty="0"/>
              <a:t>Často jsou založeny na smluvním vztahu mezi firmou a pracovníky „na volné noze“.</a:t>
            </a:r>
            <a:endParaRPr lang="cs-CZ" altLang="cs-CZ" sz="2000" b="1" i="1" dirty="0"/>
          </a:p>
          <a:p>
            <a:endParaRPr lang="cs-CZ" altLang="cs-CZ" sz="2000" b="1" dirty="0"/>
          </a:p>
          <a:p>
            <a:r>
              <a:rPr lang="cs-CZ" altLang="cs-CZ" sz="2000" b="1" dirty="0"/>
              <a:t>Flotilová struktura</a:t>
            </a:r>
            <a:r>
              <a:rPr lang="cs-CZ" altLang="cs-CZ" sz="2000" dirty="0"/>
              <a:t> </a:t>
            </a:r>
          </a:p>
          <a:p>
            <a:pPr lvl="1"/>
            <a:r>
              <a:rPr lang="cs-CZ" altLang="cs-CZ" sz="2000" dirty="0"/>
              <a:t>Jednotky jsou seskupeny kolem klíčového procesu a podporují jej.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2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lvl="1"/>
            <a:r>
              <a:rPr lang="cs-CZ" altLang="cs-CZ" sz="2000" dirty="0"/>
              <a:t>Je právo dělat nebo používat něco, co poskytuje jeden podnik druhému, např. obchodní název, speciální prodejní techniku pro určitý trh atd.</a:t>
            </a:r>
          </a:p>
          <a:p>
            <a:pPr lvl="1"/>
            <a:r>
              <a:rPr lang="cs-CZ" altLang="cs-CZ" sz="2000" dirty="0"/>
              <a:t>Je "</a:t>
            </a:r>
            <a:r>
              <a:rPr lang="cs-CZ" altLang="cs-CZ" sz="2000" dirty="0" err="1"/>
              <a:t>Partnership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profit", založený na dělbě práce a specializaci mezi poskytovatelem a příjemcem </a:t>
            </a:r>
            <a:r>
              <a:rPr lang="cs-CZ" altLang="cs-CZ" sz="2000" dirty="0" err="1"/>
              <a:t>franchisy</a:t>
            </a:r>
            <a:r>
              <a:rPr lang="cs-CZ" altLang="cs-CZ" sz="2000" dirty="0"/>
              <a:t>. Základní myšlenkou </a:t>
            </a:r>
            <a:r>
              <a:rPr lang="cs-CZ" altLang="cs-CZ" sz="2000" dirty="0" err="1"/>
              <a:t>franchisingu</a:t>
            </a:r>
            <a:r>
              <a:rPr lang="cs-CZ" altLang="cs-CZ" sz="2000" dirty="0"/>
              <a:t> je jednou vytvořený podnikatelský systém nebo koncept "na klíč x-krát prodat".</a:t>
            </a:r>
          </a:p>
          <a:p>
            <a:pPr lvl="1"/>
            <a:r>
              <a:rPr lang="cs-CZ" altLang="cs-CZ" sz="2000" dirty="0"/>
              <a:t>Často velký podnik uzavře s druhým samostatným podnikem smlouvu, na jejímž základě mu postoupí právo realizovat zboží nebo služby pod svým obchodním názvem.</a:t>
            </a:r>
          </a:p>
          <a:p>
            <a:pPr lvl="1"/>
            <a:r>
              <a:rPr lang="cs-CZ" altLang="cs-CZ" sz="2000" dirty="0"/>
              <a:t> Jde o rozšířenou formu integrace velkých a malých podniků, zejména v oblasti odbytu.</a:t>
            </a:r>
          </a:p>
          <a:p>
            <a:pPr lvl="1"/>
            <a:r>
              <a:rPr lang="cs-CZ" altLang="cs-CZ" sz="1600" b="1" i="1" dirty="0"/>
              <a:t>Česká asociace </a:t>
            </a:r>
            <a:r>
              <a:rPr lang="cs-CZ" altLang="cs-CZ" sz="1600" b="1" i="1" dirty="0" err="1"/>
              <a:t>franchisingu</a:t>
            </a:r>
            <a:r>
              <a:rPr lang="cs-CZ" altLang="cs-CZ" sz="1600" b="1" i="1" dirty="0"/>
              <a:t> (ČAF)</a:t>
            </a:r>
            <a:r>
              <a:rPr lang="cs-CZ" altLang="cs-CZ" sz="1600" i="1" dirty="0"/>
              <a:t> je nezisková, profesní organizace sdružující na národní úrovni poskytovatele </a:t>
            </a:r>
            <a:r>
              <a:rPr lang="cs-CZ" altLang="cs-CZ" sz="1600" i="1" dirty="0" err="1"/>
              <a:t>franchisingu</a:t>
            </a:r>
            <a:r>
              <a:rPr lang="cs-CZ" altLang="cs-CZ" sz="1600" i="1" dirty="0"/>
              <a:t> - </a:t>
            </a:r>
            <a:r>
              <a:rPr lang="cs-CZ" altLang="cs-CZ" sz="1600" i="1" dirty="0" err="1"/>
              <a:t>franchisory</a:t>
            </a:r>
            <a:r>
              <a:rPr lang="cs-CZ" altLang="cs-CZ" sz="1600" i="1" dirty="0"/>
              <a:t> a odborníky zaměřující se na problematiku </a:t>
            </a:r>
            <a:r>
              <a:rPr lang="cs-CZ" altLang="cs-CZ" sz="1600" i="1" dirty="0" err="1"/>
              <a:t>franchisingu</a:t>
            </a:r>
            <a:r>
              <a:rPr lang="cs-CZ" altLang="cs-CZ" sz="1600" i="1" dirty="0"/>
              <a:t> např. v oblasti práva a poradenství.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4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err="1"/>
              <a:t>Franchising</a:t>
            </a:r>
            <a:r>
              <a:rPr lang="cs-CZ" altLang="cs-CZ" dirty="0"/>
              <a:t> – </a:t>
            </a:r>
            <a:br>
              <a:rPr lang="cs-CZ" altLang="cs-CZ" dirty="0"/>
            </a:br>
            <a:r>
              <a:rPr lang="cs-CZ" altLang="cs-CZ" dirty="0"/>
              <a:t>příklady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862" y="1773238"/>
            <a:ext cx="8580282" cy="4925144"/>
          </a:xfrm>
        </p:spPr>
        <p:txBody>
          <a:bodyPr>
            <a:normAutofit/>
          </a:bodyPr>
          <a:lstStyle/>
          <a:p>
            <a:pPr lvl="1"/>
            <a:r>
              <a:rPr lang="cs-CZ" sz="2000" dirty="0" err="1"/>
              <a:t>McDonald's</a:t>
            </a:r>
            <a:r>
              <a:rPr lang="cs-CZ" sz="2000" dirty="0"/>
              <a:t> na základě svých zkušeností a studií vybere lokalitu, ve které na vlastní náklady zbuduje restauraci.</a:t>
            </a:r>
          </a:p>
          <a:p>
            <a:pPr lvl="1"/>
            <a:r>
              <a:rPr lang="cs-CZ" sz="2000" dirty="0" err="1"/>
              <a:t>Franšízant</a:t>
            </a:r>
            <a:r>
              <a:rPr lang="cs-CZ" sz="2000" dirty="0"/>
              <a:t>:</a:t>
            </a:r>
          </a:p>
          <a:p>
            <a:pPr lvl="2"/>
            <a:r>
              <a:rPr lang="cs-CZ" sz="2000" dirty="0"/>
              <a:t>si kupuje vybavení restaurace a zároveň samotnou franšíze, která ho opravňuje po dobu 20 let používat obchodní známku a další práva společnosti </a:t>
            </a:r>
            <a:r>
              <a:rPr lang="cs-CZ" sz="2000" dirty="0" err="1"/>
              <a:t>McDonald's</a:t>
            </a:r>
            <a:r>
              <a:rPr lang="cs-CZ" sz="2000" dirty="0"/>
              <a:t>™.</a:t>
            </a:r>
          </a:p>
          <a:p>
            <a:pPr lvl="2"/>
            <a:r>
              <a:rPr lang="cs-CZ" sz="2000" dirty="0"/>
              <a:t>Stává se zároveň součástí systému </a:t>
            </a:r>
            <a:r>
              <a:rPr lang="cs-CZ" sz="2000" dirty="0" err="1"/>
              <a:t>McDonald's</a:t>
            </a:r>
            <a:r>
              <a:rPr lang="cs-CZ" sz="2000" dirty="0"/>
              <a:t>™, který mu umožňuje využít veškerých výhod z toho plynoucích, např. centrálního nákupu, marketingových kampaní </a:t>
            </a:r>
            <a:r>
              <a:rPr lang="cs-CZ" sz="2000" dirty="0" err="1"/>
              <a:t>McDonald's</a:t>
            </a:r>
            <a:r>
              <a:rPr lang="cs-CZ" sz="2000" dirty="0"/>
              <a:t>™ a veškerého dalšího </a:t>
            </a:r>
            <a:r>
              <a:rPr lang="cs-CZ" sz="2000" dirty="0" err="1"/>
              <a:t>know</a:t>
            </a:r>
            <a:r>
              <a:rPr lang="cs-CZ" sz="2000" dirty="0"/>
              <a:t> </a:t>
            </a:r>
            <a:r>
              <a:rPr lang="cs-CZ" sz="2000" dirty="0" err="1"/>
              <a:t>how</a:t>
            </a:r>
            <a:r>
              <a:rPr lang="cs-CZ" sz="2000" dirty="0"/>
              <a:t> spojeného se značkou </a:t>
            </a:r>
            <a:r>
              <a:rPr lang="cs-CZ" sz="2000" dirty="0" err="1"/>
              <a:t>McDonald's</a:t>
            </a:r>
            <a:r>
              <a:rPr lang="cs-CZ" sz="2000" dirty="0"/>
              <a:t>™.</a:t>
            </a:r>
          </a:p>
          <a:p>
            <a:pPr lvl="2"/>
            <a:r>
              <a:rPr lang="cs-CZ" sz="2000" dirty="0"/>
              <a:t>Je povinen dodržovat standardy společnosti v oblasti kvality, servisu a čistoty a odvádět poplatky z pronájmu prostor a za poskytnutí franšíze, které odpovídají určitému procentu z obratu restaurace.</a:t>
            </a:r>
          </a:p>
          <a:p>
            <a:pPr lvl="2"/>
            <a:endParaRPr lang="cs-CZ" sz="1600" dirty="0"/>
          </a:p>
          <a:p>
            <a:pPr lvl="2"/>
            <a:endParaRPr lang="cs-CZ" sz="1600" dirty="0"/>
          </a:p>
          <a:p>
            <a:pPr lvl="2"/>
            <a:endParaRPr lang="cs-CZ" sz="1600" dirty="0"/>
          </a:p>
          <a:p>
            <a:pPr lvl="1"/>
            <a:endParaRPr lang="cs-CZ" sz="2000" dirty="0"/>
          </a:p>
          <a:p>
            <a:pPr lvl="1">
              <a:buSzPct val="55000"/>
              <a:defRPr/>
            </a:pPr>
            <a:endParaRPr lang="cs-CZ" sz="2000" dirty="0"/>
          </a:p>
          <a:p>
            <a:endParaRPr lang="cs-CZ" dirty="0"/>
          </a:p>
        </p:txBody>
      </p:sp>
      <p:pic>
        <p:nvPicPr>
          <p:cNvPr id="4" name="Picture 2" descr="http://www.tcnj.edu/~hofmann/humor/Misc/McDonalds/mcdonalds-china-ar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15888"/>
            <a:ext cx="26987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6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770" y="836712"/>
            <a:ext cx="2880320" cy="1224136"/>
          </a:xfrm>
        </p:spPr>
        <p:txBody>
          <a:bodyPr>
            <a:normAutofit fontScale="90000"/>
          </a:bodyPr>
          <a:lstStyle/>
          <a:p>
            <a:r>
              <a:rPr lang="cs-CZ" altLang="cs-CZ" dirty="0" err="1"/>
              <a:t>Franchising</a:t>
            </a:r>
            <a:r>
              <a:rPr lang="cs-CZ" altLang="cs-CZ" dirty="0"/>
              <a:t> – příklady 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32656"/>
            <a:ext cx="4753159" cy="26736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8663" t="13861" r="31487" b="44831"/>
          <a:stretch/>
        </p:blipFill>
        <p:spPr>
          <a:xfrm>
            <a:off x="395535" y="3068959"/>
            <a:ext cx="8467194" cy="36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1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Autonomní pracovní skupina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862" y="1259626"/>
            <a:ext cx="8435280" cy="5069160"/>
          </a:xfrm>
        </p:spPr>
        <p:txBody>
          <a:bodyPr>
            <a:normAutofit lnSpcReduction="10000"/>
          </a:bodyPr>
          <a:lstStyle/>
          <a:p>
            <a:pPr lvl="1"/>
            <a:r>
              <a:rPr lang="cs-CZ" altLang="cs-CZ" sz="2000" dirty="0"/>
              <a:t>Jedná se o pracovní skupinu několika pracovníků (cca do 20 osob) k řešení určitého komplexního výrobního úkolu (např. kompletní montáž výrobku).</a:t>
            </a:r>
          </a:p>
          <a:p>
            <a:pPr lvl="1"/>
            <a:endParaRPr lang="cs-CZ" altLang="cs-CZ" sz="2000" dirty="0"/>
          </a:p>
          <a:p>
            <a:pPr lvl="1"/>
            <a:r>
              <a:rPr lang="cs-CZ" altLang="cs-CZ" sz="2000" dirty="0"/>
              <a:t> Představuje základní článek výroby.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Samostatně rozděluje a organizuje práci mezi pracovníky skupiny.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Plně zodpovídá za vykonanou práci, její kvalitu, kontrolní činnost, výrobní zařízení, spolurozhoduje o použitých pracovních metodách.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Spolurozhoduje o odměně za provedenou práci.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Ze svého středu si volí zástupce, který skupinu reprezentuje navenek.</a:t>
            </a:r>
          </a:p>
          <a:p>
            <a:pPr marL="457200" lvl="1" indent="0">
              <a:buNone/>
            </a:pPr>
            <a:r>
              <a:rPr lang="cs-CZ" sz="2000" dirty="0"/>
              <a:t>		</a:t>
            </a:r>
            <a:r>
              <a:rPr lang="cs-CZ" sz="2400" b="1" dirty="0">
                <a:solidFill>
                  <a:srgbClr val="006600"/>
                </a:solidFill>
              </a:rPr>
              <a:t>Otázka vlivu „neformálního“ vedoucího?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Řešitelské týmy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pPr lvl="1"/>
            <a:r>
              <a:rPr lang="cs-CZ" altLang="cs-CZ" sz="2000" dirty="0"/>
              <a:t>Bývají ustavené pro řešení náročných členitých úkolů. 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Složení týmu odpovídá požadovaným odbornostem, jsou interdisciplinární. 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Členové týmu jsou delegování svými organizačními jednotkami, v týmu však nezastupují svou organizační jednotku, ale svou profesní odbornost (delegováním se nemění postavení pracovníků v mateřských útvarech).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Úlohy týmu mohou mít charakter konzultační, oponentský, pracovní a řešitelský.</a:t>
            </a:r>
          </a:p>
          <a:p>
            <a:pPr marL="45720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Výsledkem činnosti týmu </a:t>
            </a:r>
            <a:r>
              <a:rPr lang="cs-CZ" altLang="cs-CZ" sz="2000" b="1" dirty="0"/>
              <a:t>nejsou rozhodnutí, ale doporučení </a:t>
            </a:r>
            <a:r>
              <a:rPr lang="cs-CZ" altLang="cs-CZ" sz="2000" dirty="0"/>
              <a:t>(delegována je pouze činnost, nikoliv pravomoc).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6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dirty="0"/>
              <a:t>ORGANIZAČNÍ STRUKTURY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Přednáška P1</a:t>
            </a:r>
          </a:p>
          <a:p>
            <a:r>
              <a:rPr lang="cs-CZ" dirty="0">
                <a:solidFill>
                  <a:schemeClr val="tx1"/>
                </a:solidFill>
              </a:rPr>
              <a:t>07. 02. 2023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24128" y="638132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NJA032 Organizace a řízení závodů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755576" y="6237312"/>
            <a:ext cx="7776864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61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Strategické obchodní jednotky </a:t>
            </a:r>
            <a:endParaRPr lang="cs-CZ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3568" y="1435656"/>
            <a:ext cx="7993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52352" bIns="152352" anchor="ctr">
            <a:spAutoFit/>
          </a:bodyPr>
          <a:lstStyle>
            <a:lvl1pPr marL="273050" indent="-2730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cs-CZ" altLang="cs-CZ" sz="1800" b="1" dirty="0">
                <a:latin typeface="Arial" charset="0"/>
              </a:rPr>
              <a:t>Strategická obchodní jednotka </a:t>
            </a:r>
            <a:r>
              <a:rPr lang="cs-CZ" altLang="cs-CZ" sz="1800" dirty="0">
                <a:latin typeface="Arial" charset="0"/>
              </a:rPr>
              <a:t>(SBU – </a:t>
            </a:r>
            <a:r>
              <a:rPr lang="cs-CZ" altLang="cs-CZ" sz="1800" dirty="0" err="1">
                <a:latin typeface="Arial" charset="0"/>
              </a:rPr>
              <a:t>Strategic</a:t>
            </a:r>
            <a:r>
              <a:rPr lang="cs-CZ" altLang="cs-CZ" sz="1800" dirty="0">
                <a:latin typeface="Arial" charset="0"/>
              </a:rPr>
              <a:t> Business Unit)</a:t>
            </a:r>
          </a:p>
        </p:txBody>
      </p:sp>
      <p:pic>
        <p:nvPicPr>
          <p:cNvPr id="5" name="Picture 5" descr="os SBU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76327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34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management_mania_strategicke_obchodni_jednotky_s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316163"/>
            <a:ext cx="7177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4663" y="6381750"/>
            <a:ext cx="8001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b="1" dirty="0">
                <a:solidFill>
                  <a:srgbClr val="000000"/>
                </a:solidFill>
                <a:latin typeface="Arial" charset="0"/>
              </a:rPr>
              <a:t>Obrázek 18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00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Strategické aliance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sz="2400" dirty="0"/>
              <a:t>Organizačně právní forma </a:t>
            </a:r>
            <a:r>
              <a:rPr lang="cs-CZ" altLang="cs-CZ" sz="2400" b="1" dirty="0"/>
              <a:t>mezinárodní</a:t>
            </a:r>
            <a:r>
              <a:rPr lang="cs-CZ" altLang="cs-CZ" sz="2400" dirty="0"/>
              <a:t> spolupráce – společné podnikání (např. v automobilovém průmyslu).</a:t>
            </a:r>
          </a:p>
          <a:p>
            <a:pPr lvl="1"/>
            <a:r>
              <a:rPr lang="cs-CZ" altLang="cs-CZ" sz="2400" dirty="0"/>
              <a:t>Je vymezena oblast, způsob a doba spolupráce i řešení případných konfliktů (počítá se i s možností odstoupení partnerů). </a:t>
            </a:r>
          </a:p>
          <a:p>
            <a:pPr lvl="1"/>
            <a:r>
              <a:rPr lang="cs-CZ" altLang="cs-CZ" sz="2400" dirty="0"/>
              <a:t>Prioritou je aktivace silných stránek partnerů a zlepšení nebo odstranění slabých stránek. </a:t>
            </a:r>
          </a:p>
          <a:p>
            <a:pPr lvl="1"/>
            <a:r>
              <a:rPr lang="cs-CZ" altLang="cs-CZ" sz="2400" b="1" dirty="0"/>
              <a:t>Formy strategických aliancí:</a:t>
            </a:r>
            <a:r>
              <a:rPr lang="cs-CZ" altLang="cs-CZ" sz="2400" dirty="0"/>
              <a:t> Joint </a:t>
            </a:r>
            <a:r>
              <a:rPr lang="cs-CZ" altLang="cs-CZ" sz="2400" dirty="0" err="1"/>
              <a:t>ventures</a:t>
            </a:r>
            <a:r>
              <a:rPr lang="cs-CZ" altLang="cs-CZ" sz="2400" dirty="0"/>
              <a:t> (společné podnikání, spojené riziko), výzkumné a marketingové dohody, dohody o výměně licencí a know-how.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691680" y="5943600"/>
            <a:ext cx="6192688" cy="365125"/>
          </a:xfrm>
        </p:spPr>
        <p:txBody>
          <a:bodyPr/>
          <a:lstStyle/>
          <a:p>
            <a:pPr algn="ctr"/>
            <a:r>
              <a:rPr lang="cs-CZ" dirty="0"/>
              <a:t>https://www.heidelbergcement.com/en/northern-and-eastern-europe-central-asia</a:t>
            </a:r>
          </a:p>
        </p:txBody>
      </p:sp>
    </p:spTree>
    <p:extLst>
      <p:ext uri="{BB962C8B-B14F-4D97-AF65-F5344CB8AC3E}">
        <p14:creationId xmlns:p14="http://schemas.microsoft.com/office/powerpoint/2010/main" val="26766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Volné aliance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/>
              <a:t>Jsou založeny na společných ekonomických zájmech podnikatelských subjektů (často teritoriálně odloučených).</a:t>
            </a:r>
          </a:p>
          <a:p>
            <a:pPr lvl="1"/>
            <a:r>
              <a:rPr lang="cs-CZ" altLang="cs-CZ" dirty="0"/>
              <a:t> Vztahy jsou utvářeny časově omezenými smluvními dohodami (součástí může být i vklad do společného vlastnictví), mohou vznikat i na principu </a:t>
            </a:r>
            <a:r>
              <a:rPr lang="cs-CZ" altLang="cs-CZ" b="1" dirty="0"/>
              <a:t>virtuálních podniků</a:t>
            </a:r>
            <a:r>
              <a:rPr lang="cs-CZ" alt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Formální a neformální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800" b="1" dirty="0"/>
              <a:t>Formální organizační struktura:</a:t>
            </a:r>
            <a:r>
              <a:rPr lang="cs-CZ" altLang="cs-CZ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Je daná vymezením hierarchických vztahů, popisů pracovních funkcí, pravomocí a zodpovědností příslušnými organizačními, řídícími předpisy a normami.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Je výsledkem organizování podle určitých formálních předpisů.</a:t>
            </a:r>
            <a:endParaRPr lang="cs-CZ" altLang="cs-CZ" sz="1800" b="1" i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Neformální organizační struktura</a:t>
            </a:r>
            <a:r>
              <a:rPr lang="cs-CZ" altLang="cs-CZ" sz="1800" dirty="0"/>
              <a:t> (neformální vztahy):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Vytváří se v rámci formální struktury.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Představuje aktivity a procesy realizované ne podle předpisů. 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Neformální skupiny jsou spojené určitými společnými zájmy. Vznikají a zanikají, jsou volně anebo těsně semknuté okolo svých neformálních vedoucích. 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Podpora formální OS → </a:t>
            </a:r>
            <a:r>
              <a:rPr lang="cs-CZ" altLang="cs-CZ" sz="1800" b="1" dirty="0"/>
              <a:t>pozitivní vliv</a:t>
            </a:r>
            <a:r>
              <a:rPr lang="cs-CZ" altLang="cs-CZ" sz="1800" dirty="0"/>
              <a:t> - parta, kolektiv, pracovní tým.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/>
              <a:t>Ztěžují fungování formální OS → </a:t>
            </a:r>
            <a:r>
              <a:rPr lang="cs-CZ" altLang="cs-CZ" sz="1800" b="1" dirty="0"/>
              <a:t>negativní vliv</a:t>
            </a:r>
            <a:r>
              <a:rPr lang="cs-CZ" altLang="cs-CZ" sz="1800" dirty="0"/>
              <a:t> - klika, gang, individuální ohniska neformální moci.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cs-CZ" altLang="cs-CZ" sz="2800" b="1" dirty="0">
                <a:solidFill>
                  <a:srgbClr val="006600"/>
                </a:solidFill>
              </a:rPr>
              <a:t>Optimální míra formální a neformální organizace závisí na mnoha faktorech, např. na druhu činnosti podniku, jeho velikosti, uplatněné organizační struktuře, vnitřních vztazích atd.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3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087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Ukázky organizačních struktur konkrétních firem, viz samostatné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204" y="2302625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Zkratky:</a:t>
            </a:r>
          </a:p>
          <a:p>
            <a:pPr marL="0" indent="0">
              <a:buNone/>
            </a:pPr>
            <a:r>
              <a:rPr lang="cs-CZ" sz="2800" dirty="0"/>
              <a:t>CEO –		</a:t>
            </a:r>
            <a:r>
              <a:rPr lang="cs-CZ" sz="2800" dirty="0" err="1"/>
              <a:t>Chief</a:t>
            </a:r>
            <a:r>
              <a:rPr lang="cs-CZ" sz="2800" dirty="0"/>
              <a:t> </a:t>
            </a:r>
            <a:r>
              <a:rPr lang="cs-CZ" sz="2800" dirty="0" err="1"/>
              <a:t>Executive</a:t>
            </a:r>
            <a:r>
              <a:rPr lang="cs-CZ" sz="2800" dirty="0"/>
              <a:t> </a:t>
            </a:r>
            <a:r>
              <a:rPr lang="cs-CZ" sz="2800" dirty="0" err="1"/>
              <a:t>Officer</a:t>
            </a:r>
            <a:r>
              <a:rPr lang="cs-CZ" sz="2800" dirty="0"/>
              <a:t> (generální ředitel)</a:t>
            </a:r>
          </a:p>
          <a:p>
            <a:pPr marL="0" indent="0">
              <a:buNone/>
            </a:pPr>
            <a:r>
              <a:rPr lang="cs-CZ" sz="2800" dirty="0"/>
              <a:t>CFO – 	</a:t>
            </a:r>
            <a:r>
              <a:rPr lang="cs-CZ" sz="2800" dirty="0" err="1"/>
              <a:t>Chief</a:t>
            </a:r>
            <a:r>
              <a:rPr lang="cs-CZ" sz="2800" dirty="0"/>
              <a:t> </a:t>
            </a:r>
            <a:r>
              <a:rPr lang="cs-CZ" sz="2800" dirty="0" err="1"/>
              <a:t>Financial</a:t>
            </a:r>
            <a:r>
              <a:rPr lang="cs-CZ" sz="2800" dirty="0"/>
              <a:t> </a:t>
            </a:r>
            <a:r>
              <a:rPr lang="cs-CZ" sz="2800" dirty="0" err="1"/>
              <a:t>Officer</a:t>
            </a:r>
            <a:r>
              <a:rPr lang="cs-CZ" sz="2800" dirty="0"/>
              <a:t> (finanční ředitel)</a:t>
            </a:r>
          </a:p>
          <a:p>
            <a:pPr marL="0" indent="0">
              <a:buNone/>
            </a:pPr>
            <a:r>
              <a:rPr lang="cs-CZ" sz="2800" dirty="0"/>
              <a:t>COO – 	</a:t>
            </a:r>
            <a:r>
              <a:rPr lang="cs-CZ" sz="2800" dirty="0" err="1"/>
              <a:t>Chief</a:t>
            </a:r>
            <a:r>
              <a:rPr lang="cs-CZ" sz="2800" dirty="0"/>
              <a:t> </a:t>
            </a:r>
            <a:r>
              <a:rPr lang="cs-CZ" sz="2800" dirty="0" err="1"/>
              <a:t>Operations</a:t>
            </a:r>
            <a:r>
              <a:rPr lang="cs-CZ" sz="2800" dirty="0"/>
              <a:t> </a:t>
            </a:r>
            <a:r>
              <a:rPr lang="cs-CZ" sz="2800" dirty="0" err="1"/>
              <a:t>Officer</a:t>
            </a:r>
            <a:r>
              <a:rPr lang="cs-CZ" sz="2800" dirty="0"/>
              <a:t> (provozní ředitel)</a:t>
            </a:r>
          </a:p>
          <a:p>
            <a:pPr marL="0" indent="0">
              <a:buNone/>
            </a:pPr>
            <a:r>
              <a:rPr lang="cs-CZ" sz="2800" dirty="0"/>
              <a:t>CIO – 		</a:t>
            </a:r>
            <a:r>
              <a:rPr lang="cs-CZ" sz="2800" dirty="0" err="1"/>
              <a:t>Chief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</a:t>
            </a:r>
            <a:r>
              <a:rPr lang="cs-CZ" sz="2800" dirty="0" err="1"/>
              <a:t>Officer</a:t>
            </a:r>
            <a:r>
              <a:rPr lang="cs-CZ" sz="2800" dirty="0"/>
              <a:t> (IT ředitel)</a:t>
            </a:r>
          </a:p>
          <a:p>
            <a:pPr marL="0" indent="0">
              <a:buNone/>
            </a:pPr>
            <a:r>
              <a:rPr lang="cs-CZ" sz="2800" dirty="0"/>
              <a:t>CSO – 	</a:t>
            </a:r>
            <a:r>
              <a:rPr lang="cs-CZ" sz="2800" dirty="0" err="1"/>
              <a:t>Chief</a:t>
            </a:r>
            <a:r>
              <a:rPr lang="cs-CZ" sz="2800" dirty="0"/>
              <a:t> Sales </a:t>
            </a:r>
            <a:r>
              <a:rPr lang="cs-CZ" sz="2800" dirty="0" err="1"/>
              <a:t>Officer</a:t>
            </a:r>
            <a:r>
              <a:rPr lang="cs-CZ" sz="2800" dirty="0"/>
              <a:t> (obchodní ředitel)</a:t>
            </a:r>
          </a:p>
          <a:p>
            <a:pPr marL="0" indent="0">
              <a:buNone/>
            </a:pPr>
            <a:r>
              <a:rPr lang="cs-CZ" sz="2800" dirty="0"/>
              <a:t>CHRO – 	</a:t>
            </a:r>
            <a:r>
              <a:rPr lang="cs-CZ" sz="2800" dirty="0" err="1"/>
              <a:t>Chief</a:t>
            </a:r>
            <a:r>
              <a:rPr lang="cs-CZ" sz="2800" dirty="0"/>
              <a:t> </a:t>
            </a:r>
            <a:r>
              <a:rPr lang="cs-CZ" sz="2800" dirty="0" err="1"/>
              <a:t>Human</a:t>
            </a:r>
            <a:r>
              <a:rPr lang="cs-CZ" sz="2800" dirty="0"/>
              <a:t> </a:t>
            </a:r>
            <a:r>
              <a:rPr lang="cs-CZ" sz="2800" dirty="0" err="1"/>
              <a:t>Resources</a:t>
            </a:r>
            <a:r>
              <a:rPr lang="cs-CZ" sz="2800" dirty="0"/>
              <a:t> </a:t>
            </a:r>
            <a:r>
              <a:rPr lang="cs-CZ" sz="2800" dirty="0" err="1"/>
              <a:t>Officer</a:t>
            </a:r>
            <a:r>
              <a:rPr lang="cs-CZ" sz="2800" dirty="0"/>
              <a:t> (personální ředitel)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669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DOKOUPIL, I. </a:t>
            </a:r>
            <a:r>
              <a:rPr lang="cs-CZ" altLang="cs-CZ" i="1" dirty="0"/>
              <a:t>Podnikový management I. (soubory studijních materiálů)</a:t>
            </a:r>
            <a:r>
              <a:rPr lang="cs-CZ" altLang="cs-CZ" dirty="0"/>
              <a:t>. 1. vyd. Ostrava: VŠB-TU Ostrava, 1998. 350 s. ISBN 80-7078-504-7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KONEČNÝ, M. </a:t>
            </a:r>
            <a:r>
              <a:rPr lang="cs-CZ" altLang="cs-CZ" i="1" dirty="0"/>
              <a:t>Základy managementu.</a:t>
            </a:r>
            <a:r>
              <a:rPr lang="cs-CZ" altLang="cs-CZ" dirty="0"/>
              <a:t> 1. vyd. Ostrava: VŠB – Technická univerzita Ostrava, 1997. 90 s. ISBN 80-7078-435-5 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ŠAJDLEROVÁ, I. </a:t>
            </a:r>
            <a:r>
              <a:rPr lang="cs-CZ" altLang="cs-CZ" i="1" dirty="0"/>
              <a:t>Organizace a řízení. Cvičení I.</a:t>
            </a:r>
            <a:r>
              <a:rPr lang="cs-CZ" altLang="cs-CZ" dirty="0"/>
              <a:t> 1. vyd. Ostrava: VŠB – TU Ostrava,</a:t>
            </a:r>
            <a:r>
              <a:rPr lang="cs-CZ" altLang="cs-CZ" i="1" dirty="0"/>
              <a:t> </a:t>
            </a:r>
            <a:r>
              <a:rPr lang="cs-CZ" altLang="cs-CZ" dirty="0"/>
              <a:t>2003. 69s. ISBN 80-248-0227-9</a:t>
            </a:r>
          </a:p>
          <a:p>
            <a:pPr>
              <a:spcBef>
                <a:spcPct val="50000"/>
              </a:spcBef>
            </a:pPr>
            <a:r>
              <a:rPr lang="cs-CZ" altLang="cs-CZ" dirty="0"/>
              <a:t>http://managementmania.com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58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dirty="0"/>
              <a:t>Obsah P1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Organizační struktury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Ukázky příkladů z praxe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36096" y="6381328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NJA032 Organizace a řízení závodů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755576" y="6237312"/>
            <a:ext cx="7776864" cy="0"/>
          </a:xfrm>
          <a:prstGeom prst="lin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4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Pojem „organizace“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4435230-D802-457C-A3C6-D7A0D0D4D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73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Organizační struktura (OS)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82043"/>
            <a:ext cx="8507288" cy="168691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 sz="2000" b="1" dirty="0"/>
              <a:t>Organizační struktura</a:t>
            </a:r>
            <a:r>
              <a:rPr lang="cs-CZ" altLang="cs-CZ" sz="2000" dirty="0"/>
              <a:t> (OS) představuje vyjádření stavu organizace, tzn. uspořádání jednotlivých stupňů, členění organizace po stránce horizontální i vertikální, členění jednotlivých útvarů a vazby mezi nimi.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Celkové uspořádání organizace se obvykle znázorňuje graficky tzv. </a:t>
            </a:r>
            <a:r>
              <a:rPr lang="cs-CZ" altLang="cs-CZ" sz="2000" b="1" dirty="0"/>
              <a:t>organizačním schématem.</a:t>
            </a:r>
          </a:p>
        </p:txBody>
      </p:sp>
      <p:pic>
        <p:nvPicPr>
          <p:cNvPr id="4" name="Picture 6" descr="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97" y="3767518"/>
            <a:ext cx="5522303" cy="27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3140969"/>
            <a:ext cx="505090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cs-CZ" altLang="cs-CZ" sz="2000" b="1" dirty="0"/>
              <a:t>Organizační jednotka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altLang="cs-CZ" sz="2000" b="1" dirty="0"/>
              <a:t>     (</a:t>
            </a:r>
            <a:r>
              <a:rPr lang="cs-CZ" altLang="cs-CZ" sz="2000" b="1" dirty="0" err="1"/>
              <a:t>Organization</a:t>
            </a:r>
            <a:r>
              <a:rPr lang="cs-CZ" altLang="cs-CZ" sz="2000" b="1" dirty="0"/>
              <a:t> Unit).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600" b="1" dirty="0"/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V rámci dané organizační                                                                                                struktury řídícího systému                                                     se realizuje </a:t>
            </a:r>
            <a:r>
              <a:rPr lang="cs-CZ" altLang="cs-CZ" sz="2000" b="1" u="sng" dirty="0"/>
              <a:t>proces řízení</a:t>
            </a:r>
            <a:r>
              <a:rPr lang="cs-CZ" altLang="cs-CZ" sz="2000" dirty="0"/>
              <a:t>.</a:t>
            </a:r>
          </a:p>
          <a:p>
            <a:endParaRPr lang="cs-CZ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44772" y="6374877"/>
            <a:ext cx="29306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 charset="0"/>
              </a:rPr>
              <a:t>Obrázek 1  Pyramidová organizační struktura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V závislosti na počtu stupňů řízení a počtu útvarů (pracovišť, lidí) na jednotlivých stupních řízení rozeznáváme: 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987849" y="242088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charset="0"/>
              </a:rPr>
              <a:t>OS širokou (plochou)</a:t>
            </a:r>
            <a:endParaRPr lang="cs-CZ" altLang="cs-CZ" sz="1800" dirty="0">
              <a:latin typeface="Arial" charset="0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336571" y="2852936"/>
            <a:ext cx="3816350" cy="1349375"/>
            <a:chOff x="657" y="1979"/>
            <a:chExt cx="1800" cy="684"/>
          </a:xfrm>
        </p:grpSpPr>
        <p:pic>
          <p:nvPicPr>
            <p:cNvPr id="6" name="Picture 5" descr="OS širok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979"/>
              <a:ext cx="1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383" y="2547"/>
              <a:ext cx="34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900" b="1">
                  <a:solidFill>
                    <a:srgbClr val="000000"/>
                  </a:solidFill>
                  <a:latin typeface="Arial" charset="0"/>
                </a:rPr>
                <a:t>Obrázek 2</a:t>
              </a:r>
              <a:endParaRPr lang="cs-CZ" altLang="cs-CZ" sz="9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" name="Picture 14" descr="os široká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77128"/>
            <a:ext cx="6335713" cy="2335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60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221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latin typeface="Arial" charset="0"/>
              </a:rPr>
              <a:t>OS vysoká (strmá)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476375" y="2492375"/>
            <a:ext cx="2735263" cy="3908425"/>
            <a:chOff x="3159" y="1842"/>
            <a:chExt cx="900" cy="1327"/>
          </a:xfrm>
        </p:grpSpPr>
        <p:pic>
          <p:nvPicPr>
            <p:cNvPr id="6" name="Picture 10" descr="OS vysok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842"/>
              <a:ext cx="9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424" y="3091"/>
              <a:ext cx="240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900" b="1">
                  <a:solidFill>
                    <a:srgbClr val="000000"/>
                  </a:solidFill>
                  <a:latin typeface="Arial" charset="0"/>
                </a:rPr>
                <a:t>Obrázek 3</a:t>
              </a:r>
              <a:endParaRPr lang="cs-CZ" altLang="cs-CZ" sz="9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" name="Picture 13" descr="os vysoká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646488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18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483768" y="1556792"/>
            <a:ext cx="4465637" cy="2200275"/>
            <a:chOff x="1645" y="1344"/>
            <a:chExt cx="2460" cy="1206"/>
          </a:xfrm>
        </p:grpSpPr>
        <p:pic>
          <p:nvPicPr>
            <p:cNvPr id="5" name="Picture 6" descr="os liniová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344"/>
              <a:ext cx="2460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517" y="2431"/>
              <a:ext cx="441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cs-CZ" altLang="cs-CZ" sz="900" b="1">
                  <a:solidFill>
                    <a:srgbClr val="000000"/>
                  </a:solidFill>
                  <a:latin typeface="Arial" charset="0"/>
                </a:rPr>
                <a:t>Obrázek 4a</a:t>
              </a:r>
            </a:p>
          </p:txBody>
        </p:sp>
      </p:grpSp>
      <p:pic>
        <p:nvPicPr>
          <p:cNvPr id="7" name="Picture 8" descr="os liniová tex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6864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34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1247</Words>
  <Application>Microsoft Office PowerPoint</Application>
  <PresentationFormat>Předvádění na obrazovce (4:3)</PresentationFormat>
  <Paragraphs>165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Motiv sady Office</vt:lpstr>
      <vt:lpstr>NJA032 ORGANIZACE A ŘÍZENÍ ZÁVODŮ</vt:lpstr>
      <vt:lpstr>Prezentace aplikace PowerPoint</vt:lpstr>
      <vt:lpstr>ORGANIZAČNÍ STRUKTURY</vt:lpstr>
      <vt:lpstr>Obsah P1</vt:lpstr>
      <vt:lpstr>Pojem „organizace“</vt:lpstr>
      <vt:lpstr>Organizační struktura (OS)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NA TO PRAXE? Hybridní organizační struktury</vt:lpstr>
      <vt:lpstr>Prezentace aplikace PowerPoint</vt:lpstr>
      <vt:lpstr>OS dle sdružování činností</vt:lpstr>
      <vt:lpstr>Prezentace aplikace PowerPoint</vt:lpstr>
      <vt:lpstr>Maticová organizační struktura Rozdělení úkolů v rámci maticové OS  </vt:lpstr>
      <vt:lpstr>Prezentace aplikace PowerPoint</vt:lpstr>
      <vt:lpstr>Volné skupiny, flotilová struktura </vt:lpstr>
      <vt:lpstr>Prezentace aplikace PowerPoint</vt:lpstr>
      <vt:lpstr>Franchising –  příklady </vt:lpstr>
      <vt:lpstr>Franchising – příklady  </vt:lpstr>
      <vt:lpstr>Autonomní pracovní skupina </vt:lpstr>
      <vt:lpstr>Řešitelské týmy </vt:lpstr>
      <vt:lpstr>Strategické obchodní jednotky </vt:lpstr>
      <vt:lpstr>Prezentace aplikace PowerPoint</vt:lpstr>
      <vt:lpstr>Strategické aliance </vt:lpstr>
      <vt:lpstr>Volné aliance </vt:lpstr>
      <vt:lpstr>Formální a neformální OS</vt:lpstr>
      <vt:lpstr>Ukázky organizačních struktur konkrétních firem, viz samostatné dokumenty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ORGANIZAČNÍ STRUKTURY</dc:title>
  <dc:creator>Nikol</dc:creator>
  <cp:lastModifiedBy>Nikol</cp:lastModifiedBy>
  <cp:revision>49</cp:revision>
  <cp:lastPrinted>2019-02-04T12:41:32Z</cp:lastPrinted>
  <dcterms:created xsi:type="dcterms:W3CDTF">2016-02-05T12:56:11Z</dcterms:created>
  <dcterms:modified xsi:type="dcterms:W3CDTF">2023-02-06T16:39:32Z</dcterms:modified>
</cp:coreProperties>
</file>