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04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9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45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80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4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47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96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21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62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44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B8D0BE0-0677-41A5-BA20-292D360BDD14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BD99F5-529E-4597-9077-3B70DE48B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2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5021F-4CE2-49BF-B025-878034781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5400" b="1" dirty="0">
                <a:latin typeface="Calibri" panose="020F0502020204030204" pitchFamily="34" charset="0"/>
                <a:cs typeface="Calibri" panose="020F0502020204030204" pitchFamily="34" charset="0"/>
              </a:rPr>
              <a:t>4. Polymer cementové malty</a:t>
            </a:r>
            <a:endParaRPr lang="cs-CZ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86D191-7D51-41ED-BFFD-7CBD6E420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660078" cy="466965"/>
          </a:xfrm>
        </p:spPr>
        <p:txBody>
          <a:bodyPr/>
          <a:lstStyle/>
          <a:p>
            <a:pPr algn="ctr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BJ056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Vybrané statě z technologie stavebních hmot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07E71B-92F8-4DD9-A250-02943EF4A66A}"/>
              </a:ext>
            </a:extLst>
          </p:cNvPr>
          <p:cNvSpPr txBox="1"/>
          <p:nvPr/>
        </p:nvSpPr>
        <p:spPr>
          <a:xfrm>
            <a:off x="772357" y="6223268"/>
            <a:ext cx="332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Ing. Magdaléna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Michalčíková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8D25D2-DB16-46D3-B8C0-B3EE12B4FEBB}"/>
              </a:ext>
            </a:extLst>
          </p:cNvPr>
          <p:cNvSpPr txBox="1"/>
          <p:nvPr/>
        </p:nvSpPr>
        <p:spPr>
          <a:xfrm>
            <a:off x="10052482" y="6223268"/>
            <a:ext cx="13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2018/2019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1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D8DE6-67C3-49F1-8510-2BC1F903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0966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Cementové kompozity s obsahem vláken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56568-D04E-47F2-9115-2738FDD40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65320"/>
            <a:ext cx="10058400" cy="5106880"/>
          </a:xfrm>
        </p:spPr>
        <p:txBody>
          <a:bodyPr/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Beton, malty (PCC, CC)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konstrukční beton, sanační malty, omítky, aj.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Matrice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cement – I, II, III, IV, V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výroba cementu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mikrostruktura cementové matrice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Plnivo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kamenivo  - pórovité, hutné, těžké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Přísady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plastifikátor,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superplastifikátor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modifikační složky (polymerní disperze), aj.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Příměsi</a:t>
            </a:r>
          </a:p>
          <a:p>
            <a:pPr lvl="1" algn="just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mikrosilika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mikromletý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vápenec, atd.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Rozptýlená výztuž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polymerní, skleněná, ocelová</a:t>
            </a:r>
          </a:p>
        </p:txBody>
      </p:sp>
    </p:spTree>
    <p:extLst>
      <p:ext uri="{BB962C8B-B14F-4D97-AF65-F5344CB8AC3E}">
        <p14:creationId xmlns:p14="http://schemas.microsoft.com/office/powerpoint/2010/main" val="332700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74156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Calibri" pitchFamily="34" charset="0"/>
                <a:cs typeface="Calibri" pitchFamily="34" charset="0"/>
              </a:rPr>
              <a:t>Cementové kompozity s obsahem vláken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198485"/>
            <a:ext cx="10488878" cy="4973715"/>
          </a:xfrm>
        </p:spPr>
        <p:txBody>
          <a:bodyPr/>
          <a:lstStyle/>
          <a:p>
            <a:pPr algn="just"/>
            <a:r>
              <a:rPr lang="cs-CZ" dirty="0">
                <a:latin typeface="Calibri" pitchFamily="34" charset="0"/>
                <a:cs typeface="Calibri" pitchFamily="34" charset="0"/>
              </a:rPr>
              <a:t>Rozdělení kompozitních materiálů s cementovou matricí</a:t>
            </a:r>
          </a:p>
          <a:p>
            <a:pPr lvl="1" algn="just"/>
            <a:r>
              <a:rPr lang="cs-CZ" sz="1600" dirty="0" err="1">
                <a:latin typeface="Calibri" pitchFamily="34" charset="0"/>
                <a:cs typeface="Calibri" pitchFamily="34" charset="0"/>
              </a:rPr>
              <a:t>Sklovláknobeton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 (GFRC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glass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fibre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reinforced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concrete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sklocement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sklovláknobeton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lvl="1" algn="just"/>
            <a:r>
              <a:rPr lang="cs-CZ" sz="1600" b="1" i="1" dirty="0" err="1">
                <a:latin typeface="Calibri" pitchFamily="34" charset="0"/>
                <a:cs typeface="Calibri" pitchFamily="34" charset="0"/>
              </a:rPr>
              <a:t>Vláknobetony</a:t>
            </a:r>
            <a:r>
              <a:rPr lang="cs-CZ" sz="16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- betony a malty s vláknovou výztuží (nejčastěji s ocelovými, polypropylenovými a skleněnými vlákny).</a:t>
            </a:r>
          </a:p>
          <a:p>
            <a:pPr lvl="1" algn="just"/>
            <a:r>
              <a:rPr lang="cs-CZ" sz="1600" dirty="0" err="1">
                <a:latin typeface="Calibri" pitchFamily="34" charset="0"/>
                <a:cs typeface="Calibri" pitchFamily="34" charset="0"/>
              </a:rPr>
              <a:t>Vláknocement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 (dříve azbestocementová technologie nahrazena nyní vláknocementovou technologií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bezazbestovou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 pro výrobu střešní krytiny, obkladových fasádních prvků).</a:t>
            </a:r>
          </a:p>
          <a:p>
            <a:pPr lvl="1" algn="just"/>
            <a:r>
              <a:rPr lang="cs-CZ" sz="1600" dirty="0">
                <a:latin typeface="Calibri" pitchFamily="34" charset="0"/>
                <a:cs typeface="Calibri" pitchFamily="34" charset="0"/>
              </a:rPr>
              <a:t>Dřevocementové kompozitní materiály.</a:t>
            </a:r>
          </a:p>
          <a:p>
            <a:pPr algn="just"/>
            <a:r>
              <a:rPr lang="cs-CZ" dirty="0">
                <a:latin typeface="Calibri" pitchFamily="34" charset="0"/>
                <a:cs typeface="Calibri" pitchFamily="34" charset="0"/>
              </a:rPr>
              <a:t>Vliv přídavku polymerních vláken do cementových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kompozitů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cs-CZ" sz="1600" dirty="0">
                <a:latin typeface="Calibri" pitchFamily="34" charset="0"/>
                <a:cs typeface="Calibri" pitchFamily="34" charset="0"/>
              </a:rPr>
              <a:t>pro omezení objemových změn cementové matrice a omezení vzniku trhlin 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(polymerní – PP, skleněná)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 algn="just"/>
            <a:r>
              <a:rPr lang="cs-CZ" sz="1600" dirty="0">
                <a:latin typeface="Calibri" pitchFamily="34" charset="0"/>
                <a:cs typeface="Calibri" pitchFamily="34" charset="0"/>
              </a:rPr>
              <a:t>pro zvýšení pevnosti betonu v tahu za ohybu, houževnatosti a rázu 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(kovová - ocelová)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 algn="just"/>
            <a:r>
              <a:rPr lang="cs-CZ" sz="1600" dirty="0">
                <a:latin typeface="Calibri" pitchFamily="34" charset="0"/>
                <a:cs typeface="Calibri" pitchFamily="34" charset="0"/>
              </a:rPr>
              <a:t>pro zvýšení odolnosti proti vzniku mikrotrhlin při tuhnutí betonu 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(polypropylenová)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 algn="just"/>
            <a:r>
              <a:rPr lang="cs-CZ" sz="1600" dirty="0">
                <a:latin typeface="Calibri" pitchFamily="34" charset="0"/>
                <a:cs typeface="Calibri" pitchFamily="34" charset="0"/>
              </a:rPr>
              <a:t>pro zvýšení odolnosti betonu vůči působení vysokých teplot 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(polypropylenová, přírodní vlákna – celulózová, speciální ocelová)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/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21" y="4659761"/>
            <a:ext cx="2753374" cy="183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26" y="4659761"/>
            <a:ext cx="3181391" cy="183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21" y="4659761"/>
            <a:ext cx="2536129" cy="183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46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45093-8FBB-440B-914D-96851F11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483034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Působení vysokých teplot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C8031-2C28-4A2D-B08B-C0FDFE8D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67667"/>
            <a:ext cx="10058400" cy="5204533"/>
          </a:xfrm>
        </p:spPr>
        <p:txBody>
          <a:bodyPr/>
          <a:lstStyle/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Změny</a:t>
            </a:r>
          </a:p>
          <a:p>
            <a:pPr lvl="1" algn="just"/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fyzikální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pevnost, nasákavost, objemová hmotnost, atd.</a:t>
            </a:r>
          </a:p>
          <a:p>
            <a:pPr lvl="1" algn="just"/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chemické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rozklad jednotlivých fází (matrice, kamenivo, vlákna aj.)</a:t>
            </a: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Faktory</a:t>
            </a:r>
          </a:p>
          <a:p>
            <a:pPr lvl="1" algn="just"/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vnitřní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složení materiálu (dilatačně-kontrakční parametry jednotlivých složek aj.)</a:t>
            </a:r>
          </a:p>
          <a:p>
            <a:pPr lvl="1" algn="just"/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vnější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průběh teplot vč. působení, mech. zatížení, přestup tepla, chlazení, atd.</a:t>
            </a:r>
          </a:p>
        </p:txBody>
      </p:sp>
      <p:pic>
        <p:nvPicPr>
          <p:cNvPr id="4" name="Picture 2" descr="pozar-lavka-u-lodenice-2-050512-01_denik-1024">
            <a:extLst>
              <a:ext uri="{FF2B5EF4-FFF2-40B4-BE49-F238E27FC236}">
                <a16:creationId xmlns:a16="http://schemas.microsoft.com/office/drawing/2014/main" id="{DACE12F3-9AB6-4AEF-98B5-01AE94CD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7" y="3596694"/>
            <a:ext cx="3220298" cy="213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avka-u-lodenice-testy-920120518_denik-1024">
            <a:extLst>
              <a:ext uri="{FF2B5EF4-FFF2-40B4-BE49-F238E27FC236}">
                <a16:creationId xmlns:a16="http://schemas.microsoft.com/office/drawing/2014/main" id="{FDCC4DB3-6827-4756-8457-17816E02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5" y="3596694"/>
            <a:ext cx="2859576" cy="21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D:\škola\projekty\2012\MPO Infram\obr 1 - VZ The-aftermath-of-the-1999-fire.jpg">
            <a:extLst>
              <a:ext uri="{FF2B5EF4-FFF2-40B4-BE49-F238E27FC236}">
                <a16:creationId xmlns:a16="http://schemas.microsoft.com/office/drawing/2014/main" id="{FE7738AA-B012-450D-BA0A-F4CEC0667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72" y="3346245"/>
            <a:ext cx="4070439" cy="2641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2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7D0FB-0F13-4666-A9F8-C7DD5382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854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Extrémní teploty - matrice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75BAAB-0730-4F49-9735-8D887AB7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25118"/>
            <a:ext cx="10058400" cy="4947082"/>
          </a:xfrm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100 °C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únik volné vody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374 °C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ukončeno uvolňování vody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400 až 560 °C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(800 °C) – rozklad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portlanditu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573 °C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modifikační přeměna křemene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600 °C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druhá fáze rozkladu CSH gelů (vznik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-C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700 °C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rozklad kalcitu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800 °C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počátek vzniku keramických vazeb (nahrazení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vazeb)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1100 až 1200 °C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vznik wollastonitu, příp. spékání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obecně – porušování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vazeb, snížení soudržnosti matrice, zvětšení porozity, degradace struktury</a:t>
            </a:r>
          </a:p>
        </p:txBody>
      </p:sp>
    </p:spTree>
    <p:extLst>
      <p:ext uri="{BB962C8B-B14F-4D97-AF65-F5344CB8AC3E}">
        <p14:creationId xmlns:p14="http://schemas.microsoft.com/office/powerpoint/2010/main" val="250865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05719-4BF8-4EFF-AA89-4D02C1D7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29768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Extrémní teploty - plnivo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DBB8D-4FDF-43A8-B9C5-DB4F653EF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20932"/>
            <a:ext cx="10058400" cy="5151268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objemové změny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modifikační přeměny</a:t>
            </a:r>
            <a:endParaRPr lang="cs-CZ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změny parametrů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pórovitost, nasákavost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stlačení ve válci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rozklad, příp. tavení</a:t>
            </a:r>
          </a:p>
        </p:txBody>
      </p:sp>
      <p:pic>
        <p:nvPicPr>
          <p:cNvPr id="4" name="Obrázek 3" descr="H:\diplomka\foto, dokumenty\000080 - MelT - če, li, ag\003112-109800-1166.jpg">
            <a:extLst>
              <a:ext uri="{FF2B5EF4-FFF2-40B4-BE49-F238E27FC236}">
                <a16:creationId xmlns:a16="http://schemas.microsoft.com/office/drawing/2014/main" id="{EFBA7D83-B7A5-4DB1-9C7A-3525BC3A4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94" y="1129308"/>
            <a:ext cx="3279299" cy="182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:\diplomka\foto, dokumenty\000080 - MelT - če, li, ag\003402-109800-1266.jpg">
            <a:extLst>
              <a:ext uri="{FF2B5EF4-FFF2-40B4-BE49-F238E27FC236}">
                <a16:creationId xmlns:a16="http://schemas.microsoft.com/office/drawing/2014/main" id="{DF900BE3-FEA0-404C-BC9F-6F09E01C0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73" y="1129308"/>
            <a:ext cx="2736751" cy="182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:\diplomka\foto, dokumenty\000081 - MelT - am, pí, lu\002252-109800-1138.jpg">
            <a:extLst>
              <a:ext uri="{FF2B5EF4-FFF2-40B4-BE49-F238E27FC236}">
                <a16:creationId xmlns:a16="http://schemas.microsoft.com/office/drawing/2014/main" id="{CE5800D7-8722-4668-8E82-021F46005F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00" y="3596566"/>
            <a:ext cx="4067150" cy="247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:\diplomka\foto, dokumenty\000081 - MelT - am, pí, lu\003127-109800-1396.jpg">
            <a:extLst>
              <a:ext uri="{FF2B5EF4-FFF2-40B4-BE49-F238E27FC236}">
                <a16:creationId xmlns:a16="http://schemas.microsoft.com/office/drawing/2014/main" id="{5C190302-66A4-4D99-A7EC-9481AC851BE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88" y="3596566"/>
            <a:ext cx="3762962" cy="24782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BA1C43-D99F-4EE0-9A3A-923E1C6A8435}"/>
              </a:ext>
            </a:extLst>
          </p:cNvPr>
          <p:cNvSpPr txBox="1"/>
          <p:nvPr/>
        </p:nvSpPr>
        <p:spPr>
          <a:xfrm>
            <a:off x="6581188" y="3059668"/>
            <a:ext cx="400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Ker.,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- 1180 °C, 1270 °C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BF9891-0189-421F-B55D-3CB69E2BF4CE}"/>
              </a:ext>
            </a:extLst>
          </p:cNvPr>
          <p:cNvSpPr txBox="1"/>
          <p:nvPr/>
        </p:nvSpPr>
        <p:spPr>
          <a:xfrm>
            <a:off x="5188709" y="61722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- 1140 °C, 1400 °C</a:t>
            </a:r>
          </a:p>
        </p:txBody>
      </p:sp>
    </p:spTree>
    <p:extLst>
      <p:ext uri="{BB962C8B-B14F-4D97-AF65-F5344CB8AC3E}">
        <p14:creationId xmlns:p14="http://schemas.microsoft.com/office/powerpoint/2010/main" val="168894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99B00-13D8-45F0-BEF3-20E9C74F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5359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Vybrané normy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90B529-5D35-4755-88DF-9D85B844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71851"/>
            <a:ext cx="10058400" cy="5104661"/>
          </a:xfrm>
        </p:spPr>
        <p:txBody>
          <a:bodyPr/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1363-1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Zkoušení požární odolnosti – Část 1: Základní požadavky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13501-1+A1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Požární klasifikace stavebních výrobků a konstrukcí staveb – Část 1: Klasifikace podle výsledků zkoušek reakce na oheň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1992-1-2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Peurokód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2: Navrhování betonových konstrukcí – Část 1-2: Obecná pravidla – Navrhování konstrukcí na účinky požáru</a:t>
            </a:r>
          </a:p>
          <a:p>
            <a:pPr marL="0" indent="0" algn="just">
              <a:buNone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Náplň cvičení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posouzení vlivu složení matrice a plniva na teplotní odolnost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vysokoteplotní popílek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Chv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vysokopecní struska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1"/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mikrosilika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stanovení procentuálních poklesů vůči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 směsi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všechny parametry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:\škola\projekty\2015_2017 - GAČR GA15-07657S - Studium kinetiky\2015\15.06.26. - CT snímky\C20_snimky\C20 10_pr.tif">
            <a:extLst>
              <a:ext uri="{FF2B5EF4-FFF2-40B4-BE49-F238E27FC236}">
                <a16:creationId xmlns:a16="http://schemas.microsoft.com/office/drawing/2014/main" id="{F76DF3BF-D536-43A6-8260-99733CAC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44" y="5238287"/>
            <a:ext cx="1242190" cy="11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škola\projekty\2015_2017 - GAČR GA15-07657S - Studium kinetiky\2015\15.06.26. - CT snímky\C1000_snimky\C1000 7_pr.tif">
            <a:extLst>
              <a:ext uri="{FF2B5EF4-FFF2-40B4-BE49-F238E27FC236}">
                <a16:creationId xmlns:a16="http://schemas.microsoft.com/office/drawing/2014/main" id="{055F54D2-4794-4402-8CC0-A96C263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15" y="5238285"/>
            <a:ext cx="1242192" cy="11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škola\projekty\2015_2017 - GAČR GA15-07657S - Studium kinetiky\2015\15.06.26. - CT snímky\C_1200_snimky\C_1200 3_pr.tif">
            <a:extLst>
              <a:ext uri="{FF2B5EF4-FFF2-40B4-BE49-F238E27FC236}">
                <a16:creationId xmlns:a16="http://schemas.microsoft.com/office/drawing/2014/main" id="{A954FD9D-44AE-4B31-A6CB-C12271D7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88" y="5242078"/>
            <a:ext cx="1242191" cy="11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3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C6C72-27B8-4880-B978-3DC4D405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8545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4. Polymer cementové malty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7EEBE6-E401-4FF3-9BFB-6416191F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91952"/>
            <a:ext cx="10058400" cy="5566299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600"/>
              </a:spcBef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SLOŽENÍ RECEPTUR</a:t>
            </a:r>
          </a:p>
          <a:p>
            <a:r>
              <a:rPr lang="cs-CZ" sz="1900" b="1" dirty="0">
                <a:latin typeface="Calibri" panose="020F0502020204030204" pitchFamily="34" charset="0"/>
                <a:cs typeface="Calibri" panose="020F0502020204030204" pitchFamily="34" charset="0"/>
              </a:rPr>
              <a:t>Cement 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– 310 kg/m</a:t>
            </a:r>
            <a:r>
              <a:rPr lang="cs-CZ" sz="1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(1300 g – 2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trojformy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CEM I 42,5 R</a:t>
            </a:r>
          </a:p>
          <a:p>
            <a:r>
              <a:rPr lang="cs-CZ" sz="1900" b="1" dirty="0">
                <a:latin typeface="Calibri" panose="020F0502020204030204" pitchFamily="34" charset="0"/>
                <a:cs typeface="Calibri" panose="020F0502020204030204" pitchFamily="34" charset="0"/>
              </a:rPr>
              <a:t>Příměs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 – náhrada </a:t>
            </a:r>
            <a:r>
              <a:rPr lang="cs-CZ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cem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. (objemová %)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 – pouze cement (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B – popílek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Tušimice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40 %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– vysokopecní struska 40 %</a:t>
            </a:r>
          </a:p>
          <a:p>
            <a:r>
              <a:rPr lang="cs-CZ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Kamenivo</a:t>
            </a:r>
            <a:r>
              <a:rPr lang="cs-CZ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- 1660 kg/m</a:t>
            </a:r>
            <a:r>
              <a:rPr lang="cs-CZ" sz="1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(3050 g – 2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trojformy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písek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žabčice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0-4 mm (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A, C, E)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amfibolit 0-4 mm (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B a D)</a:t>
            </a:r>
          </a:p>
          <a:p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Polypropylenová vlákna – 1 kg/m</a:t>
            </a:r>
            <a:r>
              <a:rPr lang="cs-CZ" sz="17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(1,5 g)</a:t>
            </a:r>
          </a:p>
          <a:p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Počáteční w 0,45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dále upravovat dle příměsi</a:t>
            </a:r>
          </a:p>
          <a:p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Ostatní</a:t>
            </a:r>
          </a:p>
          <a:p>
            <a:pPr lvl="1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mikrosilika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5 % (z hmot. CEM)</a:t>
            </a:r>
          </a:p>
          <a:p>
            <a:pPr lvl="1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Vinnapas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5043 (kopolymer vinylacetátu a etylenu) 3 % (z hmot. CEM)</a:t>
            </a:r>
          </a:p>
          <a:p>
            <a:pPr lvl="1" algn="just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9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28102-784A-41C4-9E64-4E101819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8545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4. Polymer cementové malty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D77EB0-A4BB-4472-8DBA-18E9F456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003177"/>
            <a:ext cx="10835107" cy="56817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Postup zkoušky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složení receptur a teplotní podmínky: 20 °C (referenční), 600 °C, 1000 °C,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ks ocelových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trojforem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pro výrobu normalizovaných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trámečků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 rozměrech 40×40×160 mm,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připraví (naváží) se jednotlivé složky, tj. cement, kamenivo, vlákna, voda a případně přísady,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Míchání surovin bude provedeno v automatické míchačce. Suroviny je třeba dávkovat v pořadí – kamenivo, cement (příp. příměsi), voda (příp. přísady) a nakonec vlákna po částečném promíchání směsi –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sleduje se zpracovatelnost směsi,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plnění do forem ve dvou vrstvách a každou zhutnit na vibračním stole,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naplněné formy přikrýt folií nebo mokrým hadrem, po 24 hodinách tělesa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odformovat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na 2 dny zabalit do mokrého hadru, poté nechat tělesa volně uložené v laboratorních podmínkách,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teplotním namáhání (28 dnech) a normové době zrání těles, budou tato podrobena (po 35 dnech) stanovení objemové hmotnosti, pevnosti v tlaku (na krychlích a zlomcích trámců) a v tahu za ohybu (na trámcích).</a:t>
            </a:r>
            <a:endParaRPr lang="cs-CZ" dirty="0"/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Stanovení parametrů</a:t>
            </a: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Vyhodnocení výsledků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závěru protokolu budou uvedeny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všechny průměrné výsledné hodnoty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(pevnosti zaokrouhlené na 0,1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MPa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objemová hmotnost na 10 kg∙m</a:t>
            </a:r>
            <a:r>
              <a:rPr 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a provedena jejich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komparace s ohledem na daný typ vláken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teplotu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které byla tělesa vystavena včetně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poznatků při přípravě směsí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(zpracovatelnost atd.)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DF1F1E-4071-4E8C-9293-35252A83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33" y="4595807"/>
            <a:ext cx="1133475" cy="647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564726-D0E3-4743-862A-BC0777AB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706" y="4700582"/>
            <a:ext cx="1400175" cy="542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FA1B1E-0A53-4FB3-A27A-D1D19C7C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880" y="4643432"/>
            <a:ext cx="971550" cy="6381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91A919F-D479-426C-9502-02FFD7D8DD3D}"/>
              </a:ext>
            </a:extLst>
          </p:cNvPr>
          <p:cNvSpPr txBox="1"/>
          <p:nvPr/>
        </p:nvSpPr>
        <p:spPr>
          <a:xfrm>
            <a:off x="1450591" y="4397211"/>
            <a:ext cx="2125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Objemová hmotnost, </a:t>
            </a:r>
            <a:r>
              <a:rPr lang="el-GR" sz="1000" dirty="0"/>
              <a:t>ρ </a:t>
            </a:r>
            <a:r>
              <a:rPr lang="en-US" sz="1000" dirty="0"/>
              <a:t>[</a:t>
            </a:r>
            <a:r>
              <a:rPr lang="cs-CZ" sz="1000" dirty="0"/>
              <a:t>kg∙m</a:t>
            </a:r>
            <a:r>
              <a:rPr lang="cs-CZ" sz="1000" baseline="30000" dirty="0"/>
              <a:t>-3</a:t>
            </a:r>
            <a:r>
              <a:rPr lang="en-US" sz="1000" dirty="0"/>
              <a:t>]</a:t>
            </a:r>
            <a:r>
              <a:rPr lang="cs-CZ" sz="1000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F87661-201C-45A7-A7BC-F6F3E8E131F4}"/>
              </a:ext>
            </a:extLst>
          </p:cNvPr>
          <p:cNvSpPr txBox="1"/>
          <p:nvPr/>
        </p:nvSpPr>
        <p:spPr>
          <a:xfrm>
            <a:off x="3570093" y="4397210"/>
            <a:ext cx="2001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Pevnost v tahu za ohybu, R</a:t>
            </a:r>
            <a:r>
              <a:rPr lang="pl-PL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 Mpa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16B24EC-2CFA-41E5-A043-F399C93D35DF}"/>
              </a:ext>
            </a:extLst>
          </p:cNvPr>
          <p:cNvSpPr txBox="1"/>
          <p:nvPr/>
        </p:nvSpPr>
        <p:spPr>
          <a:xfrm>
            <a:off x="5666690" y="4397209"/>
            <a:ext cx="178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Pevnost v tlaku, R</a:t>
            </a:r>
            <a:r>
              <a:rPr lang="cs-CZ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MPa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299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258</TotalTime>
  <Words>924</Words>
  <Application>Microsoft Office PowerPoint</Application>
  <PresentationFormat>Širokoúhlá obrazovka</PresentationFormat>
  <Paragraphs>104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Calibri</vt:lpstr>
      <vt:lpstr>Cambria</vt:lpstr>
      <vt:lpstr>Rockwell</vt:lpstr>
      <vt:lpstr>Rockwell Condensed</vt:lpstr>
      <vt:lpstr>Wingdings</vt:lpstr>
      <vt:lpstr>Dřevo</vt:lpstr>
      <vt:lpstr>4. Polymer cementové malty</vt:lpstr>
      <vt:lpstr>Cementové kompozity s obsahem vláken</vt:lpstr>
      <vt:lpstr>Cementové kompozity s obsahem vláken</vt:lpstr>
      <vt:lpstr>Působení vysokých teplot</vt:lpstr>
      <vt:lpstr>Extrémní teploty - matrice</vt:lpstr>
      <vt:lpstr>Extrémní teploty - plnivo</vt:lpstr>
      <vt:lpstr>Vybrané normy</vt:lpstr>
      <vt:lpstr>4. Polymer cementové malty</vt:lpstr>
      <vt:lpstr>4. Polymer cementové malty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Polymer cementové malty</dc:title>
  <dc:creator>Magda</dc:creator>
  <cp:lastModifiedBy>Magda</cp:lastModifiedBy>
  <cp:revision>35</cp:revision>
  <dcterms:created xsi:type="dcterms:W3CDTF">2018-01-28T09:29:19Z</dcterms:created>
  <dcterms:modified xsi:type="dcterms:W3CDTF">2019-02-06T09:14:20Z</dcterms:modified>
</cp:coreProperties>
</file>