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1" r:id="rId5"/>
    <p:sldId id="264" r:id="rId6"/>
    <p:sldId id="262" r:id="rId7"/>
    <p:sldId id="265" r:id="rId8"/>
    <p:sldId id="257" r:id="rId9"/>
    <p:sldId id="266" r:id="rId10"/>
    <p:sldId id="267" r:id="rId11"/>
    <p:sldId id="268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59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97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3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8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38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3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9256EC8-B5D4-4588-B5F2-F516749C3C2B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AA15382-F759-4DEC-8207-4B46694B7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A9F92-49D7-470F-929C-3DF040ACA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+mn-lt"/>
              </a:rPr>
              <a:t>5. Zrnité materiály pro výrobu stavebních hmot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4C63E9-FECB-4888-99D5-F6BC8349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536" y="4389120"/>
            <a:ext cx="6161102" cy="520231"/>
          </a:xfrm>
        </p:spPr>
        <p:txBody>
          <a:bodyPr>
            <a:normAutofit fontScale="92500"/>
          </a:bodyPr>
          <a:lstStyle/>
          <a:p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BJ056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Vybrané statě z technologie stavebních hmot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A3CF2D-E46A-4EEA-BCFE-7E0C3A07D2B7}"/>
              </a:ext>
            </a:extLst>
          </p:cNvPr>
          <p:cNvSpPr txBox="1"/>
          <p:nvPr/>
        </p:nvSpPr>
        <p:spPr>
          <a:xfrm>
            <a:off x="918394" y="6125593"/>
            <a:ext cx="357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Ing. Magdaléna Michalčíková, Ph.D.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036169-1686-4E21-888D-A13BF49579B0}"/>
              </a:ext>
            </a:extLst>
          </p:cNvPr>
          <p:cNvSpPr txBox="1"/>
          <p:nvPr/>
        </p:nvSpPr>
        <p:spPr>
          <a:xfrm>
            <a:off x="9809824" y="6125593"/>
            <a:ext cx="13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386283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094" y="2814918"/>
            <a:ext cx="11349318" cy="3782434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Celkový zbytek na sítě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součet dílčího zbytku na sítě a dílčích zbytků na všech sítech s většími otvory použité sady kontrolních sít.</a:t>
            </a:r>
          </a:p>
          <a:p>
            <a:pPr marL="0" indent="0" algn="just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  Celkový zbytek na každém sítě v %:</a:t>
            </a:r>
          </a:p>
          <a:p>
            <a:pPr marL="0" indent="0" algn="just"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Kde 	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cs-CZ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i+1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.....,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- dílčí zbytky na i-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tém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sítě a na všech sítech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. sady s většími rozměry otvorů v %,</a:t>
            </a:r>
          </a:p>
          <a:p>
            <a:pPr marL="0" indent="0" algn="just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	i, i+1, ....., a - pořadová čísla sít normové sady.</a:t>
            </a:r>
          </a:p>
          <a:p>
            <a:pPr marL="0" indent="0" algn="just"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Celkový propad sítem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doplňkem celkového zbytku do celkového množství vzorku kameniva.</a:t>
            </a:r>
          </a:p>
          <a:p>
            <a:pPr marL="0" indent="0" algn="just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  Celkový propad každým sítem v %: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92" y="795776"/>
            <a:ext cx="8376617" cy="17691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79652" y="801536"/>
            <a:ext cx="5904656" cy="17691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36" y="3622005"/>
            <a:ext cx="3096344" cy="5740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36" y="5667120"/>
            <a:ext cx="1368152" cy="446137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657600" y="175504"/>
            <a:ext cx="4876800" cy="562074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 –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sítový rozbor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2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1412777"/>
            <a:ext cx="8562975" cy="391477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657600" y="354798"/>
            <a:ext cx="4876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 –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sítový rozbor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25B5A-3EA5-4FF5-8D60-76FAC3A5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752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8E3F0C-5AE7-4CC0-BB87-31D80EB9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38687"/>
            <a:ext cx="8805641" cy="5133513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 –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stanovení objemové hmotnosti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(kamenivo a recykláty)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Nejprve se zaznamená hmotnost vysušeného vzorku – M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(ve cvičení bude stanovena hmotnost kameniva o přirozené vlhkosti).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Následně bude vzorek umístěn do pyknometru (cca 1/3 objemu pyknometru), jehož zbývající objem bude vyplněn vodou (pyknometr je třeba povrchově vysušit) a zaznamená se hmotnost – M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vyjmutí vzorku z pyknometru a vyčištění pyknometru se pyknometr naplní pouze vodou a zaznamená se hmotnost – M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Budou provedeno jedno stanovení.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Postup zkoušky –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stanovení sypné hmotnosti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(volně sypané) a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mezerovitosti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Zváží se prázdná nádoba a zaznamená se hmotnost – m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Následuje stanovení hmotnosti nádoby naplněné vzorkem – m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Dále je nutné stanovit objem nádoby V.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Budou provedena tři stanovení.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3CFE11-66A0-42E5-A0A9-CA843D7ECAE6}"/>
              </a:ext>
            </a:extLst>
          </p:cNvPr>
          <p:cNvSpPr txBox="1"/>
          <p:nvPr/>
        </p:nvSpPr>
        <p:spPr>
          <a:xfrm>
            <a:off x="10218326" y="1038687"/>
            <a:ext cx="169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Objemová hmotnost, 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kg∙m</a:t>
            </a:r>
            <a:r>
              <a:rPr lang="cs-CZ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570EF2-F4EC-40F0-8C69-BA28C56773F7}"/>
              </a:ext>
            </a:extLst>
          </p:cNvPr>
          <p:cNvSpPr txBox="1"/>
          <p:nvPr/>
        </p:nvSpPr>
        <p:spPr>
          <a:xfrm>
            <a:off x="10337672" y="3690402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Sypná hmotnost, 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kg∙m</a:t>
            </a:r>
            <a:r>
              <a:rPr lang="cs-CZ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1CE0E8-A4FC-44C9-AF42-6E2E4C1A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824" y="4960763"/>
            <a:ext cx="1409700" cy="6667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E22578-A533-4238-98C7-60AC330EC759}"/>
              </a:ext>
            </a:extLst>
          </p:cNvPr>
          <p:cNvSpPr txBox="1"/>
          <p:nvPr/>
        </p:nvSpPr>
        <p:spPr>
          <a:xfrm>
            <a:off x="10365967" y="4758691"/>
            <a:ext cx="152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Mezerovitost, 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D9716DC-406B-43F4-BA12-FE75DAD9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489" y="1545329"/>
            <a:ext cx="2143125" cy="6953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796ABBA-51DB-4CAD-9821-4FF47497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131" y="4082416"/>
            <a:ext cx="12287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0C90-18F9-4AE5-92C5-4ADC3C1C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293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2D1C1-32F8-4241-A35A-A639EED6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7464"/>
            <a:ext cx="9402889" cy="5124635"/>
          </a:xfrm>
        </p:spPr>
        <p:txBody>
          <a:bodyPr/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Postup zkoušky –  stanovení měrné hmotnosti (příměsi)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Ke zkoušce je třeba vzorek upravený mletím (na velikost maximálního zrna 63 µm), množství cca 1/3 objemu pyknometru.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Zváží se prázdný pyknometr – zaznamená se hmotnost m</a:t>
            </a:r>
            <a:r>
              <a:rPr lang="cs-C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Dále se vsype vzorek do pyknometru – zaznamená se hmotnost m</a:t>
            </a:r>
            <a:r>
              <a:rPr lang="cs-C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Následně se doplní pyknometr obsahující vzorek kapalinou (v našem případě vodou) – zaznamená se hmotnost m</a:t>
            </a:r>
            <a:r>
              <a:rPr lang="cs-C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 třeba zaznamenat objem pyknometru V. 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 třeba znát hustotu kapaliny při teplotě 25 °C –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cs-C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= 1000 kg·m</a:t>
            </a:r>
            <a:r>
              <a:rPr lang="cs-CZ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(pro účely cvičení postačující).  </a:t>
            </a:r>
          </a:p>
          <a:p>
            <a:pPr lvl="1" algn="just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Bude provedeno jedno stanovení.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Vyhodnocení výsledků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závěru protokolu budou uvedeny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všechny průměrné výsledné hodnoty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(objemová hmotnost, sypná hmotnost zaokrouhlené na 10 kg∙m</a:t>
            </a:r>
            <a:r>
              <a:rPr 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mezerovitost na 1 %), křivka zrnitosti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provedena jejich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komparace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zhodnocení s ohledem na použití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konkrétním stavebním materiálu.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37" y="1701206"/>
            <a:ext cx="1609725" cy="9048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3CFE11-66A0-42E5-A0A9-CA843D7ECAE6}"/>
              </a:ext>
            </a:extLst>
          </p:cNvPr>
          <p:cNvSpPr txBox="1"/>
          <p:nvPr/>
        </p:nvSpPr>
        <p:spPr>
          <a:xfrm>
            <a:off x="10430431" y="1339535"/>
            <a:ext cx="1694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Měrná hmotnost, </a:t>
            </a:r>
            <a:r>
              <a:rPr lang="el-GR" sz="100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cs-CZ" sz="1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kg∙m</a:t>
            </a:r>
            <a:r>
              <a:rPr lang="cs-CZ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88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7A9B9-2813-44D0-A430-D082A70E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74156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FECDF6-514C-4281-AD68-FC133A42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076"/>
            <a:ext cx="10559900" cy="54331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Zrnité materiály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výrobu stavebních hmot - kamenivo do betonu, pórobetonu, malt, materiály pro výrobu keramických těst a střepů, rovněž příměsi.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Mají zásadní vliv jednak na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průběh výrobního procesu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dále pak také na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finální parametry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 nich vyrobených produktů.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Obecné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rozdělnení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původ - petrografie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přírodní, umělé, recyklované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dle objemové hmotnosti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drcené, těžené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dle frakce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dle použití – beton, malty, asfaltové směsi, stmelené a nestmelené směsi atd.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Současný trend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druhotných surovin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vedlejších produktů.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Druhotné suroviny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materiály mající zejména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charakter vedlejších produktů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nebo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upravených odpadů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které přestaly být odpadem poté, co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splnily podmínky a kritéria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pokud jsou stanovena, materiálů získaných z výrobků podléhajících zpětnému odběru, materiálů z dalších výrobků využitelných pro další zpracování, včetně nespotřebovaných vstupních surovin, materiálů předávaných k novému využití; druhotná surovina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slouží jako vstup pro výrobu a nahrazuje primární surovinu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(železné a neželezné kovy, sklo, papír, plasty - celulózu, např. rozvlákněný odpadový papír, lisovanou obilnou slámu, polystyren, např. ve formě drti, sklo, např. skelný granulát, pojenou polyuretanovou drť).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Vedlejší energetické produkty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tuhé zbytky, které vznikají během výroby elektrické energie a tepla spalováním uhlí nebo při procesech odsiřování spalin (popílek, struska, škvára,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ložový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popel,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energosádrovec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9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A7185-E543-482B-BB80-87A6EE01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619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59A76-FDEA-4EAB-AE83-0865924F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71852"/>
            <a:ext cx="10058400" cy="5000348"/>
          </a:xfrm>
        </p:spPr>
        <p:txBody>
          <a:bodyPr/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12620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Kamenivo do betonu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13055-1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Pórovité kamenivo - Část 1: Pórovité kamenivo do betonu, malty a injektážní malty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13055-2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Pórovité kamenivo - Část 2: Pórovité kamenivo pro asfaltové směsi a povrchové úpravy a pro nestmelené a stmelené aplikace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13139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Kamenivo pro malty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13242+A1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Kamenivo pro nestmelené směsi a směsi stmelené hydraulickými pojivy pro inženýrské stavby a pozemní komunikace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13043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Kamenivo pro asfaltové směsi a povrchové vrstvy pozemních komunikací, letištních a jiných dopravních ploch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13383-1(2)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Kamenivo pro vodní stavby (specifikace, zkušební metody)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ČSN EN 13450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Kamenivo pro kolejové lože</a:t>
            </a:r>
          </a:p>
        </p:txBody>
      </p:sp>
    </p:spTree>
    <p:extLst>
      <p:ext uri="{BB962C8B-B14F-4D97-AF65-F5344CB8AC3E}">
        <p14:creationId xmlns:p14="http://schemas.microsoft.com/office/powerpoint/2010/main" val="317067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405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6481" y="1162975"/>
            <a:ext cx="10391224" cy="5009225"/>
          </a:xfrm>
        </p:spPr>
        <p:txBody>
          <a:bodyPr/>
          <a:lstStyle/>
          <a:p>
            <a:pPr algn="just"/>
            <a:r>
              <a:rPr lang="cs-CZ" dirty="0">
                <a:latin typeface="Calibri" pitchFamily="34" charset="0"/>
                <a:cs typeface="Calibri" pitchFamily="34" charset="0"/>
              </a:rPr>
              <a:t>Mezi základní zkoušky vlastností zrnitých materiálů lze zařadit stanovení:</a:t>
            </a:r>
          </a:p>
          <a:p>
            <a:pPr lvl="1" algn="just"/>
            <a:r>
              <a:rPr lang="cs-CZ" b="1" dirty="0">
                <a:latin typeface="Calibri" pitchFamily="34" charset="0"/>
                <a:cs typeface="Calibri" pitchFamily="34" charset="0"/>
              </a:rPr>
              <a:t>vlhkosti</a:t>
            </a:r>
            <a:r>
              <a:rPr lang="cs-CZ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 algn="just"/>
            <a:r>
              <a:rPr lang="cs-CZ" b="1" dirty="0">
                <a:latin typeface="Calibri" pitchFamily="34" charset="0"/>
                <a:cs typeface="Calibri" pitchFamily="34" charset="0"/>
              </a:rPr>
              <a:t>sítový rozbor</a:t>
            </a:r>
            <a:r>
              <a:rPr lang="cs-CZ" dirty="0">
                <a:latin typeface="Calibri" pitchFamily="34" charset="0"/>
                <a:cs typeface="Calibri" pitchFamily="34" charset="0"/>
              </a:rPr>
              <a:t> – analýza zrnitosti (Jmenovité velikosti ok jednotlivých sít této normové sady jsou: </a:t>
            </a:r>
            <a:br>
              <a:rPr lang="cs-CZ" dirty="0">
                <a:latin typeface="Calibri" pitchFamily="34" charset="0"/>
                <a:cs typeface="Calibri" pitchFamily="34" charset="0"/>
              </a:rPr>
            </a:br>
            <a:r>
              <a:rPr lang="cs-CZ" dirty="0">
                <a:latin typeface="Calibri" pitchFamily="34" charset="0"/>
                <a:cs typeface="Calibri" pitchFamily="34" charset="0"/>
              </a:rPr>
              <a:t>0,063 – 0,125 – 0,250 – 0,5 – 1 – 2 – 4 – 8 – 16 – 31,5 (32) – 63 mm);</a:t>
            </a:r>
          </a:p>
          <a:p>
            <a:pPr lvl="1" algn="just"/>
            <a:r>
              <a:rPr lang="cs-CZ" dirty="0">
                <a:latin typeface="Calibri" pitchFamily="34" charset="0"/>
                <a:cs typeface="Calibri" pitchFamily="34" charset="0"/>
              </a:rPr>
              <a:t>velikosti částic např. přístroji na principu laserové difrakce – analýza zrnitosti jemnozrnných materiálů;</a:t>
            </a:r>
          </a:p>
          <a:p>
            <a:pPr lvl="1" algn="just"/>
            <a:r>
              <a:rPr lang="cs-CZ" b="1" dirty="0">
                <a:latin typeface="Calibri" pitchFamily="34" charset="0"/>
                <a:cs typeface="Calibri" pitchFamily="34" charset="0"/>
              </a:rPr>
              <a:t>sypné hmotnosti </a:t>
            </a:r>
            <a:r>
              <a:rPr lang="cs-CZ" dirty="0">
                <a:latin typeface="Calibri" pitchFamily="34" charset="0"/>
                <a:cs typeface="Calibri" pitchFamily="34" charset="0"/>
              </a:rPr>
              <a:t>ve volně sypaném a setřeseném stavu;</a:t>
            </a:r>
          </a:p>
          <a:p>
            <a:pPr lvl="1" algn="just"/>
            <a:r>
              <a:rPr lang="cs-CZ" dirty="0">
                <a:latin typeface="Calibri" pitchFamily="34" charset="0"/>
                <a:cs typeface="Calibri" pitchFamily="34" charset="0"/>
              </a:rPr>
              <a:t>objemové hmotnosti;</a:t>
            </a:r>
          </a:p>
          <a:p>
            <a:pPr lvl="1" algn="just"/>
            <a:r>
              <a:rPr lang="cs-CZ" b="1" dirty="0">
                <a:latin typeface="Calibri" pitchFamily="34" charset="0"/>
                <a:cs typeface="Calibri" pitchFamily="34" charset="0"/>
              </a:rPr>
              <a:t>měrné hmotnosti</a:t>
            </a:r>
            <a:r>
              <a:rPr lang="cs-CZ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lvl="1" algn="just"/>
            <a:r>
              <a:rPr lang="cs-CZ" dirty="0">
                <a:latin typeface="Calibri" pitchFamily="34" charset="0"/>
                <a:cs typeface="Calibri" pitchFamily="34" charset="0"/>
              </a:rPr>
              <a:t>pevnosti stlačením ve válci.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16" y="3102700"/>
            <a:ext cx="6335327" cy="319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6" y="4146188"/>
            <a:ext cx="1286962" cy="214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0B4D6-7C4B-406F-A30D-F63FA895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2832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Vybrané zkoušky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77542C-C011-4F47-B80A-FDB0B68E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47060"/>
            <a:ext cx="10058400" cy="4725140"/>
          </a:xfrm>
        </p:spPr>
        <p:txBody>
          <a:bodyPr>
            <a:normAutofit/>
          </a:bodyPr>
          <a:lstStyle/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933-1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sítový rozbor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933-3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tvarový index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933-9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posouzení jemných částic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1097-3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sypná hmotnost, mezerovitost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1097-6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objemová hmotnost zrn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nasákavost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1367-1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stanovení odolnosti proti zmrazování a rozmrazování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1744-1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chemický rozbor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ČSN EN 72 1179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– reaktivita s alkáliemi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6401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074198"/>
            <a:ext cx="10058400" cy="1633491"/>
          </a:xfrm>
        </p:spPr>
        <p:txBody>
          <a:bodyPr/>
          <a:lstStyle/>
          <a:p>
            <a:pPr algn="just"/>
            <a:r>
              <a:rPr lang="cs-CZ" dirty="0">
                <a:latin typeface="Calibri" pitchFamily="34" charset="0"/>
                <a:cs typeface="Calibri" pitchFamily="34" charset="0"/>
              </a:rPr>
              <a:t>Stanovení frakce zrnitých materiálů 0 až 1 mm se provádí pomocí laserové difrakce. </a:t>
            </a:r>
          </a:p>
          <a:p>
            <a:pPr algn="just"/>
            <a:r>
              <a:rPr lang="cs-CZ" dirty="0">
                <a:latin typeface="Calibri" pitchFamily="34" charset="0"/>
                <a:cs typeface="Calibri" pitchFamily="34" charset="0"/>
              </a:rPr>
              <a:t>Principem laserové difrakce je, že částice jsou prozařovány laserovým paprskem, který se v kyvetě se vzorkem rozptyluje. Měření probíhá obvykle ve vodním prostředí. Díky částicím vzorku dochází k ohybu (difrakci) laserového paprsku. Úhel ohybu světla je nepřímo úměrný jejich velikosti.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" y="2924209"/>
            <a:ext cx="4391752" cy="20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03106" y="4992832"/>
            <a:ext cx="331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Calibri" pitchFamily="34" charset="0"/>
                <a:cs typeface="Calibri" pitchFamily="34" charset="0"/>
              </a:rPr>
              <a:t>Přístroj pro stanovení velikosti a distribuce částic menších než 2 mm – </a:t>
            </a:r>
            <a:r>
              <a:rPr lang="cs-CZ" sz="1000" dirty="0" err="1">
                <a:latin typeface="Calibri" pitchFamily="34" charset="0"/>
                <a:cs typeface="Calibri" pitchFamily="34" charset="0"/>
              </a:rPr>
              <a:t>Malvern</a:t>
            </a:r>
            <a:r>
              <a:rPr lang="cs-CZ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000" dirty="0" err="1">
                <a:latin typeface="Calibri" pitchFamily="34" charset="0"/>
                <a:cs typeface="Calibri" pitchFamily="34" charset="0"/>
              </a:rPr>
              <a:t>Mastersizer</a:t>
            </a:r>
            <a:r>
              <a:rPr lang="cs-CZ" sz="1000" dirty="0">
                <a:latin typeface="Calibri" pitchFamily="34" charset="0"/>
                <a:cs typeface="Calibri" pitchFamily="34" charset="0"/>
              </a:rPr>
              <a:t> 2000E </a:t>
            </a:r>
            <a:r>
              <a:rPr lang="cs-CZ" sz="1000" dirty="0" err="1">
                <a:latin typeface="Calibri" pitchFamily="34" charset="0"/>
                <a:cs typeface="Calibri" pitchFamily="34" charset="0"/>
              </a:rPr>
              <a:t>System</a:t>
            </a:r>
            <a:r>
              <a:rPr lang="cs-CZ" sz="1000" dirty="0">
                <a:latin typeface="Calibri" pitchFamily="34" charset="0"/>
                <a:cs typeface="Calibri" pitchFamily="34" charset="0"/>
              </a:rPr>
              <a:t> EPA5011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5" y="3151160"/>
            <a:ext cx="6867872" cy="182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050D5-DADB-46C0-87B5-B17138B2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52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Stanovení velikosti částic</a:t>
            </a:r>
          </a:p>
        </p:txBody>
      </p:sp>
      <p:pic>
        <p:nvPicPr>
          <p:cNvPr id="4" name="Picture 2" descr="D:\škola\02_výuka\2016\cv - zrnité materiály\0-45.jpg">
            <a:extLst>
              <a:ext uri="{FF2B5EF4-FFF2-40B4-BE49-F238E27FC236}">
                <a16:creationId xmlns:a16="http://schemas.microsoft.com/office/drawing/2014/main" id="{A7EC4E60-A462-463F-8FE2-47C277EC8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385" y="1035503"/>
            <a:ext cx="6617121" cy="49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škola\02_výuka\2016\cv - zrnité materiály\0-45 line.jpg">
            <a:extLst>
              <a:ext uri="{FF2B5EF4-FFF2-40B4-BE49-F238E27FC236}">
                <a16:creationId xmlns:a16="http://schemas.microsoft.com/office/drawing/2014/main" id="{B7AA1A79-5E0A-4EDC-988C-50F5D8F2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02" y="1035503"/>
            <a:ext cx="3044813" cy="43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8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D2B50-91A7-4497-9509-26186190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9844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5. Zrnité materiály pro výrobu stavebních hmot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E88F6B-413B-4C66-B4D8-1C83B06F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89608"/>
            <a:ext cx="10764086" cy="508912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Cíl zkoušky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stanovení a posouzení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základních parametrů zrnitých materiálů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běžné využívaných pro výrobu stavebních hmot a dílců. Pozornost je soustředěna jak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primární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tak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druhotné suroviny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resp.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vedlejší energetické produkty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tj. popílky (z klasického i fluidního způsobu spalování), elektrárenskou i vysokopecní strusku, kamenivo, recyklované střepy atd.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Princip experimentů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stanovení a posouzení parametrů je definováno v příslušných normativních dokumentech.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Principielně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se jedná 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mechanické třídění a vážení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 následným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zjištěním distribuce jednotlivých frakcí, dále sypné, objemové a měrné hmotnosti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Velikost částic menších než 2 mm bude stanovena v přístroji na principu laserové difrakce.</a:t>
            </a:r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 –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sítový rozbor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(kamenivo Žabčice, Amfibolit, Čedič,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Keramzit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kamenivo Olbramovice)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Vzorek (500 - 1000 g) připravený vyučujícím bude prosíván na sadě sít s čtvercovými průřezy ok o velikostech: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16 mm, 8 mm, 4 mm, 2 mm, 1 mm.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prosévání bude využito automatizovaného střásacího stolku – pro účely cvičení a s ohledem na navážku postačí doba prosévání cca 5 minut.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té bude stanovena hmotnost zbytku na každém sítu.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Frakce pod 1 mm se nebude stanovovat.</a:t>
            </a:r>
          </a:p>
        </p:txBody>
      </p:sp>
    </p:spTree>
    <p:extLst>
      <p:ext uri="{BB962C8B-B14F-4D97-AF65-F5344CB8AC3E}">
        <p14:creationId xmlns:p14="http://schemas.microsoft.com/office/powerpoint/2010/main" val="48209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0" y="261654"/>
            <a:ext cx="4876800" cy="562074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 zkoušky –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sítový rozbor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071" y="4139434"/>
            <a:ext cx="10650069" cy="245791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Dílčí zbytek na sítě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množství kameniva, které po ukončení prosévací zkoušky zůstalo na sítě a propadlo nejblíže vyšším sítem, zařazeným do použité sady normových sít.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     Dílčí zbytek na každém sítě normové řady v %: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        kde 	m</a:t>
            </a:r>
            <a:r>
              <a:rPr lang="cs-CZ" sz="1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 - hmotnost dílčího zbytku na daném sítě v gramech,</a:t>
            </a:r>
          </a:p>
          <a:p>
            <a:pPr marL="0" indent="0"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	m - souhrnná hmotnost vzorku kameniva po provedené zkoušce v gramech,</a:t>
            </a:r>
          </a:p>
          <a:p>
            <a:pPr marL="0" indent="0"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7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, a</a:t>
            </a:r>
            <a:r>
              <a:rPr lang="cs-CZ" sz="1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i+1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, .....,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7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- dílčí zbytky na i-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tém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 sítě a na všech sítech </a:t>
            </a:r>
            <a:r>
              <a:rPr lang="cs-CZ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. sady s většími rozměry otvorů v %,</a:t>
            </a:r>
          </a:p>
          <a:p>
            <a:pPr marL="0" indent="0"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	i, i+1, ....., a - pořadová čísla sít normové sady.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24080" y="965366"/>
          <a:ext cx="8712965" cy="1076706"/>
        </p:xfrm>
        <a:graphic>
          <a:graphicData uri="http://schemas.openxmlformats.org/drawingml/2006/table">
            <a:tbl>
              <a:tblPr/>
              <a:tblGrid>
                <a:gridCol w="109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Kontrolní síto [mm]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0,25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0,125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0,063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Kontrola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Zbytek na sítě [kg]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1,781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0,862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0,478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0,185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0,310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0,240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0,020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0,024</a:t>
                      </a:r>
                      <a:endParaRPr lang="cs-CZ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4,000</a:t>
                      </a:r>
                      <a:endParaRPr lang="cs-CZ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92" y="2228668"/>
            <a:ext cx="8376617" cy="1769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18" y="4641630"/>
            <a:ext cx="1532187" cy="61022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367808" y="2224084"/>
            <a:ext cx="5916500" cy="17691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666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541</TotalTime>
  <Words>1444</Words>
  <Application>Microsoft Office PowerPoint</Application>
  <PresentationFormat>Širokoúhlá obrazovka</PresentationFormat>
  <Paragraphs>132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Times New Roman</vt:lpstr>
      <vt:lpstr>Wingdings</vt:lpstr>
      <vt:lpstr>Dřevo</vt:lpstr>
      <vt:lpstr>5. Zrnité materiály pro výrobu stavebních hmot</vt:lpstr>
      <vt:lpstr>5. Zrnité materiály pro výrobu stavebních hmot</vt:lpstr>
      <vt:lpstr>Normy</vt:lpstr>
      <vt:lpstr>5. Zrnité materiály pro výrobu stavebních hmot</vt:lpstr>
      <vt:lpstr>Vybrané zkoušky</vt:lpstr>
      <vt:lpstr>5. Zrnité materiály pro výrobu stavebních hmot</vt:lpstr>
      <vt:lpstr>Stanovení velikosti částic</vt:lpstr>
      <vt:lpstr>5. Zrnité materiály pro výrobu stavebních hmot</vt:lpstr>
      <vt:lpstr>Postup zkoušky – sítový rozbor </vt:lpstr>
      <vt:lpstr>Postup zkoušky – sítový rozbor </vt:lpstr>
      <vt:lpstr>Prezentace aplikace PowerPoint</vt:lpstr>
      <vt:lpstr>5. Zrnité materiály pro výrobu stavebních hmot</vt:lpstr>
      <vt:lpstr>5. Zrnité materiály pro výrobu stavebních hmot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Zrnité materiály pro výrobu stavebních hmot</dc:title>
  <dc:creator>Magda</dc:creator>
  <cp:lastModifiedBy>Magda</cp:lastModifiedBy>
  <cp:revision>47</cp:revision>
  <dcterms:created xsi:type="dcterms:W3CDTF">2018-01-28T12:42:50Z</dcterms:created>
  <dcterms:modified xsi:type="dcterms:W3CDTF">2020-03-16T15:46:37Z</dcterms:modified>
</cp:coreProperties>
</file>