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88" r:id="rId2"/>
    <p:sldId id="259" r:id="rId3"/>
    <p:sldId id="302" r:id="rId4"/>
    <p:sldId id="300" r:id="rId5"/>
    <p:sldId id="298" r:id="rId6"/>
    <p:sldId id="304" r:id="rId7"/>
    <p:sldId id="303" r:id="rId8"/>
    <p:sldId id="305" r:id="rId9"/>
    <p:sldId id="306" r:id="rId10"/>
    <p:sldId id="258" r:id="rId11"/>
    <p:sldId id="29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6412" autoAdjust="0"/>
  </p:normalViewPr>
  <p:slideViewPr>
    <p:cSldViewPr snapToGrid="0">
      <p:cViewPr varScale="1">
        <p:scale>
          <a:sx n="105" d="100"/>
          <a:sy n="105" d="100"/>
        </p:scale>
        <p:origin x="106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1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6817564-23F1-4FC5-8F07-F8F75EE7F7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NÁZEV PŘEDMĚTU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5BA91C-CDA3-44B1-9516-223C473E61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2A75C-96F0-4F0F-87DE-F991A7113AAA}" type="datetimeFigureOut">
              <a:rPr lang="cs-CZ" smtClean="0"/>
              <a:t>06.02.2023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E40D7CA-0E1A-4817-A0E9-1039CB260B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5CA3A0-EFA9-4C4F-8300-68004C246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4A503-49F5-42F0-88DE-74DAC99BAE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831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NÁZEV PŘEDMĚTU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8422B-7AC7-4CF5-91AF-B77EB2781BC2}" type="datetimeFigureOut">
              <a:rPr lang="cs-CZ" smtClean="0"/>
              <a:t>06.02.2023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EB23D-DCB0-4F42-B459-B18D7CAE3B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987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6332A13B-05F3-46A3-A624-941ACC62A51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BC48174-AF24-45F1-BF13-BE55F630DD7F}" type="slidenum">
              <a:rPr lang="cs-CZ" altLang="cs-CZ" sz="1400" smtClean="0"/>
              <a:pPr>
                <a:spcBef>
                  <a:spcPct val="0"/>
                </a:spcBef>
              </a:pPr>
              <a:t>1</a:t>
            </a:fld>
            <a:endParaRPr lang="cs-CZ" altLang="cs-CZ" sz="1400"/>
          </a:p>
        </p:txBody>
      </p:sp>
      <p:sp>
        <p:nvSpPr>
          <p:cNvPr id="5123" name="Rectangle 1">
            <a:extLst>
              <a:ext uri="{FF2B5EF4-FFF2-40B4-BE49-F238E27FC236}">
                <a16:creationId xmlns:a16="http://schemas.microsoft.com/office/drawing/2014/main" id="{DD3444FC-8CB3-4EEA-9226-A13B0A4C5C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F93583BC-1C13-4D65-8525-FF52876686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975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.w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w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C5E7CA6A-87F1-45EF-93C0-1ABA02EB3F29}"/>
              </a:ext>
            </a:extLst>
          </p:cNvPr>
          <p:cNvSpPr/>
          <p:nvPr userDrawn="1"/>
        </p:nvSpPr>
        <p:spPr>
          <a:xfrm>
            <a:off x="0" y="5269969"/>
            <a:ext cx="3789485" cy="158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238" y="3459854"/>
            <a:ext cx="8317523" cy="499627"/>
          </a:xfrm>
        </p:spPr>
        <p:txBody>
          <a:bodyPr anchor="b">
            <a:noAutofit/>
          </a:bodyPr>
          <a:lstStyle>
            <a:lvl1pPr algn="ctr">
              <a:defRPr sz="2800" b="1" u="none"/>
            </a:lvl1pPr>
          </a:lstStyle>
          <a:p>
            <a:r>
              <a:rPr lang="cs-CZ" dirty="0"/>
              <a:t>NÁZEV PŘEDMĚTU</a:t>
            </a:r>
            <a:endParaRPr lang="en-US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24F1C02B-4C26-4C81-9223-46901CE55D13}"/>
              </a:ext>
            </a:extLst>
          </p:cNvPr>
          <p:cNvGrpSpPr/>
          <p:nvPr userDrawn="1"/>
        </p:nvGrpSpPr>
        <p:grpSpPr>
          <a:xfrm>
            <a:off x="6159490" y="5030788"/>
            <a:ext cx="3340130" cy="1827212"/>
            <a:chOff x="6163908" y="5030788"/>
            <a:chExt cx="3340130" cy="1827212"/>
          </a:xfrm>
        </p:grpSpPr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AF88B215-055A-44DA-A102-66300FD4B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3908" y="5030788"/>
              <a:ext cx="2987824" cy="1827212"/>
            </a:xfrm>
            <a:prstGeom prst="rect">
              <a:avLst/>
            </a:prstGeom>
          </p:spPr>
        </p:pic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8ACAF5CE-24A4-4189-BB77-86F27B79A2C8}"/>
                </a:ext>
              </a:extLst>
            </p:cNvPr>
            <p:cNvSpPr txBox="1"/>
            <p:nvPr/>
          </p:nvSpPr>
          <p:spPr>
            <a:xfrm>
              <a:off x="7842483" y="6536669"/>
              <a:ext cx="16615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sz="1200" b="1" dirty="0">
                <a:solidFill>
                  <a:schemeClr val="tx1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18" name="Obrázek 3">
            <a:extLst>
              <a:ext uri="{FF2B5EF4-FFF2-40B4-BE49-F238E27FC236}">
                <a16:creationId xmlns:a16="http://schemas.microsoft.com/office/drawing/2014/main" id="{DF035EC9-749E-41F2-8AC1-F16DDF0EDD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12" y="6016772"/>
            <a:ext cx="2874581" cy="70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ástupný symbol pro text 23">
            <a:extLst>
              <a:ext uri="{FF2B5EF4-FFF2-40B4-BE49-F238E27FC236}">
                <a16:creationId xmlns:a16="http://schemas.microsoft.com/office/drawing/2014/main" id="{58FC378C-76C9-4194-B260-B680AAC77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238" y="4399346"/>
            <a:ext cx="8207375" cy="310203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800" b="0" dirty="0"/>
              <a:t>JMÉNO VYUČUJÍCÍHO</a:t>
            </a:r>
            <a:endParaRPr lang="en-US" sz="1800" b="0" dirty="0"/>
          </a:p>
          <a:p>
            <a:pPr lvl="0"/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688" y="6354106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7C8CA5-601A-418A-9E5A-8DE915C9AC06}" type="slidenum">
              <a:rPr lang="cs-CZ" smtClean="0"/>
              <a:pPr/>
              <a:t>‹#›</a:t>
            </a:fld>
            <a:endParaRPr lang="cs-CZ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D9D757F8-054A-4946-90C6-2F150793D793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98742653"/>
              </p:ext>
            </p:extLst>
          </p:nvPr>
        </p:nvGraphicFramePr>
        <p:xfrm>
          <a:off x="2685305" y="1588031"/>
          <a:ext cx="3773387" cy="1550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r:id="rId6" imgW="4678560" imgH="1923120" progId="">
                  <p:embed/>
                </p:oleObj>
              </mc:Choice>
              <mc:Fallback>
                <p:oleObj r:id="rId6" imgW="4678560" imgH="1923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85305" y="1588031"/>
                        <a:ext cx="3773387" cy="1550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264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PŘEDMĚTU</a:t>
            </a:r>
          </a:p>
        </p:txBody>
      </p:sp>
      <p:sp>
        <p:nvSpPr>
          <p:cNvPr id="9" name="Zástupný symbol pro číslo snímku 17">
            <a:extLst>
              <a:ext uri="{FF2B5EF4-FFF2-40B4-BE49-F238E27FC236}">
                <a16:creationId xmlns:a16="http://schemas.microsoft.com/office/drawing/2014/main" id="{31F7F5E5-671C-4212-B9B9-EBC0227DA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6798" y="6397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984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PŘEDMĚTU</a:t>
            </a:r>
          </a:p>
        </p:txBody>
      </p:sp>
      <p:sp>
        <p:nvSpPr>
          <p:cNvPr id="8" name="Zástupný symbol pro číslo snímku 17">
            <a:extLst>
              <a:ext uri="{FF2B5EF4-FFF2-40B4-BE49-F238E27FC236}">
                <a16:creationId xmlns:a16="http://schemas.microsoft.com/office/drawing/2014/main" id="{7F3E4A9F-7E42-43D1-A6D6-E7CFA332E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6798" y="6397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545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PŘEDMĚTU</a:t>
            </a:r>
          </a:p>
        </p:txBody>
      </p:sp>
      <p:sp>
        <p:nvSpPr>
          <p:cNvPr id="8" name="Zástupný symbol pro číslo snímku 17">
            <a:extLst>
              <a:ext uri="{FF2B5EF4-FFF2-40B4-BE49-F238E27FC236}">
                <a16:creationId xmlns:a16="http://schemas.microsoft.com/office/drawing/2014/main" id="{ADE1BEA6-3CD7-4871-8D30-4CA5C65E7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6798" y="6397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473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11510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6586C71E-2C6E-4F48-A65C-E50DBFC238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66798" y="5524500"/>
            <a:ext cx="2180515" cy="133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65600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41421"/>
            <a:ext cx="7886699" cy="1149268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8" name="Zástupný symbol pro číslo snímku 17">
            <a:extLst>
              <a:ext uri="{FF2B5EF4-FFF2-40B4-BE49-F238E27FC236}">
                <a16:creationId xmlns:a16="http://schemas.microsoft.com/office/drawing/2014/main" id="{F5A811AD-6D78-49B7-97A0-12AA90B1F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6798" y="6397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C6D6722C-690D-4445-B90B-012EDD579DC3}"/>
              </a:ext>
            </a:extLst>
          </p:cNvPr>
          <p:cNvCxnSpPr>
            <a:cxnSpLocks/>
          </p:cNvCxnSpPr>
          <p:nvPr userDrawn="1"/>
        </p:nvCxnSpPr>
        <p:spPr>
          <a:xfrm>
            <a:off x="628650" y="1455280"/>
            <a:ext cx="788669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42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8CD9E3FA-5D95-42BF-BB1B-BA8A56D3E3BB}"/>
              </a:ext>
            </a:extLst>
          </p:cNvPr>
          <p:cNvSpPr/>
          <p:nvPr userDrawn="1"/>
        </p:nvSpPr>
        <p:spPr>
          <a:xfrm>
            <a:off x="0" y="5269969"/>
            <a:ext cx="3789485" cy="158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59A4764-02A9-4D43-AD6B-055AD45A4737}"/>
              </a:ext>
            </a:extLst>
          </p:cNvPr>
          <p:cNvSpPr/>
          <p:nvPr userDrawn="1"/>
        </p:nvSpPr>
        <p:spPr>
          <a:xfrm>
            <a:off x="648425" y="5875632"/>
            <a:ext cx="1881554" cy="984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3238" y="3459854"/>
            <a:ext cx="8317523" cy="499627"/>
          </a:xfrm>
        </p:spPr>
        <p:txBody>
          <a:bodyPr anchor="b">
            <a:noAutofit/>
          </a:bodyPr>
          <a:lstStyle>
            <a:lvl1pPr algn="ctr">
              <a:defRPr sz="3200" b="1" u="none"/>
            </a:lvl1pPr>
          </a:lstStyle>
          <a:p>
            <a:r>
              <a:rPr lang="cs-CZ" dirty="0"/>
              <a:t>DĚKUJI ZA POZORNOST !</a:t>
            </a:r>
            <a:endParaRPr lang="en-US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24F1C02B-4C26-4C81-9223-46901CE55D13}"/>
              </a:ext>
            </a:extLst>
          </p:cNvPr>
          <p:cNvGrpSpPr/>
          <p:nvPr userDrawn="1"/>
        </p:nvGrpSpPr>
        <p:grpSpPr>
          <a:xfrm>
            <a:off x="6159490" y="5030788"/>
            <a:ext cx="3340130" cy="1827212"/>
            <a:chOff x="6163908" y="5030788"/>
            <a:chExt cx="3340130" cy="1827212"/>
          </a:xfrm>
        </p:grpSpPr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AF88B215-055A-44DA-A102-66300FD4B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3908" y="5030788"/>
              <a:ext cx="2987824" cy="1827212"/>
            </a:xfrm>
            <a:prstGeom prst="rect">
              <a:avLst/>
            </a:prstGeom>
          </p:spPr>
        </p:pic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8ACAF5CE-24A4-4189-BB77-86F27B79A2C8}"/>
                </a:ext>
              </a:extLst>
            </p:cNvPr>
            <p:cNvSpPr txBox="1"/>
            <p:nvPr/>
          </p:nvSpPr>
          <p:spPr>
            <a:xfrm>
              <a:off x="7842483" y="6536669"/>
              <a:ext cx="16615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sz="1200" b="1" dirty="0">
                <a:solidFill>
                  <a:schemeClr val="tx1"/>
                </a:solidFill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18" name="Obrázek 3">
            <a:extLst>
              <a:ext uri="{FF2B5EF4-FFF2-40B4-BE49-F238E27FC236}">
                <a16:creationId xmlns:a16="http://schemas.microsoft.com/office/drawing/2014/main" id="{DF035EC9-749E-41F2-8AC1-F16DDF0EDD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05" y="2040837"/>
            <a:ext cx="3271240" cy="79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688" y="6354106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7C8CA5-601A-418A-9E5A-8DE915C9AC06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3">
            <a:extLst>
              <a:ext uri="{FF2B5EF4-FFF2-40B4-BE49-F238E27FC236}">
                <a16:creationId xmlns:a16="http://schemas.microsoft.com/office/drawing/2014/main" id="{98D12852-B413-43A0-89BD-B95A6BA464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12" y="6016772"/>
            <a:ext cx="2874581" cy="70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F45CB7EA-0225-481F-B691-C993D67C2945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458672372"/>
              </p:ext>
            </p:extLst>
          </p:nvPr>
        </p:nvGraphicFramePr>
        <p:xfrm>
          <a:off x="2783305" y="1499421"/>
          <a:ext cx="3467240" cy="1424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r:id="rId6" imgW="4678560" imgH="1923120" progId="">
                  <p:embed/>
                </p:oleObj>
              </mc:Choice>
              <mc:Fallback>
                <p:oleObj r:id="rId6" imgW="4678560" imgH="1923120" progId="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D9D757F8-054A-4946-90C6-2F150793D7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83305" y="1499421"/>
                        <a:ext cx="3467240" cy="1424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927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PŘEDMĚTU</a:t>
            </a:r>
          </a:p>
        </p:txBody>
      </p:sp>
      <p:sp>
        <p:nvSpPr>
          <p:cNvPr id="7" name="Zástupný symbol pro číslo snímku 17">
            <a:extLst>
              <a:ext uri="{FF2B5EF4-FFF2-40B4-BE49-F238E27FC236}">
                <a16:creationId xmlns:a16="http://schemas.microsoft.com/office/drawing/2014/main" id="{9BE27022-7518-4CE3-8B8B-5D78E31E7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6798" y="6397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72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PŘEDMĚTU</a:t>
            </a:r>
          </a:p>
        </p:txBody>
      </p:sp>
      <p:sp>
        <p:nvSpPr>
          <p:cNvPr id="9" name="Zástupný symbol pro číslo snímku 17">
            <a:extLst>
              <a:ext uri="{FF2B5EF4-FFF2-40B4-BE49-F238E27FC236}">
                <a16:creationId xmlns:a16="http://schemas.microsoft.com/office/drawing/2014/main" id="{DB6FB0E5-12A1-4E98-A442-654BF2D95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6798" y="6397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46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PŘEDMĚTU</a:t>
            </a:r>
          </a:p>
        </p:txBody>
      </p:sp>
      <p:sp>
        <p:nvSpPr>
          <p:cNvPr id="11" name="Zástupný symbol pro číslo snímku 17">
            <a:extLst>
              <a:ext uri="{FF2B5EF4-FFF2-40B4-BE49-F238E27FC236}">
                <a16:creationId xmlns:a16="http://schemas.microsoft.com/office/drawing/2014/main" id="{64312CC3-1933-4BA5-8D7B-CCF75360E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6798" y="6397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22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PŘEDMĚTU</a:t>
            </a:r>
          </a:p>
        </p:txBody>
      </p:sp>
      <p:sp>
        <p:nvSpPr>
          <p:cNvPr id="7" name="Zástupný symbol pro číslo snímku 17">
            <a:extLst>
              <a:ext uri="{FF2B5EF4-FFF2-40B4-BE49-F238E27FC236}">
                <a16:creationId xmlns:a16="http://schemas.microsoft.com/office/drawing/2014/main" id="{CE9B604B-A934-452D-9A40-559DD71A9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6798" y="6397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07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PŘEDMĚTU</a:t>
            </a:r>
          </a:p>
        </p:txBody>
      </p:sp>
      <p:sp>
        <p:nvSpPr>
          <p:cNvPr id="6" name="Zástupný symbol pro číslo snímku 17">
            <a:extLst>
              <a:ext uri="{FF2B5EF4-FFF2-40B4-BE49-F238E27FC236}">
                <a16:creationId xmlns:a16="http://schemas.microsoft.com/office/drawing/2014/main" id="{F959FD12-F132-4170-AE8D-CC214E56D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6798" y="6397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91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NÁZEV PŘEDMĚTU</a:t>
            </a:r>
          </a:p>
        </p:txBody>
      </p:sp>
      <p:sp>
        <p:nvSpPr>
          <p:cNvPr id="9" name="Zástupný symbol pro číslo snímku 17">
            <a:extLst>
              <a:ext uri="{FF2B5EF4-FFF2-40B4-BE49-F238E27FC236}">
                <a16:creationId xmlns:a16="http://schemas.microsoft.com/office/drawing/2014/main" id="{42D0C884-5571-4601-A891-69877F4AD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6798" y="6397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52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E4D08255-FDD9-4223-9B54-24F67ED2056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966798" y="5524500"/>
            <a:ext cx="2180515" cy="133350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9BC90585-38AC-43EF-80AD-4DB0E0D99612}"/>
              </a:ext>
            </a:extLst>
          </p:cNvPr>
          <p:cNvGrpSpPr/>
          <p:nvPr userDrawn="1"/>
        </p:nvGrpSpPr>
        <p:grpSpPr>
          <a:xfrm>
            <a:off x="0" y="0"/>
            <a:ext cx="9144000" cy="5616735"/>
            <a:chOff x="56944" y="-97360"/>
            <a:chExt cx="9144000" cy="5616735"/>
          </a:xfrm>
        </p:grpSpPr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7B3F0B33-0F1E-4A4F-90C2-43DE7FD97CBD}"/>
                </a:ext>
              </a:extLst>
            </p:cNvPr>
            <p:cNvSpPr/>
            <p:nvPr userDrawn="1"/>
          </p:nvSpPr>
          <p:spPr bwMode="auto">
            <a:xfrm>
              <a:off x="56944" y="-97360"/>
              <a:ext cx="2304256" cy="17099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93670283-B27A-4211-A97E-3D269A0E0155}"/>
                </a:ext>
              </a:extLst>
            </p:cNvPr>
            <p:cNvSpPr/>
            <p:nvPr userDrawn="1"/>
          </p:nvSpPr>
          <p:spPr bwMode="auto">
            <a:xfrm>
              <a:off x="6896688" y="4591893"/>
              <a:ext cx="2304256" cy="92748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Microsoft YaHei" panose="020B0503020204020204" pitchFamily="34" charset="-122"/>
              </a:endParaRPr>
            </a:p>
          </p:txBody>
        </p:sp>
      </p:grpSp>
      <p:pic>
        <p:nvPicPr>
          <p:cNvPr id="15" name="Obrázek 14">
            <a:extLst>
              <a:ext uri="{FF2B5EF4-FFF2-40B4-BE49-F238E27FC236}">
                <a16:creationId xmlns:a16="http://schemas.microsoft.com/office/drawing/2014/main" id="{EA88445D-9E66-4D92-ABD7-8A44D310070E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145233" cy="118129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NÁZEV PŘEDMĚTU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8" name="Zástupný symbol pro číslo snímku 17">
            <a:extLst>
              <a:ext uri="{FF2B5EF4-FFF2-40B4-BE49-F238E27FC236}">
                <a16:creationId xmlns:a16="http://schemas.microsoft.com/office/drawing/2014/main" id="{68D9A66B-E006-462A-A1AA-83FD5B704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39A8C71-450F-4587-93EA-DA06904781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08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thd.fce.vutbr.cz/logout/bakala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Obrázek 3">
            <a:extLst>
              <a:ext uri="{FF2B5EF4-FFF2-40B4-BE49-F238E27FC236}">
                <a16:creationId xmlns:a16="http://schemas.microsoft.com/office/drawing/2014/main" id="{0216009A-C184-441A-918C-56E5B8E4B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770" y="161831"/>
            <a:ext cx="3552825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2">
            <a:extLst>
              <a:ext uri="{FF2B5EF4-FFF2-40B4-BE49-F238E27FC236}">
                <a16:creationId xmlns:a16="http://schemas.microsoft.com/office/drawing/2014/main" id="{CF05E35A-45D0-4F24-A7A0-6BB2E29D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62" y="2940588"/>
            <a:ext cx="7886699" cy="220177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BJ054 Bakalářský seminář</a:t>
            </a:r>
            <a:br>
              <a:rPr lang="cs-CZ" dirty="0"/>
            </a:br>
            <a:r>
              <a:rPr lang="cs-CZ" dirty="0"/>
              <a:t>06. 02. 2023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420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8FBA4D4-EC0B-425B-AA37-717EFE5D1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Termín SZZ v týdnu 12. – 16. 06. 2023.</a:t>
            </a:r>
          </a:p>
          <a:p>
            <a:r>
              <a:rPr lang="cs-CZ" dirty="0"/>
              <a:t>Doba trvání – cca. 45 minut na studenta.</a:t>
            </a:r>
          </a:p>
          <a:p>
            <a:r>
              <a:rPr lang="cs-CZ" dirty="0"/>
              <a:t>1. část: Obhajoba BP – student si připraví </a:t>
            </a:r>
            <a:r>
              <a:rPr lang="cs-CZ" dirty="0" err="1"/>
              <a:t>ppt</a:t>
            </a:r>
            <a:r>
              <a:rPr lang="cs-CZ" dirty="0"/>
              <a:t>. prezentaci své BP ve spolupráci s vedoucím práce, viz další dokumenty.</a:t>
            </a:r>
          </a:p>
          <a:p>
            <a:r>
              <a:rPr lang="cs-CZ" dirty="0"/>
              <a:t>2. část: Ústní státní zkouška ověřující znalosti.</a:t>
            </a:r>
          </a:p>
          <a:p>
            <a:r>
              <a:rPr lang="cs-CZ" dirty="0"/>
              <a:t>Občerstvení zajišťuje ústav THD.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F92EBDF-3636-4820-BF72-48C7E75DA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SZZ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4BD751-A0C9-4190-8CB6-F27E7C7C8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870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8FBA4D4-EC0B-425B-AA37-717EFE5D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719" y="3292286"/>
            <a:ext cx="7886700" cy="1603375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DĚKUJI VÁM ZA POZORNOST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4BD751-A0C9-4190-8CB6-F27E7C7C8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37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261CCB8-C88A-4EFA-8820-27F572E4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Bakalářský seminář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2167DA-F47E-4889-A564-80AF6A298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8BA9A6B-B0E5-4BCE-BBFE-A5B2742FB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2054"/>
            <a:ext cx="9144000" cy="4685570"/>
          </a:xfrm>
          <a:prstGeom prst="rect">
            <a:avLst/>
          </a:prstGeom>
        </p:spPr>
      </p:pic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6D9F0DED-DFCF-407B-BF1B-778F9A3822ED}"/>
              </a:ext>
            </a:extLst>
          </p:cNvPr>
          <p:cNvSpPr/>
          <p:nvPr/>
        </p:nvSpPr>
        <p:spPr>
          <a:xfrm>
            <a:off x="3269447" y="4699699"/>
            <a:ext cx="5768934" cy="1332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8969093A-5502-47C6-A755-DAF0D3AE100E}"/>
              </a:ext>
            </a:extLst>
          </p:cNvPr>
          <p:cNvCxnSpPr>
            <a:cxnSpLocks/>
          </p:cNvCxnSpPr>
          <p:nvPr/>
        </p:nvCxnSpPr>
        <p:spPr>
          <a:xfrm>
            <a:off x="2414016" y="4892040"/>
            <a:ext cx="841248" cy="1597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CDBA4B4-EC68-43E5-9A08-2D42D7F26787}"/>
              </a:ext>
            </a:extLst>
          </p:cNvPr>
          <p:cNvSpPr txBox="1"/>
          <p:nvPr/>
        </p:nvSpPr>
        <p:spPr>
          <a:xfrm>
            <a:off x="475488" y="4291875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STUDENTI PRACUJÍ SAMOSTATNĚ !!!</a:t>
            </a:r>
          </a:p>
        </p:txBody>
      </p:sp>
    </p:spTree>
    <p:extLst>
      <p:ext uri="{BB962C8B-B14F-4D97-AF65-F5344CB8AC3E}">
        <p14:creationId xmlns:p14="http://schemas.microsoft.com/office/powerpoint/2010/main" val="204158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8FBA4D4-EC0B-425B-AA37-717EFE5D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326630" cy="4165600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Potřebujete informace o doporučených zdrojích a jak je citovat?</a:t>
            </a:r>
          </a:p>
          <a:p>
            <a:r>
              <a:rPr lang="cs-CZ" b="1" dirty="0"/>
              <a:t>Dne </a:t>
            </a:r>
            <a:r>
              <a:rPr lang="cs-CZ" b="1" dirty="0">
                <a:solidFill>
                  <a:srgbClr val="FF0000"/>
                </a:solidFill>
              </a:rPr>
              <a:t>13. 02. 2023 se v KIC od 16:00 hod </a:t>
            </a:r>
            <a:r>
              <a:rPr lang="cs-CZ" b="1" dirty="0"/>
              <a:t>uskuteční pro studenty oboru M školení k citaci zdrojů pro BP.</a:t>
            </a:r>
          </a:p>
          <a:p>
            <a:r>
              <a:rPr lang="cs-CZ" b="1" dirty="0"/>
              <a:t>Dne </a:t>
            </a:r>
            <a:r>
              <a:rPr lang="cs-CZ" b="1" dirty="0">
                <a:solidFill>
                  <a:srgbClr val="FF0000"/>
                </a:solidFill>
              </a:rPr>
              <a:t>20. 02. 2023 se v D121 od 16:00 hod </a:t>
            </a:r>
            <a:r>
              <a:rPr lang="cs-CZ" b="1" dirty="0"/>
              <a:t>uskuteční školení k vhodným zdrojům (školit vás budou naši mladí šikovní kolegové).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F92EBDF-3636-4820-BF72-48C7E75DA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1421"/>
            <a:ext cx="8222742" cy="1149268"/>
          </a:xfrm>
        </p:spPr>
        <p:txBody>
          <a:bodyPr>
            <a:normAutofit/>
          </a:bodyPr>
          <a:lstStyle/>
          <a:p>
            <a:r>
              <a:rPr lang="cs-CZ" dirty="0"/>
              <a:t>Bakalářský seminář – </a:t>
            </a:r>
            <a:r>
              <a:rPr lang="cs-CZ" dirty="0">
                <a:solidFill>
                  <a:srgbClr val="FF0000"/>
                </a:solidFill>
              </a:rPr>
              <a:t>NOVINKY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4BD751-A0C9-4190-8CB6-F27E7C7C8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50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A5934587-65E2-4CD0-8A7B-6E5E85B56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166" y="1543132"/>
            <a:ext cx="7886700" cy="114926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cs-CZ" dirty="0"/>
              <a:t>Datum odevzdání bakalářských prací dle směrnice –  </a:t>
            </a:r>
            <a:r>
              <a:rPr lang="cs-CZ" b="1" u="sng" dirty="0">
                <a:solidFill>
                  <a:srgbClr val="FF0000"/>
                </a:solidFill>
              </a:rPr>
              <a:t>26. 5. 2023.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261CCB8-C88A-4EFA-8820-27F572E4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Aktuální informace 06. 02. 2023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2167DA-F47E-4889-A564-80AF6A298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DF7EF9E3-3014-40C9-BF5F-5C453FAAB046}"/>
              </a:ext>
            </a:extLst>
          </p:cNvPr>
          <p:cNvSpPr/>
          <p:nvPr/>
        </p:nvSpPr>
        <p:spPr>
          <a:xfrm>
            <a:off x="7111610" y="3398837"/>
            <a:ext cx="1665332" cy="141293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Směrnice děkana č.1/2023</a:t>
            </a:r>
          </a:p>
        </p:txBody>
      </p:sp>
      <p:sp>
        <p:nvSpPr>
          <p:cNvPr id="6" name="Zástupný symbol pro obsah 1">
            <a:extLst>
              <a:ext uri="{FF2B5EF4-FFF2-40B4-BE49-F238E27FC236}">
                <a16:creationId xmlns:a16="http://schemas.microsoft.com/office/drawing/2014/main" id="{F92919DE-FB2E-43C0-B39E-7519546C4E8F}"/>
              </a:ext>
            </a:extLst>
          </p:cNvPr>
          <p:cNvSpPr txBox="1">
            <a:spLocks/>
          </p:cNvSpPr>
          <p:nvPr/>
        </p:nvSpPr>
        <p:spPr>
          <a:xfrm>
            <a:off x="783166" y="2692400"/>
            <a:ext cx="6183632" cy="4165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cs-CZ" b="1" dirty="0"/>
              <a:t>V uvedený termín se odevzdává elektronická i listinná forma práce.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cs-CZ" b="1" dirty="0"/>
              <a:t>Listinná forma práce se odevzdává jednou ve vazbě a po ukončení SZZ se vrací studentům (mimo práce s odloženým zveřejněním).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683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8FBA4D4-EC0B-425B-AA37-717EFE5D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9592"/>
            <a:ext cx="7749540" cy="4492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Upozornění na plagiátorství:</a:t>
            </a:r>
          </a:p>
          <a:p>
            <a:r>
              <a:rPr lang="cs-CZ" dirty="0"/>
              <a:t>Vedoucí práce kontroluje odevzdané BP v </a:t>
            </a:r>
            <a:r>
              <a:rPr lang="cs-CZ" dirty="0" err="1"/>
              <a:t>antiplagiátorském</a:t>
            </a:r>
            <a:r>
              <a:rPr lang="cs-CZ" dirty="0"/>
              <a:t> systému VUT.</a:t>
            </a:r>
          </a:p>
          <a:p>
            <a:r>
              <a:rPr lang="cs-CZ" dirty="0"/>
              <a:t>Pro průběžné sledování mohou studenti využít volně přístupný software např. Odevzdej.cz</a:t>
            </a:r>
          </a:p>
          <a:p>
            <a:r>
              <a:rPr lang="cs-CZ" dirty="0"/>
              <a:t>Možnost zapůjčení publikace „Jak se vyhnout plagiátorství“ (kontaktovat Nikol Žižkovou).</a:t>
            </a:r>
          </a:p>
          <a:p>
            <a:pPr marL="0" indent="0">
              <a:buNone/>
            </a:pPr>
            <a:r>
              <a:rPr lang="cs-CZ" b="1" dirty="0"/>
              <a:t>Další informace v souboru „</a:t>
            </a:r>
            <a:r>
              <a:rPr lang="cs-CZ" b="1" i="1" dirty="0"/>
              <a:t>Náležitosti BP_06.02.2023</a:t>
            </a:r>
            <a:r>
              <a:rPr lang="cs-CZ" b="1" dirty="0"/>
              <a:t>“, který je spolu s dalšími podklady v MS </a:t>
            </a:r>
            <a:r>
              <a:rPr lang="cs-CZ" b="1" dirty="0" err="1"/>
              <a:t>Teams</a:t>
            </a:r>
            <a:r>
              <a:rPr lang="cs-CZ" b="1" dirty="0"/>
              <a:t> a na webu THD.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F92EBDF-3636-4820-BF72-48C7E75DA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BP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4BD751-A0C9-4190-8CB6-F27E7C7C8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726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4F92EBDF-3636-4820-BF72-48C7E75DA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538" y="533047"/>
            <a:ext cx="7886699" cy="1149268"/>
          </a:xfrm>
        </p:spPr>
        <p:txBody>
          <a:bodyPr/>
          <a:lstStyle/>
          <a:p>
            <a:pPr algn="ctr"/>
            <a:r>
              <a:rPr lang="cs-CZ" dirty="0"/>
              <a:t>MS </a:t>
            </a:r>
            <a:r>
              <a:rPr lang="cs-CZ" dirty="0" err="1"/>
              <a:t>Teams</a:t>
            </a:r>
            <a:r>
              <a:rPr lang="cs-CZ" dirty="0"/>
              <a:t> a web THD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4BD751-A0C9-4190-8CB6-F27E7C7C8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A02125A-A1C7-46CB-BC26-07A794C2083F}"/>
              </a:ext>
            </a:extLst>
          </p:cNvPr>
          <p:cNvSpPr/>
          <p:nvPr/>
        </p:nvSpPr>
        <p:spPr>
          <a:xfrm>
            <a:off x="2781502" y="5330001"/>
            <a:ext cx="3718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http://thd.fce.vutbr.cz/logout/bakalar</a:t>
            </a:r>
            <a:endParaRPr lang="cs-CZ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027DF0-C2C6-4AC0-ADFB-011298CFB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502" y="1682315"/>
            <a:ext cx="3718196" cy="33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91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8FBA4D4-EC0B-425B-AA37-717EFE5D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4480"/>
            <a:ext cx="7886700" cy="5208269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Tipy a doporučení:</a:t>
            </a:r>
          </a:p>
          <a:p>
            <a:r>
              <a:rPr lang="cs-CZ" dirty="0"/>
              <a:t>Pečlivě prostudovat zadání (nic nevynechat).</a:t>
            </a:r>
          </a:p>
          <a:p>
            <a:r>
              <a:rPr lang="cs-CZ" dirty="0"/>
              <a:t>Osnova k teoretické i experimentální části.</a:t>
            </a:r>
          </a:p>
          <a:p>
            <a:r>
              <a:rPr lang="cs-CZ" dirty="0"/>
              <a:t>Myšlenková mapa.</a:t>
            </a:r>
          </a:p>
          <a:p>
            <a:r>
              <a:rPr lang="cs-CZ" dirty="0"/>
              <a:t>Začít kvalitní rešerší (návod na zdroje v rámci semináře dne 13. a 20. 02. 2023).</a:t>
            </a:r>
          </a:p>
          <a:p>
            <a:r>
              <a:rPr lang="cs-CZ" dirty="0"/>
              <a:t>Domluvit se vedoucími BP na pravidelných konzultacích.</a:t>
            </a:r>
          </a:p>
          <a:p>
            <a:r>
              <a:rPr lang="cs-CZ" dirty="0"/>
              <a:t>Možnost využívat skříňky na osobní věci před laboratoří D134 (klíče u pí. Bártové).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F92EBDF-3636-4820-BF72-48C7E75DA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BP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34BD751-A0C9-4190-8CB6-F27E7C7C8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045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60E235D-4CE3-4485-B7DD-A3F674A2C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Myšlenková mapa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69F51D6-FE04-4170-80B1-D53C283CD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60AFB8-F4FD-47C3-AEA1-0F13D7EF8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7874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59FFF644-7706-44C9-9F37-FD0C24A8943D}"/>
              </a:ext>
            </a:extLst>
          </p:cNvPr>
          <p:cNvSpPr/>
          <p:nvPr/>
        </p:nvSpPr>
        <p:spPr>
          <a:xfrm>
            <a:off x="0" y="6131913"/>
            <a:ext cx="6216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pl-PL" dirty="0">
                <a:latin typeface="Arial Nova" panose="020B0504020202020204" pitchFamily="34" charset="0"/>
              </a:rPr>
              <a:t>Zdroj: https://www.marketingmind.cz/myslenkova-mapa/</a:t>
            </a:r>
            <a:endParaRPr lang="cs-CZ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12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4E271A9-3AE8-48EB-BCA9-DECEC223C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211830" cy="416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Pro uložení vzorků jsou připraveny regály v místnosti v rámci laboratoří UTHD, označení vzorků:</a:t>
            </a:r>
          </a:p>
          <a:p>
            <a:r>
              <a:rPr lang="cs-CZ" sz="2400" dirty="0"/>
              <a:t>BP, </a:t>
            </a:r>
          </a:p>
          <a:p>
            <a:r>
              <a:rPr lang="cs-CZ" sz="2400" dirty="0"/>
              <a:t>jméno studenta,</a:t>
            </a:r>
          </a:p>
          <a:p>
            <a:r>
              <a:rPr lang="cs-CZ" sz="2400" dirty="0"/>
              <a:t>datum (do kdy bude vzorek uložen).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5D8849E-FA1E-4A18-AC75-FD696BD86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Uložení vzorků k BP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6B45F7-7879-42D4-8E1F-64D7A6CDF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A8C71-450F-4587-93EA-DA06904781FC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C10DCC4-5847-4AF4-AFA6-2E31FC402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0505" y="2208496"/>
            <a:ext cx="5204861" cy="3903646"/>
          </a:xfrm>
          <a:prstGeom prst="rect">
            <a:avLst/>
          </a:prstGeo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64FE2F0F-D92E-4E60-854E-EEFA85B277C3}"/>
              </a:ext>
            </a:extLst>
          </p:cNvPr>
          <p:cNvSpPr/>
          <p:nvPr/>
        </p:nvSpPr>
        <p:spPr>
          <a:xfrm>
            <a:off x="1125512" y="5751576"/>
            <a:ext cx="3018962" cy="82861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Hrozí vyhození vzorků při pravidelném úklidu</a:t>
            </a:r>
          </a:p>
        </p:txBody>
      </p:sp>
    </p:spTree>
    <p:extLst>
      <p:ext uri="{BB962C8B-B14F-4D97-AF65-F5344CB8AC3E}">
        <p14:creationId xmlns:p14="http://schemas.microsoft.com/office/powerpoint/2010/main" val="37515930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</TotalTime>
  <Words>425</Words>
  <Application>Microsoft Office PowerPoint</Application>
  <PresentationFormat>Předvádění na obrazovce (4:3)</PresentationFormat>
  <Paragraphs>54</Paragraphs>
  <Slides>11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Microsoft YaHei</vt:lpstr>
      <vt:lpstr>Adobe Gothic Std B</vt:lpstr>
      <vt:lpstr>Arial</vt:lpstr>
      <vt:lpstr>Arial Nova</vt:lpstr>
      <vt:lpstr>Calibri</vt:lpstr>
      <vt:lpstr>Times New Roman</vt:lpstr>
      <vt:lpstr>Motiv Office</vt:lpstr>
      <vt:lpstr>BJ054 Bakalářský seminář 06. 02. 2023 </vt:lpstr>
      <vt:lpstr>Bakalářský seminář</vt:lpstr>
      <vt:lpstr>Bakalářský seminář – NOVINKY</vt:lpstr>
      <vt:lpstr>Aktuální informace 06. 02. 2023</vt:lpstr>
      <vt:lpstr>Zpracování BP</vt:lpstr>
      <vt:lpstr>MS Teams a web THD</vt:lpstr>
      <vt:lpstr>Zpracování BP</vt:lpstr>
      <vt:lpstr>Myšlenková mapa</vt:lpstr>
      <vt:lpstr>Uložení vzorků k BP</vt:lpstr>
      <vt:lpstr>Průběh SZZ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Radek Hermann</dc:creator>
  <cp:lastModifiedBy>Nikol</cp:lastModifiedBy>
  <cp:revision>48</cp:revision>
  <dcterms:created xsi:type="dcterms:W3CDTF">2018-04-05T14:11:18Z</dcterms:created>
  <dcterms:modified xsi:type="dcterms:W3CDTF">2023-02-06T15:54:00Z</dcterms:modified>
</cp:coreProperties>
</file>