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70" r:id="rId9"/>
    <p:sldId id="268" r:id="rId10"/>
    <p:sldId id="267" r:id="rId11"/>
    <p:sldId id="269" r:id="rId12"/>
    <p:sldId id="271" r:id="rId13"/>
    <p:sldId id="272" r:id="rId14"/>
    <p:sldId id="273" r:id="rId15"/>
    <p:sldId id="260" r:id="rId16"/>
    <p:sldId id="277" r:id="rId17"/>
    <p:sldId id="276" r:id="rId18"/>
    <p:sldId id="275" r:id="rId19"/>
    <p:sldId id="274" r:id="rId20"/>
    <p:sldId id="278" r:id="rId21"/>
    <p:sldId id="279" r:id="rId22"/>
    <p:sldId id="281" r:id="rId23"/>
    <p:sldId id="282" r:id="rId24"/>
    <p:sldId id="280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412" autoAdjust="0"/>
  </p:normalViewPr>
  <p:slideViewPr>
    <p:cSldViewPr snapToGrid="0"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6817564-23F1-4FC5-8F07-F8F75EE7F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PŘEDMĚTU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5BA91C-CDA3-44B1-9516-223C473E61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2A75C-96F0-4F0F-87DE-F991A7113AAA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40D7CA-0E1A-4817-A0E9-1039CB260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5CA3A0-EFA9-4C4F-8300-68004C246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A503-49F5-42F0-88DE-74DAC99BA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83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PŘEDMĚTU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22B-7AC7-4CF5-91AF-B77EB2781BC2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B23D-DCB0-4F42-B459-B18D7CAE3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987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238" y="3459854"/>
            <a:ext cx="8317523" cy="499627"/>
          </a:xfrm>
        </p:spPr>
        <p:txBody>
          <a:bodyPr anchor="b">
            <a:noAutofit/>
          </a:bodyPr>
          <a:lstStyle>
            <a:lvl1pPr algn="ctr">
              <a:defRPr sz="2800" b="1" u="none"/>
            </a:lvl1pPr>
          </a:lstStyle>
          <a:p>
            <a:r>
              <a:rPr lang="cs-CZ" dirty="0"/>
              <a:t>NÁZEV PŘEDMĚTU</a:t>
            </a:r>
            <a:endParaRPr lang="en-US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F1C02B-4C26-4C81-9223-46901CE55D13}"/>
              </a:ext>
            </a:extLst>
          </p:cNvPr>
          <p:cNvGrpSpPr/>
          <p:nvPr userDrawn="1"/>
        </p:nvGrpSpPr>
        <p:grpSpPr>
          <a:xfrm>
            <a:off x="6159490" y="5030788"/>
            <a:ext cx="3340130" cy="1827212"/>
            <a:chOff x="6163908" y="5030788"/>
            <a:chExt cx="3340130" cy="1827212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AF88B215-055A-44DA-A102-66300FD4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3908" y="5030788"/>
              <a:ext cx="2987824" cy="182721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ACAF5CE-24A4-4189-BB77-86F27B79A2C8}"/>
                </a:ext>
              </a:extLst>
            </p:cNvPr>
            <p:cNvSpPr txBox="1"/>
            <p:nvPr/>
          </p:nvSpPr>
          <p:spPr>
            <a:xfrm>
              <a:off x="7842483" y="6536669"/>
              <a:ext cx="166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200" b="1" dirty="0">
                <a:solidFill>
                  <a:schemeClr val="tx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Obrázek 3">
            <a:extLst>
              <a:ext uri="{FF2B5EF4-FFF2-40B4-BE49-F238E27FC236}">
                <a16:creationId xmlns:a16="http://schemas.microsoft.com/office/drawing/2014/main" id="{DF035EC9-749E-41F2-8AC1-F16DDF0EDD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05" y="2040837"/>
            <a:ext cx="3271240" cy="7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id="{58FC378C-76C9-4194-B260-B680AAC7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38" y="4399346"/>
            <a:ext cx="8207375" cy="310203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b="0" dirty="0"/>
              <a:t>JMÉNO VYUČUJÍCÍHO</a:t>
            </a:r>
            <a:endParaRPr lang="en-US" sz="1800" b="0" dirty="0"/>
          </a:p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688" y="635410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C8CA5-601A-418A-9E5A-8DE915C9AC0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68A483F-1145-4E5F-95D2-A1B3118747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5838433"/>
            <a:ext cx="2193230" cy="9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31F7F5E5-671C-4212-B9B9-EBC0227D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8" name="Zástupný symbol pro číslo snímku 17">
            <a:extLst>
              <a:ext uri="{FF2B5EF4-FFF2-40B4-BE49-F238E27FC236}">
                <a16:creationId xmlns:a16="http://schemas.microsoft.com/office/drawing/2014/main" id="{7F3E4A9F-7E42-43D1-A6D6-E7CFA332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5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8" name="Zástupný symbol pro číslo snímku 17">
            <a:extLst>
              <a:ext uri="{FF2B5EF4-FFF2-40B4-BE49-F238E27FC236}">
                <a16:creationId xmlns:a16="http://schemas.microsoft.com/office/drawing/2014/main" id="{ADE1BEA6-3CD7-4871-8D30-4CA5C65E7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4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586C71E-2C6E-4F48-A65C-E50DBFC23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798" y="5524500"/>
            <a:ext cx="2180515" cy="133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6560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421"/>
            <a:ext cx="7886699" cy="114926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F5A811AD-6D78-49B7-97A0-12AA90B1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4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238" y="3459854"/>
            <a:ext cx="8317523" cy="499627"/>
          </a:xfrm>
        </p:spPr>
        <p:txBody>
          <a:bodyPr anchor="b">
            <a:noAutofit/>
          </a:bodyPr>
          <a:lstStyle>
            <a:lvl1pPr algn="ctr">
              <a:defRPr sz="3200" b="1" u="none"/>
            </a:lvl1pPr>
          </a:lstStyle>
          <a:p>
            <a:r>
              <a:rPr lang="cs-CZ" dirty="0"/>
              <a:t>DĚKUJI ZA POZORNOST !</a:t>
            </a:r>
            <a:endParaRPr lang="en-US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F1C02B-4C26-4C81-9223-46901CE55D13}"/>
              </a:ext>
            </a:extLst>
          </p:cNvPr>
          <p:cNvGrpSpPr/>
          <p:nvPr userDrawn="1"/>
        </p:nvGrpSpPr>
        <p:grpSpPr>
          <a:xfrm>
            <a:off x="6159490" y="5030788"/>
            <a:ext cx="3340130" cy="1827212"/>
            <a:chOff x="6163908" y="5030788"/>
            <a:chExt cx="3340130" cy="1827212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AF88B215-055A-44DA-A102-66300FD4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908" y="5030788"/>
              <a:ext cx="2987824" cy="182721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ACAF5CE-24A4-4189-BB77-86F27B79A2C8}"/>
                </a:ext>
              </a:extLst>
            </p:cNvPr>
            <p:cNvSpPr txBox="1"/>
            <p:nvPr/>
          </p:nvSpPr>
          <p:spPr>
            <a:xfrm>
              <a:off x="7842483" y="6536669"/>
              <a:ext cx="166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200" b="1" dirty="0">
                <a:solidFill>
                  <a:schemeClr val="tx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Obrázek 3">
            <a:extLst>
              <a:ext uri="{FF2B5EF4-FFF2-40B4-BE49-F238E27FC236}">
                <a16:creationId xmlns:a16="http://schemas.microsoft.com/office/drawing/2014/main" id="{DF035EC9-749E-41F2-8AC1-F16DDF0EDD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05" y="2040837"/>
            <a:ext cx="3271240" cy="7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688" y="635410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C8CA5-601A-418A-9E5A-8DE915C9AC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9BE27022-7518-4CE3-8B8B-5D78E31E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DB6FB0E5-12A1-4E98-A442-654BF2D95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4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11" name="Zástupný symbol pro číslo snímku 17">
            <a:extLst>
              <a:ext uri="{FF2B5EF4-FFF2-40B4-BE49-F238E27FC236}">
                <a16:creationId xmlns:a16="http://schemas.microsoft.com/office/drawing/2014/main" id="{64312CC3-1933-4BA5-8D7B-CCF75360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CE9B604B-A934-452D-9A40-559DD71A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F959FD12-F132-4170-AE8D-CC214E56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9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42D0C884-5571-4601-A891-69877F4A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4D08255-FDD9-4223-9B54-24F67ED2056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66798" y="5524500"/>
            <a:ext cx="2180515" cy="13335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4CD6F86-7D3A-42AF-B99A-6B43DD7FA7B0}"/>
              </a:ext>
            </a:extLst>
          </p:cNvPr>
          <p:cNvSpPr/>
          <p:nvPr userDrawn="1"/>
        </p:nvSpPr>
        <p:spPr bwMode="auto">
          <a:xfrm>
            <a:off x="194576" y="5398568"/>
            <a:ext cx="2304256" cy="9274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BC90585-38AC-43EF-80AD-4DB0E0D99612}"/>
              </a:ext>
            </a:extLst>
          </p:cNvPr>
          <p:cNvGrpSpPr/>
          <p:nvPr userDrawn="1"/>
        </p:nvGrpSpPr>
        <p:grpSpPr>
          <a:xfrm>
            <a:off x="0" y="0"/>
            <a:ext cx="9144000" cy="6292656"/>
            <a:chOff x="56944" y="-97360"/>
            <a:chExt cx="9144000" cy="6292656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B3F0B33-0F1E-4A4F-90C2-43DE7FD97CBD}"/>
                </a:ext>
              </a:extLst>
            </p:cNvPr>
            <p:cNvSpPr/>
            <p:nvPr userDrawn="1"/>
          </p:nvSpPr>
          <p:spPr bwMode="auto">
            <a:xfrm>
              <a:off x="56944" y="-97360"/>
              <a:ext cx="2304256" cy="17099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123E14E-8E61-4B52-A99C-0A45E2DD5657}"/>
                </a:ext>
              </a:extLst>
            </p:cNvPr>
            <p:cNvSpPr/>
            <p:nvPr/>
          </p:nvSpPr>
          <p:spPr bwMode="auto">
            <a:xfrm>
              <a:off x="149675" y="5514070"/>
              <a:ext cx="2304256" cy="6812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3670283-B27A-4211-A97E-3D269A0E0155}"/>
                </a:ext>
              </a:extLst>
            </p:cNvPr>
            <p:cNvSpPr/>
            <p:nvPr userDrawn="1"/>
          </p:nvSpPr>
          <p:spPr bwMode="auto">
            <a:xfrm>
              <a:off x="6896688" y="4591893"/>
              <a:ext cx="2304256" cy="9274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EA88445D-9E66-4D92-ABD7-8A44D310070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145233" cy="11812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NÁZEV PŘEDMĚTU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68D9A66B-E006-462A-A1AA-83FD5B704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8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057ED-45F6-4CE7-A33C-83EDA7C04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238" y="3459854"/>
            <a:ext cx="8317523" cy="807346"/>
          </a:xfrm>
        </p:spPr>
        <p:txBody>
          <a:bodyPr/>
          <a:lstStyle/>
          <a:p>
            <a:r>
              <a:rPr lang="cs-CZ" dirty="0"/>
              <a:t>BJ055 - Vlastnosti a užití stavebních materiálů v konstrukcích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11596B-9EA1-4EF3-BBD9-1AC9DE810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2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7C82DD7-8DB6-4179-A7AF-32E9B1DE1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Mletí: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 tuna cementu = 25</a:t>
            </a:r>
            <a:r>
              <a:rPr lang="en-US" dirty="0">
                <a:sym typeface="Wingdings" panose="05000000000000000000" pitchFamily="2" charset="2"/>
              </a:rPr>
              <a:t>~</a:t>
            </a:r>
            <a:r>
              <a:rPr lang="cs-CZ" dirty="0">
                <a:sym typeface="Wingdings" panose="05000000000000000000" pitchFamily="2" charset="2"/>
              </a:rPr>
              <a:t>35 kWh, intenzifikátor urychluje mletí až o 35 %. -&gt; při mletí ohřev až na 180 °C -&gt; částečný rozpad dihydrátu na </a:t>
            </a:r>
            <a:r>
              <a:rPr lang="cs-CZ" dirty="0" err="1">
                <a:sym typeface="Wingdings" panose="05000000000000000000" pitchFamily="2" charset="2"/>
              </a:rPr>
              <a:t>hemihydrát</a:t>
            </a:r>
            <a:r>
              <a:rPr lang="cs-CZ" dirty="0">
                <a:sym typeface="Wingdings" panose="05000000000000000000" pitchFamily="2" charset="2"/>
              </a:rPr>
              <a:t>/anhydrit.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Kulový mlýn (nejčastěji používaný, dříve spotřeba 2,5kg mlecích koulí na tunu. Dnes díky lepšímu materiálu pouze 200-900g na tunu cementu.</a:t>
            </a:r>
            <a:endParaRPr lang="cs-CZ" dirty="0"/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1A202C3-4ED9-417C-B940-C6FEDF71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Značení cementů dle požadavků na </a:t>
            </a:r>
            <a:r>
              <a:rPr lang="cs-CZ" dirty="0" err="1"/>
              <a:t>fyz</a:t>
            </a:r>
            <a:r>
              <a:rPr lang="cs-CZ" dirty="0"/>
              <a:t>.-mech. a </a:t>
            </a:r>
            <a:r>
              <a:rPr lang="cs-CZ" dirty="0" err="1"/>
              <a:t>chem</a:t>
            </a:r>
            <a:r>
              <a:rPr lang="cs-CZ" dirty="0"/>
              <a:t>. vlastnosti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3B06F2-C3C9-4BA9-85A3-C6F7345AD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656AFB-CAF5-49D0-933A-44204F9D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87" y="4820672"/>
            <a:ext cx="2730826" cy="181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9B5A97E-EB86-43DD-855E-0C27C686E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Výpočet složení betonu na 1 m</a:t>
            </a:r>
            <a:r>
              <a:rPr lang="cs-CZ" baseline="30000" dirty="0"/>
              <a:t>3</a:t>
            </a:r>
          </a:p>
          <a:p>
            <a:r>
              <a:rPr lang="cs-CZ" dirty="0"/>
              <a:t>Zadání na 1 m</a:t>
            </a:r>
            <a:r>
              <a:rPr lang="cs-CZ" baseline="30000" dirty="0"/>
              <a:t>3 </a:t>
            </a:r>
            <a:r>
              <a:rPr lang="cs-CZ" dirty="0"/>
              <a:t>:</a:t>
            </a:r>
          </a:p>
          <a:p>
            <a:r>
              <a:rPr lang="cs-CZ" dirty="0"/>
              <a:t>Cement: 383 kg/m</a:t>
            </a:r>
            <a:r>
              <a:rPr lang="cs-CZ" baseline="30000" dirty="0"/>
              <a:t>3</a:t>
            </a:r>
          </a:p>
          <a:p>
            <a:r>
              <a:rPr lang="cs-CZ" dirty="0"/>
              <a:t>Vzduch: 2 %</a:t>
            </a:r>
          </a:p>
          <a:p>
            <a:r>
              <a:rPr lang="cs-CZ" dirty="0"/>
              <a:t>Vodní součinitel: 0,46</a:t>
            </a:r>
          </a:p>
          <a:p>
            <a:r>
              <a:rPr lang="cs-CZ" dirty="0"/>
              <a:t>Příměsi (jemné podíly): 10 % z </a:t>
            </a:r>
            <a:r>
              <a:rPr lang="cs-CZ" dirty="0" err="1"/>
              <a:t>cem</a:t>
            </a:r>
            <a:r>
              <a:rPr lang="cs-CZ" dirty="0"/>
              <a:t> (ρ=2250 kg/m</a:t>
            </a:r>
            <a:r>
              <a:rPr lang="cs-CZ" baseline="30000" dirty="0"/>
              <a:t>3</a:t>
            </a:r>
            <a:r>
              <a:rPr lang="cs-CZ" dirty="0"/>
              <a:t>)</a:t>
            </a:r>
          </a:p>
          <a:p>
            <a:r>
              <a:rPr lang="cs-CZ" dirty="0"/>
              <a:t>Vypočítejte množství záměsové vody a kameniva na 1 m</a:t>
            </a:r>
            <a:r>
              <a:rPr lang="cs-CZ" baseline="30000" dirty="0"/>
              <a:t>3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F091B2-FDB6-408B-8A5D-4333682D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BETON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93A7E0-1497-4F23-8F1B-8FB80F9CF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0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B501BB25-FE07-4E37-89C2-DB5EB40267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383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3100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0,46∙383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2650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0,1∙383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2250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=0,6632494∙2650</m:t>
                    </m:r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=1757,61</m:t>
                    </m:r>
                    <m:acc>
                      <m:accPr>
                        <m:chr m:val="̇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1758 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cs-CZ" dirty="0"/>
              </a:p>
              <a:p>
                <a:r>
                  <a:rPr lang="cs-CZ" dirty="0"/>
                  <a:t>Proveďte výpočet množství jednotlivých frakcí kameniva 0 – 16 mm (0-4, 4-8, 8-16) dle </a:t>
                </a:r>
                <a:r>
                  <a:rPr lang="cs-CZ" dirty="0" err="1"/>
                  <a:t>Fullera</a:t>
                </a:r>
                <a:endParaRPr lang="cs-CZ" dirty="0"/>
              </a:p>
            </p:txBody>
          </p:sp>
        </mc:Choice>
        <mc:Fallback xmlns="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B501BB25-FE07-4E37-89C2-DB5EB40267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817928B5-677F-4A5F-9859-EDDE79A2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ABACBE-C606-49ED-89A8-FA8C9F36B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9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F52AEE44-E8DE-4B17-903A-4FF6CF3584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=0,50</m:t>
                    </m:r>
                  </m:oMath>
                </a14:m>
                <a:endParaRPr lang="cs-CZ" dirty="0"/>
              </a:p>
              <a:p>
                <a:r>
                  <a:rPr lang="en-US" dirty="0"/>
                  <a:t>M</a:t>
                </a:r>
                <a:r>
                  <a:rPr lang="en-US" baseline="-25000" dirty="0"/>
                  <a:t>k  </a:t>
                </a:r>
                <a:r>
                  <a:rPr lang="en-US" dirty="0"/>
                  <a:t>= y ·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k</a:t>
                </a:r>
                <a:r>
                  <a:rPr lang="en-US" baseline="-25000" dirty="0"/>
                  <a:t> </a:t>
                </a:r>
                <a:r>
                  <a:rPr lang="en-US" dirty="0"/>
                  <a:t>= 0,50·1758 = 879 kg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=0,7071</m:t>
                    </m:r>
                  </m:oMath>
                </a14:m>
                <a:endParaRPr lang="cs-CZ" dirty="0"/>
              </a:p>
              <a:p>
                <a:r>
                  <a:rPr lang="en-US" dirty="0"/>
                  <a:t>M</a:t>
                </a:r>
                <a:r>
                  <a:rPr lang="en-US" baseline="-25000" dirty="0"/>
                  <a:t>k  </a:t>
                </a:r>
                <a:r>
                  <a:rPr lang="en-US" dirty="0"/>
                  <a:t>= y ·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k</a:t>
                </a:r>
                <a:r>
                  <a:rPr lang="en-US" baseline="-25000" dirty="0"/>
                  <a:t> </a:t>
                </a:r>
                <a:r>
                  <a:rPr lang="en-US" dirty="0"/>
                  <a:t>= (0,7071-0,50)·1758 = 364 kg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=1,00</m:t>
                    </m:r>
                  </m:oMath>
                </a14:m>
                <a:endParaRPr lang="cs-CZ" dirty="0"/>
              </a:p>
              <a:p>
                <a:r>
                  <a:rPr lang="pl-PL" dirty="0" err="1"/>
                  <a:t>M</a:t>
                </a:r>
                <a:r>
                  <a:rPr lang="pl-PL" baseline="-25000" dirty="0" err="1"/>
                  <a:t>k</a:t>
                </a:r>
                <a:r>
                  <a:rPr lang="pl-PL" baseline="-25000" dirty="0"/>
                  <a:t>  </a:t>
                </a:r>
                <a:r>
                  <a:rPr lang="pl-PL" dirty="0"/>
                  <a:t>= y ·</a:t>
                </a:r>
                <a:r>
                  <a:rPr lang="pl-PL" dirty="0" err="1"/>
                  <a:t>m</a:t>
                </a:r>
                <a:r>
                  <a:rPr lang="pl-PL" baseline="-25000" dirty="0" err="1"/>
                  <a:t>k</a:t>
                </a:r>
                <a:r>
                  <a:rPr lang="pl-PL" baseline="-25000" dirty="0"/>
                  <a:t> </a:t>
                </a:r>
                <a:r>
                  <a:rPr lang="pl-PL" dirty="0"/>
                  <a:t>= (1,00-0,7071)·1758 = 515 kg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obsah 1">
                <a:extLst>
                  <a:ext uri="{FF2B5EF4-FFF2-40B4-BE49-F238E27FC236}">
                    <a16:creationId xmlns:a16="http://schemas.microsoft.com/office/drawing/2014/main" id="{F52AEE44-E8DE-4B17-903A-4FF6CF358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b="-2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04A2AE3E-91C5-4043-9551-D812E4BD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7CFCC0-BE87-44ED-B4D6-6183981D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6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12865C9-82C0-47B7-B7EA-AB77BD1A4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Složení</a:t>
            </a:r>
            <a:r>
              <a:rPr lang="en-US" dirty="0"/>
              <a:t> 1 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navrženého</a:t>
            </a:r>
            <a:r>
              <a:rPr lang="en-US" dirty="0"/>
              <a:t> </a:t>
            </a:r>
            <a:r>
              <a:rPr lang="en-US" dirty="0" err="1"/>
              <a:t>betonu</a:t>
            </a:r>
            <a:r>
              <a:rPr lang="en-US" dirty="0"/>
              <a:t>:</a:t>
            </a:r>
            <a:endParaRPr lang="cs-CZ" dirty="0"/>
          </a:p>
          <a:p>
            <a:r>
              <a:rPr lang="en-US" dirty="0"/>
              <a:t>Cement</a:t>
            </a:r>
            <a:r>
              <a:rPr lang="cs-CZ" dirty="0"/>
              <a:t> </a:t>
            </a:r>
            <a:r>
              <a:rPr lang="en-US" dirty="0"/>
              <a:t>m</a:t>
            </a:r>
            <a:r>
              <a:rPr lang="en-US" baseline="-25000" dirty="0"/>
              <a:t>c</a:t>
            </a:r>
            <a:r>
              <a:rPr lang="en-US" dirty="0"/>
              <a:t> = 383 kg</a:t>
            </a:r>
            <a:endParaRPr lang="cs-CZ" dirty="0"/>
          </a:p>
          <a:p>
            <a:r>
              <a:rPr lang="pl-PL" dirty="0" err="1"/>
              <a:t>Voda</a:t>
            </a:r>
            <a:r>
              <a:rPr lang="pl-PL" dirty="0"/>
              <a:t> m</a:t>
            </a:r>
            <a:r>
              <a:rPr lang="pl-PL" baseline="-25000" dirty="0"/>
              <a:t>v </a:t>
            </a:r>
            <a:r>
              <a:rPr lang="pl-PL" dirty="0"/>
              <a:t>= w · m</a:t>
            </a:r>
            <a:r>
              <a:rPr lang="pl-PL" baseline="-25000" dirty="0"/>
              <a:t>c</a:t>
            </a:r>
            <a:r>
              <a:rPr lang="pl-PL" dirty="0"/>
              <a:t> = 0,46 · 383 = 176,2 kg</a:t>
            </a:r>
            <a:endParaRPr lang="cs-CZ" dirty="0"/>
          </a:p>
          <a:p>
            <a:r>
              <a:rPr lang="pl-PL" dirty="0" err="1"/>
              <a:t>Kamenivo</a:t>
            </a:r>
            <a:r>
              <a:rPr lang="pl-PL" dirty="0"/>
              <a:t>	 </a:t>
            </a:r>
            <a:r>
              <a:rPr lang="pl-PL" dirty="0" err="1"/>
              <a:t>m</a:t>
            </a:r>
            <a:r>
              <a:rPr lang="pl-PL" baseline="-25000" dirty="0" err="1"/>
              <a:t>k</a:t>
            </a:r>
            <a:r>
              <a:rPr lang="pl-PL" dirty="0"/>
              <a:t> = 1758 kg</a:t>
            </a:r>
          </a:p>
          <a:p>
            <a:r>
              <a:rPr lang="pl-PL" dirty="0"/>
              <a:t>0-4: 879 kg, 4-8: 364 kg, 8-16: 515 kg</a:t>
            </a:r>
            <a:endParaRPr lang="cs-CZ" dirty="0"/>
          </a:p>
          <a:p>
            <a:r>
              <a:rPr lang="pl-PL" dirty="0" err="1"/>
              <a:t>Příměsi</a:t>
            </a:r>
            <a:r>
              <a:rPr lang="pl-PL" dirty="0"/>
              <a:t> </a:t>
            </a:r>
            <a:r>
              <a:rPr lang="pl-PL" dirty="0" err="1"/>
              <a:t>m</a:t>
            </a:r>
            <a:r>
              <a:rPr lang="pl-PL" baseline="-25000" dirty="0" err="1"/>
              <a:t>p</a:t>
            </a:r>
            <a:r>
              <a:rPr lang="pl-PL" baseline="-25000" dirty="0"/>
              <a:t> </a:t>
            </a:r>
            <a:r>
              <a:rPr lang="pl-PL" dirty="0"/>
              <a:t>= 38,3 kg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A0F6410-4A2A-4471-A2B9-01AAC4CA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– složení betonu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2AFE3-0A47-4F3F-B214-4E553D96F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778000"/>
            <a:ext cx="7886700" cy="412750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Vhodné použít pro beton, ve kterém je kamenivo &lt; 40 mm</a:t>
            </a:r>
          </a:p>
          <a:p>
            <a:pPr algn="just"/>
            <a:r>
              <a:rPr lang="cs-CZ" dirty="0"/>
              <a:t>Jestliže je rozlití &lt;10 nebo &gt;200 mm, nevhodné</a:t>
            </a:r>
          </a:p>
          <a:p>
            <a:pPr algn="just"/>
            <a:r>
              <a:rPr lang="cs-CZ" dirty="0"/>
              <a:t>Klasický </a:t>
            </a:r>
            <a:r>
              <a:rPr lang="cs-CZ" dirty="0" err="1"/>
              <a:t>Abrams</a:t>
            </a:r>
            <a:r>
              <a:rPr lang="cs-CZ" dirty="0"/>
              <a:t> (dolní 200 mm, horní 100 mm, výška 300 mm)</a:t>
            </a:r>
          </a:p>
          <a:p>
            <a:pPr algn="just"/>
            <a:r>
              <a:rPr lang="cs-CZ" dirty="0"/>
              <a:t>3 vrstvy</a:t>
            </a:r>
          </a:p>
          <a:p>
            <a:pPr algn="just"/>
            <a:r>
              <a:rPr lang="cs-CZ" dirty="0"/>
              <a:t>Každá vrstva 25 vpichů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3566"/>
            <a:ext cx="7886699" cy="1149268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ČSN EN 12350-2 Zkoušení čerstvého betonu Část 2: Zkouška sednutím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608469"/>
            <a:ext cx="7886700" cy="4297031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3566"/>
            <a:ext cx="7886699" cy="1149268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ČSN EN 12350-2 Zkoušení čerstvého betonu Část 2: Zkouška sednutím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C580DC-D9B9-4BB8-93DC-4CE93756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24" y="4204978"/>
            <a:ext cx="7687748" cy="2505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814025-5AC4-4481-B85A-A73A53350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6" y="1952834"/>
            <a:ext cx="7230484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608469"/>
            <a:ext cx="7886700" cy="429703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Vhodné použít pro beton, ve kterém je kamenivo s většími zrny jak 63 mm </a:t>
            </a:r>
          </a:p>
          <a:p>
            <a:pPr algn="just"/>
            <a:r>
              <a:rPr lang="cs-CZ" dirty="0"/>
              <a:t>Jestliže změřený čas při zkoušce </a:t>
            </a:r>
            <a:r>
              <a:rPr lang="cs-CZ" dirty="0" err="1"/>
              <a:t>Vebe</a:t>
            </a:r>
            <a:r>
              <a:rPr lang="cs-CZ" dirty="0"/>
              <a:t> je kratší než 5 s nebo delší než 30 s pak tato zkouška není vhodná. </a:t>
            </a:r>
          </a:p>
          <a:p>
            <a:pPr algn="just"/>
            <a:r>
              <a:rPr lang="cs-CZ" dirty="0"/>
              <a:t>Klasický </a:t>
            </a:r>
            <a:r>
              <a:rPr lang="cs-CZ" dirty="0" err="1"/>
              <a:t>Abrams</a:t>
            </a:r>
            <a:r>
              <a:rPr lang="cs-CZ" dirty="0"/>
              <a:t> na </a:t>
            </a:r>
            <a:r>
              <a:rPr lang="cs-CZ" dirty="0" err="1"/>
              <a:t>slumptest</a:t>
            </a:r>
            <a:endParaRPr lang="cs-CZ" dirty="0"/>
          </a:p>
          <a:p>
            <a:pPr algn="just"/>
            <a:r>
              <a:rPr lang="cs-CZ" dirty="0"/>
              <a:t>3 vrstvy</a:t>
            </a:r>
          </a:p>
          <a:p>
            <a:pPr algn="just"/>
            <a:r>
              <a:rPr lang="cs-CZ" dirty="0"/>
              <a:t>Každá vrstva 25 vpichů</a:t>
            </a:r>
          </a:p>
          <a:p>
            <a:pPr algn="just"/>
            <a:r>
              <a:rPr lang="cs-CZ" dirty="0"/>
              <a:t>Kruhová průhledná deska, velký hrnec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3566"/>
            <a:ext cx="7886699" cy="1149268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ČSN EN 12350-3 Zkoušení čerstvého betonu Část 3: Zkouška </a:t>
            </a:r>
            <a:r>
              <a:rPr lang="cs-CZ" sz="3600" b="1" dirty="0" err="1"/>
              <a:t>Vebe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0349868-99E5-4E3F-B0D4-75A12AD9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53" y="4421683"/>
            <a:ext cx="7886699" cy="2591873"/>
          </a:xfrm>
          <a:prstGeom prst="rect">
            <a:avLst/>
          </a:prstGeom>
        </p:spPr>
      </p:pic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608469"/>
            <a:ext cx="7886700" cy="1514557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3566"/>
            <a:ext cx="7886699" cy="1149268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ČSN EN 12350-3 Zkoušení čerstvého betonu Část 3: Zkouška </a:t>
            </a:r>
            <a:r>
              <a:rPr lang="cs-CZ" sz="3600" b="1" dirty="0" err="1"/>
              <a:t>Vebe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A32DD6-E971-4F6E-9200-560ADEBF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03" y="2020224"/>
            <a:ext cx="4432792" cy="17707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ED55E6-86E4-49B3-96EC-02FB2A23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91" y="1446263"/>
            <a:ext cx="4382112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D63E3F1F-6DCA-4DFB-BB83-6827FCA14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7500"/>
                <a:ext cx="7886700" cy="4403725"/>
              </a:xfrm>
            </p:spPr>
            <p:txBody>
              <a:bodyPr/>
              <a:lstStyle/>
              <a:p>
                <a:r>
                  <a:rPr lang="cs-CZ" dirty="0"/>
                  <a:t>Stupeň zhutnitelnosti c (C) je dán vztahem:</a:t>
                </a:r>
              </a:p>
              <a:p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h1 je vnitřní výška nádoby v [mm] </a:t>
                </a:r>
              </a:p>
              <a:p>
                <a:r>
                  <a:rPr lang="cs-CZ" dirty="0"/>
                  <a:t>s je průměrná hodnota ze čtyř změřených vzdáleností mezi horní hranou formy a povrchem zhutněného betonu, zaokrouhlená na nejbližší milimetry. </a:t>
                </a:r>
              </a:p>
              <a:p>
                <a:r>
                  <a:rPr lang="cs-CZ" dirty="0"/>
                  <a:t>Zhutňuje se ponorným vibrátorem nebo na vibračním stole, dokud se zmenšuje objem</a:t>
                </a:r>
              </a:p>
            </p:txBody>
          </p:sp>
        </mc:Choice>
        <mc:Fallback xmlns="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D63E3F1F-6DCA-4DFB-BB83-6827FCA14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7500"/>
                <a:ext cx="7886700" cy="4403725"/>
              </a:xfrm>
              <a:blipFill>
                <a:blip r:embed="rId2"/>
                <a:stretch>
                  <a:fillRect l="-1391" t="-2351" b="-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675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 12350-4 Zkoušení čerstvého betonu Část 4: Stupeň zhutnitelnosti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8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F94C18-3D5C-49F3-B7B2-25C75233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7D6995-7BA6-4A41-80FE-084DB6BC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4366"/>
            <a:ext cx="7886699" cy="11492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OPAKOVÁNÍ CEMENT A BETON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BB19E3-77CB-422A-8CDA-10C208D7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7500"/>
            <a:ext cx="7886700" cy="44037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675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 12350-4 Zkoušení čerstvého betonu Část 4: Stupeň zhutnitelnosti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51AF5C-D185-4A43-A2D8-7CB50F01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51" y="1345235"/>
            <a:ext cx="4591691" cy="36200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203F7F-D89F-4663-87B8-3AF9E213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12" y="4857471"/>
            <a:ext cx="6211167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9700"/>
            <a:ext cx="7886700" cy="487362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Stanovení konzistence - Zkouška rozlitím </a:t>
            </a:r>
            <a:endParaRPr lang="cs-CZ" dirty="0"/>
          </a:p>
          <a:p>
            <a:r>
              <a:rPr lang="cs-CZ" dirty="0"/>
              <a:t>ČSN EN 12350-5</a:t>
            </a:r>
          </a:p>
          <a:p>
            <a:r>
              <a:rPr lang="cs-CZ" b="1" dirty="0"/>
              <a:t>Stanovení obsahu vzduchu v čerstvého betonu - Tlakoměrná metoda</a:t>
            </a:r>
            <a:r>
              <a:rPr lang="cs-CZ" dirty="0"/>
              <a:t> </a:t>
            </a:r>
          </a:p>
          <a:p>
            <a:r>
              <a:rPr lang="cs-CZ" dirty="0"/>
              <a:t>ČSN EN 12350-7, čl.1-3.3, 5-8</a:t>
            </a:r>
          </a:p>
          <a:p>
            <a:r>
              <a:rPr lang="cs-CZ" b="1" dirty="0"/>
              <a:t>Stanovení konzistence - Zkouška sednutí - rozlitím</a:t>
            </a:r>
            <a:r>
              <a:rPr lang="cs-CZ" dirty="0"/>
              <a:t> </a:t>
            </a:r>
          </a:p>
          <a:p>
            <a:r>
              <a:rPr lang="cs-CZ" dirty="0"/>
              <a:t>ČSN EN 12350-8</a:t>
            </a:r>
          </a:p>
          <a:p>
            <a:r>
              <a:rPr lang="cs-CZ" b="1" dirty="0"/>
              <a:t>Stanovení konzistence - Stupeň zhutnitelnosti</a:t>
            </a:r>
            <a:endParaRPr lang="cs-CZ" dirty="0"/>
          </a:p>
          <a:p>
            <a:r>
              <a:rPr lang="cs-CZ" dirty="0"/>
              <a:t>ČSN EN 12350-4</a:t>
            </a:r>
          </a:p>
          <a:p>
            <a:r>
              <a:rPr lang="cs-CZ" b="1" dirty="0"/>
              <a:t>Stanovení konzistence - Zkouška V-nálevkou</a:t>
            </a:r>
            <a:r>
              <a:rPr lang="cs-CZ" dirty="0"/>
              <a:t> </a:t>
            </a:r>
          </a:p>
          <a:p>
            <a:r>
              <a:rPr lang="cs-CZ" dirty="0"/>
              <a:t>ČSN EN 12350-9</a:t>
            </a:r>
          </a:p>
          <a:p>
            <a:r>
              <a:rPr lang="cs-CZ" b="1" dirty="0"/>
              <a:t>Stanovení konzistence - Zkouška L-truhlíkem</a:t>
            </a:r>
            <a:endParaRPr lang="cs-CZ" dirty="0"/>
          </a:p>
          <a:p>
            <a:r>
              <a:rPr lang="cs-CZ" dirty="0"/>
              <a:t>ČSN EN 12350-10</a:t>
            </a:r>
          </a:p>
          <a:p>
            <a:r>
              <a:rPr lang="cs-CZ" b="1" dirty="0"/>
              <a:t>Zkouška segregace při prosévání</a:t>
            </a:r>
            <a:r>
              <a:rPr lang="cs-CZ" dirty="0"/>
              <a:t> - ČSN EN 12350-11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4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Další zkoušky čerstvého betonu</a:t>
            </a:r>
            <a:endParaRPr lang="cs-CZ" sz="3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853DCBA-9474-4348-8ED0-1A8CF3C6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Krychle 150x150x150 mm</a:t>
            </a:r>
          </a:p>
          <a:p>
            <a:r>
              <a:rPr lang="cs-CZ" dirty="0"/>
              <a:t>Válec h=300 mm, průměr 150 mm</a:t>
            </a:r>
          </a:p>
          <a:p>
            <a:r>
              <a:rPr lang="cs-CZ" dirty="0"/>
              <a:t>Vývrt </a:t>
            </a:r>
            <a:r>
              <a:rPr lang="cs-CZ" dirty="0">
                <a:sym typeface="Wingdings" panose="05000000000000000000" pitchFamily="2" charset="2"/>
              </a:rPr>
              <a:t> výška je 2x průměr. Průměr musí být minimálně 3,5 násobek největšího zrna kameniva (ne frakce, velikost zrna)</a:t>
            </a:r>
          </a:p>
          <a:p>
            <a:r>
              <a:rPr lang="cs-CZ" dirty="0">
                <a:sym typeface="Wingdings" panose="05000000000000000000" pitchFamily="2" charset="2"/>
              </a:rPr>
              <a:t>Zkoušení vždy kolmo na směr ukládání (hutnění)</a:t>
            </a:r>
          </a:p>
          <a:p>
            <a:r>
              <a:rPr lang="cs-CZ" dirty="0"/>
              <a:t>Zatěžování: Rychlostí 0,2 MPa/s</a:t>
            </a:r>
          </a:p>
          <a:p>
            <a:r>
              <a:rPr lang="cs-CZ" dirty="0"/>
              <a:t>Výpočet: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F927E21-0817-42FC-90BB-725CE2BD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ČSN EN 12390-3. Zkoušení ztvrdlého betonu - Část 3: Pevnost v tlaku zkušebních těles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6B1A0F-48E3-4962-B844-3574FE981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37E76F-B8EA-4677-88E7-7A8FE68C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25" y="5110125"/>
            <a:ext cx="1128775" cy="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853DCBA-9474-4348-8ED0-1A8CF3C6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F927E21-0817-42FC-90BB-725CE2BD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1421"/>
            <a:ext cx="7886699" cy="576179"/>
          </a:xfrm>
        </p:spPr>
        <p:txBody>
          <a:bodyPr>
            <a:noAutofit/>
          </a:bodyPr>
          <a:lstStyle/>
          <a:p>
            <a:r>
              <a:rPr lang="cs-CZ" sz="2000" b="1" dirty="0"/>
              <a:t>ČSN EN 12390-3. Zkoušení ztvrdlého betonu - Část 3: Pevnost v tlaku zkušebních těles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6B1A0F-48E3-4962-B844-3574FE981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71F44A-8887-4D16-99B9-5EA878BE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54" y="1272963"/>
            <a:ext cx="6081488" cy="16028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756942-D5FB-4F92-9391-BF24889A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92" y="2728122"/>
            <a:ext cx="6280670" cy="13930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2F33D7-D213-4540-8664-362F7FB5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18" y="3982165"/>
            <a:ext cx="5263360" cy="33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530725"/>
          </a:xfrm>
        </p:spPr>
        <p:txBody>
          <a:bodyPr>
            <a:normAutofit/>
          </a:bodyPr>
          <a:lstStyle/>
          <a:p>
            <a:r>
              <a:rPr lang="cs-CZ" dirty="0"/>
              <a:t>3-bodový, nebo 4-bodový ohyb</a:t>
            </a:r>
          </a:p>
          <a:p>
            <a:r>
              <a:rPr lang="cs-CZ" dirty="0"/>
              <a:t>Vzdálenost podpor: 3x šířka/výška vzorku</a:t>
            </a:r>
          </a:p>
          <a:p>
            <a:r>
              <a:rPr lang="cs-CZ" dirty="0"/>
              <a:t>Rychlost zatěžování 0,04 </a:t>
            </a:r>
            <a:r>
              <a:rPr lang="en-US" dirty="0"/>
              <a:t>~</a:t>
            </a:r>
            <a:r>
              <a:rPr lang="cs-CZ" dirty="0"/>
              <a:t> 0,06 MPa/s</a:t>
            </a:r>
          </a:p>
          <a:p>
            <a:r>
              <a:rPr lang="cs-CZ" dirty="0"/>
              <a:t>Výpočet:</a:t>
            </a:r>
          </a:p>
          <a:p>
            <a:r>
              <a:rPr lang="cs-CZ" dirty="0"/>
              <a:t>4 bodový ohyb: </a:t>
            </a:r>
          </a:p>
          <a:p>
            <a:r>
              <a:rPr lang="cs-CZ" dirty="0"/>
              <a:t>3 bodový ohyb: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 12390-5. Zkoušení ztvrdlého betonu - Část 5: Pevnost v tahu ohybem zkušebních těles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1A1930-DEEE-49C7-A221-56D5F48E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59" y="3438441"/>
            <a:ext cx="1601240" cy="8493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073B3C-89AB-4135-83A4-9BED0837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794" y="4287794"/>
            <a:ext cx="1581105" cy="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5307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 12390-5. Zkoušení ztvrdlého betonu - Část 5: Pevnost v tahu ohybem zkušebních těles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B79F06-6C7B-43C9-A1FD-9F6DAF53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3222"/>
            <a:ext cx="4610743" cy="34294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01AD290-9F06-4D3C-9531-EE570C3B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971" y="2474695"/>
            <a:ext cx="4610743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530725"/>
          </a:xfrm>
        </p:spPr>
        <p:txBody>
          <a:bodyPr>
            <a:normAutofit/>
          </a:bodyPr>
          <a:lstStyle/>
          <a:p>
            <a:r>
              <a:rPr lang="cs-CZ" dirty="0"/>
              <a:t>Válcové zkušební těleso je vystaveno tlaku v úzkém pruhu po jeho délce. výsledná kolmá tahová síla způsobí porušení tělesa tahem.</a:t>
            </a:r>
          </a:p>
          <a:p>
            <a:r>
              <a:rPr lang="cs-CZ" dirty="0"/>
              <a:t>Zkušební tělesa musí být válcová</a:t>
            </a:r>
          </a:p>
          <a:p>
            <a:r>
              <a:rPr lang="cs-CZ" dirty="0"/>
              <a:t>U vývrtů musí být délka alespoň rovna průměru</a:t>
            </a:r>
          </a:p>
          <a:p>
            <a:r>
              <a:rPr lang="cs-CZ" dirty="0"/>
              <a:t>Zatěžování 0,04 </a:t>
            </a:r>
            <a:r>
              <a:rPr lang="en-US" dirty="0"/>
              <a:t>~</a:t>
            </a:r>
            <a:r>
              <a:rPr lang="cs-CZ" dirty="0"/>
              <a:t> 0,06 MPa/s</a:t>
            </a:r>
          </a:p>
          <a:p>
            <a:r>
              <a:rPr lang="cs-CZ" dirty="0"/>
              <a:t>Výpočet: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 12390-6. Zkoušení ztvrdlého betonu - Část 6: Pevnost v příčném tahu zkušebních těles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26B4E1-A4B2-4F34-A076-67A70F18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78" y="4430673"/>
            <a:ext cx="1537312" cy="8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5307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 12390-6. Zkoušení ztvrdlého betonu - Část 6: Pevnost v příčném tahu zkušebních těles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C5C0E0-C992-4F8D-900E-39B784761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25" y="1752600"/>
            <a:ext cx="7144747" cy="22101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3EEB5C-AE76-47F4-BAAB-F292AF5E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35" y="3996989"/>
            <a:ext cx="7354326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530725"/>
          </a:xfrm>
        </p:spPr>
        <p:txBody>
          <a:bodyPr>
            <a:normAutofit/>
          </a:bodyPr>
          <a:lstStyle/>
          <a:p>
            <a:r>
              <a:rPr lang="cs-CZ" dirty="0"/>
              <a:t>Tlaková voda působí na povrch ztvrdlého betonu. Zkušební těleso se pak rozlomí a změří se hloubka průsaku vody.</a:t>
            </a:r>
          </a:p>
          <a:p>
            <a:r>
              <a:rPr lang="cs-CZ" dirty="0"/>
              <a:t>Válce, krychle, hranoly. Průměr min. 150 mm, žádný rozměr nesmí být menší než 100 mm</a:t>
            </a:r>
          </a:p>
          <a:p>
            <a:r>
              <a:rPr lang="cs-CZ" dirty="0"/>
              <a:t>Vodní tlak 500±50 </a:t>
            </a:r>
            <a:r>
              <a:rPr lang="cs-CZ" dirty="0" err="1"/>
              <a:t>kPa</a:t>
            </a:r>
            <a:r>
              <a:rPr lang="cs-CZ" dirty="0"/>
              <a:t> (0,5 MPa) plochou o průměru 75 mm, 72 hodin (±2 hodiny)</a:t>
            </a:r>
          </a:p>
          <a:p>
            <a:r>
              <a:rPr lang="cs-CZ" dirty="0"/>
              <a:t>Po zkoušce se vzorek rozlomí a zaznamená se největší hloubka průsaku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 12390-8. Zkoušení ztvrdlého betonu - Část 8: Hloubka průsaku tlakovou vodou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E911E44-4727-452F-9711-5437CA95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2" y="1574800"/>
            <a:ext cx="6305397" cy="485766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ČSN EN 12390-8. Zkoušení ztvrdlého betonu - Část 8: Hloubka průsaku tlakovou vodou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BE118B-F0AD-4BC7-B750-C0B3C4A8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4" descr="Image result for hloubka průsaku tlakovou vodou">
            <a:extLst>
              <a:ext uri="{FF2B5EF4-FFF2-40B4-BE49-F238E27FC236}">
                <a16:creationId xmlns:a16="http://schemas.microsoft.com/office/drawing/2014/main" id="{76739008-D563-4609-AB81-B6792D55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99" y="1689140"/>
            <a:ext cx="346656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Norma 197-1 Cement: Složení, specifikace a kritéria shody cementů pro obecné použití</a:t>
            </a:r>
          </a:p>
          <a:p>
            <a:r>
              <a:rPr lang="cs-CZ" dirty="0"/>
              <a:t>Zkoušení cementů, norma</a:t>
            </a:r>
          </a:p>
          <a:p>
            <a:r>
              <a:rPr lang="cs-CZ" dirty="0"/>
              <a:t>196-1 </a:t>
            </a:r>
            <a:r>
              <a:rPr lang="en-US" dirty="0"/>
              <a:t>~ </a:t>
            </a:r>
            <a:r>
              <a:rPr lang="cs-CZ" dirty="0"/>
              <a:t>196-9 </a:t>
            </a:r>
          </a:p>
          <a:p>
            <a:r>
              <a:rPr lang="cs-CZ" dirty="0"/>
              <a:t>1 pevnosti, </a:t>
            </a:r>
          </a:p>
          <a:p>
            <a:r>
              <a:rPr lang="cs-CZ" dirty="0"/>
              <a:t>2 chemický rozbor, </a:t>
            </a:r>
          </a:p>
          <a:p>
            <a:r>
              <a:rPr lang="cs-CZ" dirty="0"/>
              <a:t>3 doba tuhnutí a objemová stálost, </a:t>
            </a:r>
          </a:p>
          <a:p>
            <a:r>
              <a:rPr lang="cs-CZ" dirty="0"/>
              <a:t>5 zkouška </a:t>
            </a:r>
            <a:r>
              <a:rPr lang="cs-CZ" dirty="0" err="1"/>
              <a:t>pucolanity</a:t>
            </a:r>
            <a:r>
              <a:rPr lang="cs-CZ" dirty="0"/>
              <a:t>, </a:t>
            </a:r>
          </a:p>
          <a:p>
            <a:r>
              <a:rPr lang="cs-CZ" dirty="0"/>
              <a:t>6 stanovení jemnosti mletí, </a:t>
            </a:r>
          </a:p>
          <a:p>
            <a:r>
              <a:rPr lang="cs-CZ" dirty="0"/>
              <a:t>7 postup pro odběr, </a:t>
            </a:r>
          </a:p>
          <a:p>
            <a:r>
              <a:rPr lang="cs-CZ" dirty="0"/>
              <a:t>8 hydratační teplo – rozpouštěcí metoda, </a:t>
            </a:r>
          </a:p>
          <a:p>
            <a:r>
              <a:rPr lang="cs-CZ" dirty="0"/>
              <a:t>9 </a:t>
            </a:r>
            <a:r>
              <a:rPr lang="cs-CZ" dirty="0" err="1"/>
              <a:t>semiadiabataická</a:t>
            </a:r>
            <a:r>
              <a:rPr lang="cs-CZ" dirty="0"/>
              <a:t> metoda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9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8100"/>
            <a:ext cx="7886700" cy="497522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ČSN EN 12390-7 </a:t>
            </a:r>
            <a:r>
              <a:rPr lang="cs-CZ" dirty="0"/>
              <a:t>Zkoušení ztvrdlého betonu - Část 7: Objemová hmotnost ztvrdlého betonu.</a:t>
            </a:r>
          </a:p>
          <a:p>
            <a:r>
              <a:rPr lang="cs-CZ" b="1" dirty="0"/>
              <a:t>ČSN EN 12390-9 </a:t>
            </a:r>
            <a:r>
              <a:rPr lang="cs-CZ" dirty="0"/>
              <a:t>Zkoušení ztvrdlého betonu - Část 9: Odolnost proti zmrazování a rozmrazování - Odlupování</a:t>
            </a:r>
          </a:p>
          <a:p>
            <a:r>
              <a:rPr lang="cs-CZ" b="1" dirty="0"/>
              <a:t> ČSN EN 12390-10 </a:t>
            </a:r>
            <a:r>
              <a:rPr lang="cs-CZ" dirty="0"/>
              <a:t>Zkoušení ztvrdlého betonu - Část 10: Stanovení odolnosti betonu proti </a:t>
            </a:r>
            <a:r>
              <a:rPr lang="cs-CZ" dirty="0" err="1"/>
              <a:t>karbonataci</a:t>
            </a:r>
            <a:r>
              <a:rPr lang="cs-CZ" dirty="0"/>
              <a:t> při atmosférické koncentraci</a:t>
            </a:r>
          </a:p>
          <a:p>
            <a:r>
              <a:rPr lang="cs-CZ" b="1" dirty="0"/>
              <a:t>ČSN EN 12390-11 </a:t>
            </a:r>
            <a:r>
              <a:rPr lang="cs-CZ" dirty="0"/>
              <a:t>Zkoušení ztvrdlého betonu - Část 11: Stanovení odolnosti betonu proti chloridům, jednosměrná difuze</a:t>
            </a:r>
          </a:p>
          <a:p>
            <a:r>
              <a:rPr lang="cs-CZ" dirty="0"/>
              <a:t>… </a:t>
            </a:r>
            <a:r>
              <a:rPr lang="cs-CZ" dirty="0" err="1"/>
              <a:t>Sečnový</a:t>
            </a:r>
            <a:r>
              <a:rPr lang="cs-CZ" dirty="0"/>
              <a:t> modul pružnosti v tlaku, hydratační teplo, dotvarování tlakem,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Další zkoušky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28380F0-8939-4928-AC71-D1BF2CE7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98" y="1000166"/>
            <a:ext cx="2438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63E3F1F-6DCA-4DFB-BB83-6827FCA1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8100"/>
            <a:ext cx="7886700" cy="4975225"/>
          </a:xfrm>
        </p:spPr>
        <p:txBody>
          <a:bodyPr>
            <a:normAutofit/>
          </a:bodyPr>
          <a:lstStyle/>
          <a:p>
            <a:r>
              <a:rPr lang="cs-CZ" b="1" dirty="0"/>
              <a:t>ČSN EN 12390-16 </a:t>
            </a:r>
            <a:r>
              <a:rPr lang="cs-CZ" dirty="0"/>
              <a:t>Zkoušení ztvrdlého betonu - Část 16: Stanovení smrštění betonu </a:t>
            </a:r>
          </a:p>
          <a:p>
            <a:pPr lvl="1"/>
            <a:r>
              <a:rPr lang="cs-CZ" dirty="0"/>
              <a:t>Žlab 1000 mm, průřez 60x100, nebo 100x100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03B2E4-33DD-400B-A0CB-D2334D3D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532"/>
            <a:ext cx="7886699" cy="1149268"/>
          </a:xfrm>
        </p:spPr>
        <p:txBody>
          <a:bodyPr>
            <a:noAutofit/>
          </a:bodyPr>
          <a:lstStyle/>
          <a:p>
            <a:r>
              <a:rPr lang="cs-CZ" sz="3200" b="1" dirty="0"/>
              <a:t>Měření objemových změn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CED330-AF03-4093-924E-26AA470FC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316482-D1C0-498B-B1D3-C7CDC721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48" y="2910598"/>
            <a:ext cx="4555702" cy="30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797C708-7C9A-4A3B-8CD6-49290040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82" y="2138315"/>
            <a:ext cx="2400635" cy="676369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032EE5C-613C-4A4E-8512-A6613B4A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194300"/>
          </a:xfrm>
        </p:spPr>
        <p:txBody>
          <a:bodyPr/>
          <a:lstStyle/>
          <a:p>
            <a:r>
              <a:rPr lang="cs-CZ" dirty="0"/>
              <a:t>Rtuťová </a:t>
            </a:r>
            <a:r>
              <a:rPr lang="cs-CZ" dirty="0" err="1"/>
              <a:t>porozimetrie</a:t>
            </a:r>
            <a:endParaRPr lang="cs-CZ" dirty="0"/>
          </a:p>
          <a:p>
            <a:pPr lvl="1"/>
            <a:r>
              <a:rPr lang="cs-CZ" dirty="0"/>
              <a:t>3 </a:t>
            </a:r>
            <a:r>
              <a:rPr lang="cs-CZ" dirty="0" err="1"/>
              <a:t>nm</a:t>
            </a:r>
            <a:r>
              <a:rPr lang="cs-CZ" dirty="0"/>
              <a:t> </a:t>
            </a:r>
            <a:r>
              <a:rPr lang="en-US" dirty="0"/>
              <a:t>~</a:t>
            </a:r>
            <a:r>
              <a:rPr lang="cs-CZ" dirty="0"/>
              <a:t> 600 µm, ale pouze otevřené póry</a:t>
            </a:r>
          </a:p>
          <a:p>
            <a:pPr lvl="1"/>
            <a:r>
              <a:rPr lang="cs-CZ" dirty="0"/>
              <a:t>Distribuce pórů, velikost pórů, celkový objem pórů, pórovitost</a:t>
            </a:r>
          </a:p>
          <a:p>
            <a:pPr lvl="1"/>
            <a:r>
              <a:rPr lang="cs-CZ" dirty="0"/>
              <a:t>Tlaková nádoba, rtuť</a:t>
            </a:r>
          </a:p>
          <a:p>
            <a:r>
              <a:rPr lang="cs-CZ" dirty="0"/>
              <a:t>Princip:</a:t>
            </a:r>
          </a:p>
          <a:p>
            <a:pPr lvl="1"/>
            <a:r>
              <a:rPr lang="cs-CZ" dirty="0"/>
              <a:t>Do vzorku se tlačí rtuť za daných tlaků.</a:t>
            </a:r>
          </a:p>
          <a:p>
            <a:pPr lvl="1"/>
            <a:r>
              <a:rPr lang="cs-CZ" dirty="0"/>
              <a:t>Nízkotlaká část 0,003 – 0,01 </a:t>
            </a:r>
            <a:r>
              <a:rPr lang="cs-CZ" dirty="0" err="1"/>
              <a:t>Mpa</a:t>
            </a:r>
            <a:r>
              <a:rPr lang="cs-CZ" dirty="0"/>
              <a:t> (4</a:t>
            </a:r>
            <a:r>
              <a:rPr lang="en-US" dirty="0"/>
              <a:t>~</a:t>
            </a:r>
            <a:r>
              <a:rPr lang="cs-CZ" dirty="0"/>
              <a:t>100 µm)</a:t>
            </a:r>
          </a:p>
          <a:p>
            <a:pPr lvl="1"/>
            <a:r>
              <a:rPr lang="cs-CZ" dirty="0"/>
              <a:t>Vysokotlaká část, 0,013 </a:t>
            </a:r>
            <a:r>
              <a:rPr lang="cs-CZ" dirty="0" err="1"/>
              <a:t>Mpa</a:t>
            </a:r>
            <a:r>
              <a:rPr lang="cs-CZ" dirty="0"/>
              <a:t> – 200 (400) </a:t>
            </a:r>
            <a:r>
              <a:rPr lang="cs-CZ" dirty="0" err="1"/>
              <a:t>Mpa</a:t>
            </a:r>
            <a:r>
              <a:rPr lang="cs-CZ" dirty="0"/>
              <a:t>       (3 </a:t>
            </a:r>
            <a:r>
              <a:rPr lang="cs-CZ" dirty="0" err="1"/>
              <a:t>nm</a:t>
            </a:r>
            <a:r>
              <a:rPr lang="en-US" dirty="0"/>
              <a:t>~</a:t>
            </a:r>
            <a:r>
              <a:rPr lang="cs-CZ" dirty="0"/>
              <a:t>3000 </a:t>
            </a:r>
            <a:r>
              <a:rPr lang="cs-CZ" dirty="0" err="1"/>
              <a:t>nm</a:t>
            </a:r>
            <a:r>
              <a:rPr lang="cs-CZ" dirty="0"/>
              <a:t> (3 µm))</a:t>
            </a:r>
          </a:p>
          <a:p>
            <a:r>
              <a:rPr lang="cs-CZ" dirty="0"/>
              <a:t>Pro ještě menší póry lze použít adsorpce třeba dusíku </a:t>
            </a:r>
            <a:r>
              <a:rPr lang="cs-CZ" dirty="0">
                <a:sym typeface="Wingdings" panose="05000000000000000000" pitchFamily="2" charset="2"/>
              </a:rPr>
              <a:t> plynová </a:t>
            </a:r>
            <a:r>
              <a:rPr lang="cs-CZ" dirty="0" err="1">
                <a:sym typeface="Wingdings" panose="05000000000000000000" pitchFamily="2" charset="2"/>
              </a:rPr>
              <a:t>porozimetrie</a:t>
            </a:r>
            <a:r>
              <a:rPr lang="cs-CZ" dirty="0">
                <a:sym typeface="Wingdings" panose="05000000000000000000" pitchFamily="2" charset="2"/>
              </a:rPr>
              <a:t> (0,4 </a:t>
            </a:r>
            <a:r>
              <a:rPr lang="en-US" dirty="0"/>
              <a:t>~</a:t>
            </a:r>
            <a:r>
              <a:rPr lang="cs-CZ" dirty="0"/>
              <a:t> 100 </a:t>
            </a:r>
            <a:r>
              <a:rPr lang="cs-CZ" dirty="0" err="1"/>
              <a:t>nm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00EA655-520A-4851-B439-C24D4EDC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39795"/>
            <a:ext cx="7886699" cy="626980"/>
          </a:xfrm>
        </p:spPr>
        <p:txBody>
          <a:bodyPr>
            <a:normAutofit fontScale="90000"/>
          </a:bodyPr>
          <a:lstStyle/>
          <a:p>
            <a:r>
              <a:rPr lang="cs-CZ" dirty="0"/>
              <a:t>Rozložení pórů ve struktuře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81E5BD-2BBC-4A4B-8D94-37FF390E6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6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032EE5C-613C-4A4E-8512-A6613B4A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194300"/>
          </a:xfrm>
        </p:spPr>
        <p:txBody>
          <a:bodyPr/>
          <a:lstStyle/>
          <a:p>
            <a:r>
              <a:rPr lang="cs-CZ" dirty="0" err="1"/>
              <a:t>Spacing</a:t>
            </a:r>
            <a:r>
              <a:rPr lang="cs-CZ" dirty="0"/>
              <a:t> </a:t>
            </a:r>
            <a:r>
              <a:rPr lang="cs-CZ" dirty="0" err="1"/>
              <a:t>factor</a:t>
            </a:r>
            <a:endParaRPr lang="cs-CZ" dirty="0"/>
          </a:p>
          <a:p>
            <a:pPr lvl="1"/>
            <a:r>
              <a:rPr lang="cs-CZ" dirty="0"/>
              <a:t>Celkový obsah vzduch. pórů</a:t>
            </a:r>
          </a:p>
          <a:p>
            <a:pPr lvl="1"/>
            <a:r>
              <a:rPr lang="cs-CZ" dirty="0"/>
              <a:t>Obsah </a:t>
            </a:r>
            <a:r>
              <a:rPr lang="cs-CZ" dirty="0" err="1"/>
              <a:t>cem</a:t>
            </a:r>
            <a:r>
              <a:rPr lang="cs-CZ" dirty="0"/>
              <a:t>. tmele</a:t>
            </a:r>
          </a:p>
          <a:p>
            <a:pPr lvl="1"/>
            <a:r>
              <a:rPr lang="cs-CZ" dirty="0"/>
              <a:t>Měrný povrch vzduch. pórů</a:t>
            </a:r>
          </a:p>
          <a:p>
            <a:pPr lvl="1"/>
            <a:r>
              <a:rPr lang="cs-CZ" dirty="0"/>
              <a:t>Průměrná velikost vzduch. pórů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00EA655-520A-4851-B439-C24D4EDC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39795"/>
            <a:ext cx="7886699" cy="626980"/>
          </a:xfrm>
        </p:spPr>
        <p:txBody>
          <a:bodyPr>
            <a:normAutofit fontScale="90000"/>
          </a:bodyPr>
          <a:lstStyle/>
          <a:p>
            <a:r>
              <a:rPr lang="cs-CZ" dirty="0"/>
              <a:t>Rozložení pórů ve struktuře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81E5BD-2BBC-4A4B-8D94-37FF390E6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99C68C-2D15-40A2-8DF1-725C0C9A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341" y="903132"/>
            <a:ext cx="3505689" cy="2867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88D147-54A2-44E1-A172-2BE81402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1" y="3193220"/>
            <a:ext cx="4046029" cy="30220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2265D0F-CE87-4C95-9645-8410B09E6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1" y="3683088"/>
            <a:ext cx="4553798" cy="20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4BA7596-FE56-4FA4-BAE0-D39E641B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FC4BF7-88FE-450D-A2F6-15D9E27B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5221"/>
            <a:ext cx="7886699" cy="1149268"/>
          </a:xfrm>
        </p:spPr>
        <p:txBody>
          <a:bodyPr/>
          <a:lstStyle/>
          <a:p>
            <a:r>
              <a:rPr lang="cs-CZ" b="1" dirty="0"/>
              <a:t>NEDESTRUKTIVNÍ METODY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49A735-DF30-47D2-88E9-11A4535F5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032EE5C-613C-4A4E-8512-A6613B4A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4070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Vrypové – </a:t>
            </a:r>
            <a:r>
              <a:rPr lang="cs-CZ" dirty="0" err="1"/>
              <a:t>Mohsova</a:t>
            </a:r>
            <a:r>
              <a:rPr lang="cs-CZ" dirty="0"/>
              <a:t> stupnice</a:t>
            </a:r>
          </a:p>
          <a:p>
            <a:pPr lvl="1"/>
            <a:r>
              <a:rPr lang="cs-CZ" dirty="0"/>
              <a:t>1. mastek, 2. sůl kamenná (sádrovec),  3.  vápenec,  4.  kazivec,  5.  apatit,  6.  živec,  7.  křemen,         8.  topas,  9.  korund, 10. diamant</a:t>
            </a:r>
          </a:p>
          <a:p>
            <a:r>
              <a:rPr lang="cs-CZ" dirty="0"/>
              <a:t>Vtiskové</a:t>
            </a:r>
          </a:p>
          <a:p>
            <a:pPr lvl="1"/>
            <a:r>
              <a:rPr lang="cs-CZ" dirty="0"/>
              <a:t>Velikost vtisku předepsaným tělískem</a:t>
            </a:r>
          </a:p>
          <a:p>
            <a:r>
              <a:rPr lang="cs-CZ" dirty="0" err="1"/>
              <a:t>Vnikací</a:t>
            </a:r>
            <a:endParaRPr lang="cs-CZ" dirty="0"/>
          </a:p>
          <a:p>
            <a:pPr lvl="1"/>
            <a:r>
              <a:rPr lang="cs-CZ" dirty="0"/>
              <a:t>Špičáková metoda (Ing. J. Mašek, Prof. Cigánek, </a:t>
            </a:r>
            <a:r>
              <a:rPr lang="cs-CZ" dirty="0" err="1"/>
              <a:t>Baumannovo</a:t>
            </a:r>
            <a:r>
              <a:rPr lang="cs-CZ" dirty="0"/>
              <a:t> kladívko, elektromagnetický špičák)</a:t>
            </a:r>
          </a:p>
          <a:p>
            <a:r>
              <a:rPr lang="cs-CZ" dirty="0"/>
              <a:t>Odrazové</a:t>
            </a:r>
          </a:p>
          <a:p>
            <a:pPr lvl="1"/>
            <a:r>
              <a:rPr lang="cs-CZ" dirty="0"/>
              <a:t>Pružný odraz tělesa padajícího z určité výšky </a:t>
            </a:r>
            <a:r>
              <a:rPr lang="cs-CZ" dirty="0">
                <a:sym typeface="Wingdings" panose="05000000000000000000" pitchFamily="2" charset="2"/>
              </a:rPr>
              <a:t> měření zpětného odrazu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Schmidtův tvrdoměr (N 2,25 Joule, L 0,75 Joule,    M 30,00 Joule)</a:t>
            </a: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00EA655-520A-4851-B439-C24D4EDC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39795"/>
            <a:ext cx="7886699" cy="626980"/>
          </a:xfrm>
        </p:spPr>
        <p:txBody>
          <a:bodyPr>
            <a:normAutofit fontScale="90000"/>
          </a:bodyPr>
          <a:lstStyle/>
          <a:p>
            <a:r>
              <a:rPr lang="cs-CZ" dirty="0"/>
              <a:t>Tvrdoměrné metody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81E5BD-2BBC-4A4B-8D94-37FF390E6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8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B649CF2-9B43-41C6-9B73-3D228135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Zkouší se pouze povrchová vrstva</a:t>
            </a:r>
          </a:p>
          <a:p>
            <a:r>
              <a:rPr lang="cs-CZ" dirty="0"/>
              <a:t>Musí být provedeno také destruktivní stanovení pro vyjádření přesnosti</a:t>
            </a:r>
          </a:p>
          <a:p>
            <a:r>
              <a:rPr lang="cs-CZ" dirty="0"/>
              <a:t>Je potřeba vytvořit kalibrační vztah (Více než 100 měření)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Pokud je zavedená sériová výroba lze velmi jednoduše a rychle ověřovat základní vlastnosti výrobků (</a:t>
            </a:r>
            <a:r>
              <a:rPr lang="cs-CZ" dirty="0" err="1"/>
              <a:t>Prefa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F8C8DBC-12E0-4388-B650-E596A4F8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NDT - tvrdoměrné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79C873-8C26-4198-A202-529D33E88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6B186B74-29F7-4379-9975-CFDB6AF5A193}"/>
              </a:ext>
            </a:extLst>
          </p:cNvPr>
          <p:cNvSpPr txBox="1">
            <a:spLocks/>
          </p:cNvSpPr>
          <p:nvPr/>
        </p:nvSpPr>
        <p:spPr>
          <a:xfrm>
            <a:off x="628649" y="3710823"/>
            <a:ext cx="7886699" cy="1149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Výhody NDT - tvrdoměrné</a:t>
            </a:r>
          </a:p>
        </p:txBody>
      </p:sp>
    </p:spTree>
    <p:extLst>
      <p:ext uri="{BB962C8B-B14F-4D97-AF65-F5344CB8AC3E}">
        <p14:creationId xmlns:p14="http://schemas.microsoft.com/office/powerpoint/2010/main" val="34965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7E751B0-E5B8-40C0-BED5-7C32C05A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154" y="1833299"/>
            <a:ext cx="2226546" cy="2237848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B649CF2-9B43-41C6-9B73-3D228135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7981950" cy="4848225"/>
          </a:xfrm>
        </p:spPr>
        <p:txBody>
          <a:bodyPr/>
          <a:lstStyle/>
          <a:p>
            <a:r>
              <a:rPr lang="cs-CZ" dirty="0"/>
              <a:t>Kladívková metoda</a:t>
            </a:r>
          </a:p>
          <a:p>
            <a:pPr lvl="1"/>
            <a:r>
              <a:rPr lang="cs-CZ" dirty="0"/>
              <a:t>Úder kladívka </a:t>
            </a:r>
            <a:r>
              <a:rPr lang="cs-CZ" dirty="0">
                <a:sym typeface="Wingdings" panose="05000000000000000000" pitchFamily="2" charset="2"/>
              </a:rPr>
              <a:t> mikrofon v určité vzdálenosti  doba šíření impulsu</a:t>
            </a:r>
          </a:p>
          <a:p>
            <a:r>
              <a:rPr lang="cs-CZ" dirty="0">
                <a:sym typeface="Wingdings" panose="05000000000000000000" pitchFamily="2" charset="2"/>
              </a:rPr>
              <a:t>Ultrazvuk (UZ)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Budič o frekvenci 20 </a:t>
            </a:r>
            <a:r>
              <a:rPr lang="en-US" dirty="0">
                <a:sym typeface="Wingdings" panose="05000000000000000000" pitchFamily="2" charset="2"/>
              </a:rPr>
              <a:t>~</a:t>
            </a:r>
            <a:r>
              <a:rPr lang="cs-CZ" dirty="0">
                <a:sym typeface="Wingdings" panose="05000000000000000000" pitchFamily="2" charset="2"/>
              </a:rPr>
              <a:t> 150 kHz + snímač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Měří se doba průchodu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Lze stanovit nepřímo fyzikálně mechanické vlastnosti. Přímým výpočtem lze zjistit dynamický modul pružnosti</a:t>
            </a:r>
          </a:p>
          <a:p>
            <a:pPr lvl="1"/>
            <a:r>
              <a:rPr lang="cs-CZ" dirty="0"/>
              <a:t>Větším množstvím sond lze měřit pozice a hloubka trhliny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F8C8DBC-12E0-4388-B650-E596A4F8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121"/>
            <a:ext cx="7886699" cy="741279"/>
          </a:xfrm>
        </p:spPr>
        <p:txBody>
          <a:bodyPr/>
          <a:lstStyle/>
          <a:p>
            <a:r>
              <a:rPr lang="cs-CZ" dirty="0"/>
              <a:t>Elektroakustické metody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79C873-8C26-4198-A202-529D33E88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46CF0CB-7C85-493E-9609-1110A03D4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 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14E7D2-27D0-40B5-8B4E-A95E81B2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9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669B98A-4540-427E-B951-CA1545ECE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6175"/>
            <a:ext cx="7886700" cy="51816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Hlavní složky portlandského cementu?</a:t>
            </a:r>
          </a:p>
          <a:p>
            <a:r>
              <a:rPr lang="cs-CZ" dirty="0"/>
              <a:t>Portlandský slínek (K)</a:t>
            </a:r>
          </a:p>
          <a:p>
            <a:r>
              <a:rPr lang="cs-CZ" dirty="0"/>
              <a:t>Regulátor tuhnutí (CaSO</a:t>
            </a:r>
            <a:r>
              <a:rPr lang="cs-CZ" baseline="-25000" dirty="0"/>
              <a:t>4</a:t>
            </a:r>
            <a:r>
              <a:rPr lang="cs-CZ" dirty="0"/>
              <a:t>, anhydrit, </a:t>
            </a:r>
            <a:r>
              <a:rPr lang="cs-CZ" dirty="0" err="1"/>
              <a:t>hemihydrát</a:t>
            </a:r>
            <a:r>
              <a:rPr lang="cs-CZ" dirty="0"/>
              <a:t> i dihydrát)</a:t>
            </a:r>
          </a:p>
          <a:p>
            <a:r>
              <a:rPr lang="cs-CZ" b="1" dirty="0"/>
              <a:t>Přísady </a:t>
            </a:r>
            <a:r>
              <a:rPr lang="cs-CZ" dirty="0"/>
              <a:t>(intenzifikátor mletí…)</a:t>
            </a:r>
          </a:p>
          <a:p>
            <a:endParaRPr lang="cs-CZ" dirty="0"/>
          </a:p>
          <a:p>
            <a:r>
              <a:rPr lang="cs-CZ" b="1" dirty="0"/>
              <a:t>Směsný cement</a:t>
            </a:r>
          </a:p>
          <a:p>
            <a:r>
              <a:rPr lang="cs-CZ" dirty="0"/>
              <a:t>Příměsi – Vysokopecní struska (S), </a:t>
            </a:r>
          </a:p>
          <a:p>
            <a:r>
              <a:rPr lang="cs-CZ" dirty="0"/>
              <a:t>Pucolány obecně (P,Q), </a:t>
            </a:r>
          </a:p>
          <a:p>
            <a:r>
              <a:rPr lang="cs-CZ" dirty="0"/>
              <a:t>Popílky (vápenatý W, Křemičitý V, ), </a:t>
            </a:r>
          </a:p>
          <a:p>
            <a:r>
              <a:rPr lang="cs-CZ" dirty="0"/>
              <a:t>Kalcinovaná břidlice (T), </a:t>
            </a:r>
          </a:p>
          <a:p>
            <a:r>
              <a:rPr lang="cs-CZ" dirty="0"/>
              <a:t>Vápenec (L, LL), </a:t>
            </a:r>
          </a:p>
          <a:p>
            <a:r>
              <a:rPr lang="cs-CZ" dirty="0"/>
              <a:t>Křemičitý úlet (D)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DC656FB-94C3-4D8C-9E5D-23A2A059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1383"/>
            <a:ext cx="7886699" cy="1149268"/>
          </a:xfrm>
        </p:spPr>
        <p:txBody>
          <a:bodyPr/>
          <a:lstStyle/>
          <a:p>
            <a:r>
              <a:rPr lang="cs-CZ" dirty="0"/>
              <a:t>Složení cementu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C5B227-CF9A-4599-9CB8-7AC39FD35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5A7F061-28FD-401E-B944-E8D2E39F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101"/>
            <a:ext cx="7886700" cy="538475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CEM I</a:t>
            </a:r>
          </a:p>
          <a:p>
            <a:r>
              <a:rPr lang="cs-CZ" dirty="0"/>
              <a:t>Portlandský cement</a:t>
            </a:r>
          </a:p>
          <a:p>
            <a:endParaRPr lang="cs-CZ" dirty="0"/>
          </a:p>
          <a:p>
            <a:r>
              <a:rPr lang="cs-CZ" dirty="0"/>
              <a:t>CEM II (A-S, B-S, A-Q, …….A-LL, B-LL, A-M, B-M)</a:t>
            </a:r>
          </a:p>
          <a:p>
            <a:r>
              <a:rPr lang="cs-CZ" dirty="0"/>
              <a:t>Portlandský cement směsný (struska, pucolán, břidlice, vápenec, kombinace všeho)</a:t>
            </a:r>
          </a:p>
          <a:p>
            <a:endParaRPr lang="cs-CZ" dirty="0"/>
          </a:p>
          <a:p>
            <a:r>
              <a:rPr lang="cs-CZ" dirty="0"/>
              <a:t>CEM III (A, B, C)</a:t>
            </a:r>
          </a:p>
          <a:p>
            <a:r>
              <a:rPr lang="cs-CZ" dirty="0"/>
              <a:t>Vysokopecní cement (struska)</a:t>
            </a:r>
          </a:p>
          <a:p>
            <a:endParaRPr lang="cs-CZ" dirty="0"/>
          </a:p>
          <a:p>
            <a:r>
              <a:rPr lang="cs-CZ" dirty="0"/>
              <a:t>CEM IV (A, B)</a:t>
            </a:r>
          </a:p>
          <a:p>
            <a:r>
              <a:rPr lang="cs-CZ" dirty="0"/>
              <a:t>Pucolánový cement (křemičitý úlet, </a:t>
            </a:r>
            <a:r>
              <a:rPr lang="cs-CZ" dirty="0" err="1"/>
              <a:t>přír</a:t>
            </a:r>
            <a:r>
              <a:rPr lang="cs-CZ" dirty="0"/>
              <a:t>. pucolány, popílky)</a:t>
            </a:r>
          </a:p>
          <a:p>
            <a:endParaRPr lang="cs-CZ" dirty="0"/>
          </a:p>
          <a:p>
            <a:r>
              <a:rPr lang="cs-CZ" dirty="0"/>
              <a:t>CEM V (A, B)</a:t>
            </a:r>
          </a:p>
          <a:p>
            <a:r>
              <a:rPr lang="cs-CZ" dirty="0"/>
              <a:t>Směsný cement (struska + směs pucolánů)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44AB81A-D802-4D06-8C2A-C7FB9384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992"/>
            <a:ext cx="7886699" cy="1149268"/>
          </a:xfrm>
        </p:spPr>
        <p:txBody>
          <a:bodyPr>
            <a:normAutofit/>
          </a:bodyPr>
          <a:lstStyle/>
          <a:p>
            <a:r>
              <a:rPr lang="cs-CZ" sz="4000" dirty="0"/>
              <a:t>Značení cementů dle složení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9BC4BD-027B-434D-8C70-61CC3C76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CB0C7D9-EF6D-4097-91F4-C97270E6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Síranovzdorné</a:t>
            </a:r>
            <a:r>
              <a:rPr lang="cs-CZ" dirty="0"/>
              <a:t> cementy</a:t>
            </a:r>
          </a:p>
          <a:p>
            <a:pPr lvl="1"/>
            <a:r>
              <a:rPr lang="cs-CZ" dirty="0"/>
              <a:t>Portlandské CEM I-SR 0, SR 3, SR 5</a:t>
            </a:r>
          </a:p>
          <a:p>
            <a:pPr lvl="2"/>
            <a:r>
              <a:rPr lang="cs-CZ" dirty="0"/>
              <a:t>Obsah C</a:t>
            </a:r>
            <a:r>
              <a:rPr lang="cs-CZ" baseline="-25000" dirty="0"/>
              <a:t>3</a:t>
            </a:r>
            <a:r>
              <a:rPr lang="cs-CZ" dirty="0"/>
              <a:t>A ve slínku (0, ≤ 3 %, ≤ 5 %</a:t>
            </a:r>
          </a:p>
          <a:p>
            <a:pPr lvl="1"/>
            <a:r>
              <a:rPr lang="cs-CZ" dirty="0"/>
              <a:t>Vysokopecní CEM III/B-SR, C-SR</a:t>
            </a:r>
          </a:p>
          <a:p>
            <a:pPr lvl="2"/>
            <a:r>
              <a:rPr lang="cs-CZ" dirty="0"/>
              <a:t>Bez požadavku na C</a:t>
            </a:r>
            <a:r>
              <a:rPr lang="cs-CZ" baseline="-25000" dirty="0"/>
              <a:t>3</a:t>
            </a:r>
            <a:r>
              <a:rPr lang="cs-CZ" dirty="0"/>
              <a:t>A ve slínku</a:t>
            </a:r>
          </a:p>
          <a:p>
            <a:pPr lvl="1"/>
            <a:r>
              <a:rPr lang="cs-CZ" dirty="0"/>
              <a:t>Pucolánové CEM IV/A-SR, B-SR</a:t>
            </a:r>
          </a:p>
          <a:p>
            <a:pPr lvl="2"/>
            <a:r>
              <a:rPr lang="cs-CZ" dirty="0"/>
              <a:t>Obsah C</a:t>
            </a:r>
            <a:r>
              <a:rPr lang="cs-CZ" baseline="-25000" dirty="0"/>
              <a:t>3</a:t>
            </a:r>
            <a:r>
              <a:rPr lang="cs-CZ" dirty="0"/>
              <a:t>A ve slínku ≤ 9 %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68A945-81F0-4A3E-824D-F9C48B0B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Speciální značení cementů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1D000A-CBA3-44F4-A6D9-A14E6D9A8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3076" name="Picture 4" descr="Image result for CEM I SR">
            <a:extLst>
              <a:ext uri="{FF2B5EF4-FFF2-40B4-BE49-F238E27FC236}">
                <a16:creationId xmlns:a16="http://schemas.microsoft.com/office/drawing/2014/main" id="{CF7CB731-059C-496B-990B-6A067E79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12" y="1993900"/>
            <a:ext cx="2465386" cy="24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ement 42,5 R">
            <a:extLst>
              <a:ext uri="{FF2B5EF4-FFF2-40B4-BE49-F238E27FC236}">
                <a16:creationId xmlns:a16="http://schemas.microsoft.com/office/drawing/2014/main" id="{1AFCEB14-EB99-4967-83CF-10556782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213099"/>
            <a:ext cx="3133224" cy="25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7C82DD7-8DB6-4179-A7AF-32E9B1DE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070850" cy="45719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Základní rozdíl mezi 32,5 42,5 52,5 ?</a:t>
            </a:r>
          </a:p>
          <a:p>
            <a:pPr lvl="1"/>
            <a:r>
              <a:rPr lang="cs-CZ" dirty="0"/>
              <a:t>Jemnost mletí </a:t>
            </a:r>
            <a:r>
              <a:rPr lang="cs-CZ" dirty="0">
                <a:sym typeface="Wingdings" panose="05000000000000000000" pitchFamily="2" charset="2"/>
              </a:rPr>
              <a:t> čím jemněji mletý cement, tím vyšší měrný povrch, tím větší reaktivita. Mletí, jeden z finančně a časově nejnáročnějších úkonů</a:t>
            </a:r>
          </a:p>
          <a:p>
            <a:r>
              <a:rPr lang="cs-CZ" dirty="0">
                <a:sym typeface="Wingdings" panose="05000000000000000000" pitchFamily="2" charset="2"/>
              </a:rPr>
              <a:t>Jemněji mletý cement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Větší měrný povrch (</a:t>
            </a:r>
            <a:r>
              <a:rPr lang="cs-CZ" dirty="0" err="1">
                <a:sym typeface="Wingdings" panose="05000000000000000000" pitchFamily="2" charset="2"/>
              </a:rPr>
              <a:t>Blaine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Rychlejší hydratace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Vyšší hydratační teplo a rychlejší vývin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Větší spotřeba záměsové vody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Vyšší počáteční pevnosti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Výraznější objemové změny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Zrnitost cementu 2</a:t>
            </a:r>
            <a:r>
              <a:rPr lang="en-US" dirty="0">
                <a:sym typeface="Wingdings" panose="05000000000000000000" pitchFamily="2" charset="2"/>
              </a:rPr>
              <a:t>~</a:t>
            </a:r>
            <a:r>
              <a:rPr lang="cs-CZ" dirty="0">
                <a:sym typeface="Wingdings" panose="05000000000000000000" pitchFamily="2" charset="2"/>
              </a:rPr>
              <a:t>200 µm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1A202C3-4ED9-417C-B940-C6FEDF71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Značení cementů dle požadavků na </a:t>
            </a:r>
            <a:r>
              <a:rPr lang="cs-CZ" dirty="0" err="1"/>
              <a:t>fyz</a:t>
            </a:r>
            <a:r>
              <a:rPr lang="cs-CZ" dirty="0"/>
              <a:t>.-mech. a </a:t>
            </a:r>
            <a:r>
              <a:rPr lang="cs-CZ" dirty="0" err="1"/>
              <a:t>chem</a:t>
            </a:r>
            <a:r>
              <a:rPr lang="cs-CZ" dirty="0"/>
              <a:t>. vlastnosti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3B06F2-C3C9-4BA9-85A3-C6F7345AD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1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6297D92-8741-472A-9F80-728B7319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 (</a:t>
            </a:r>
            <a:r>
              <a:rPr lang="cs-CZ" dirty="0" err="1"/>
              <a:t>Low</a:t>
            </a:r>
            <a:r>
              <a:rPr lang="cs-CZ" dirty="0"/>
              <a:t>), N (</a:t>
            </a:r>
            <a:r>
              <a:rPr lang="cs-CZ" dirty="0" err="1"/>
              <a:t>Normal</a:t>
            </a:r>
            <a:r>
              <a:rPr lang="cs-CZ" dirty="0"/>
              <a:t>), R (Rapid)</a:t>
            </a:r>
          </a:p>
          <a:p>
            <a:r>
              <a:rPr lang="cs-CZ" dirty="0"/>
              <a:t>32,5 L, N, R poč. tuhnutí ≥ 75 min.</a:t>
            </a:r>
          </a:p>
          <a:p>
            <a:r>
              <a:rPr lang="cs-CZ" dirty="0"/>
              <a:t>42,5 L, N, R poč. tuhnutí ≥ 60 min.</a:t>
            </a:r>
          </a:p>
          <a:p>
            <a:r>
              <a:rPr lang="cs-CZ" dirty="0"/>
              <a:t>52,5 L, N, R poč. tuhnutí ≥ 45 min.</a:t>
            </a:r>
          </a:p>
          <a:p>
            <a:endParaRPr lang="cs-CZ" dirty="0"/>
          </a:p>
          <a:p>
            <a:r>
              <a:rPr lang="cs-CZ" dirty="0"/>
              <a:t>Zároveň požadavky na minimální pevnosti po několika dnech zrání (2 nebo 7 dnů).</a:t>
            </a:r>
          </a:p>
          <a:p>
            <a:r>
              <a:rPr lang="cs-CZ" dirty="0"/>
              <a:t>Například 52,5 L po 2 dnech ≥ 10 MPa, ale 52,5 R po dvou dnech ≥ 30 MPa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B43DE19-8E91-4605-B291-A133E8DC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Označení dle „rychlosti“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6EA17E-7747-491E-9077-8D61450B5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3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7C82DD7-8DB6-4179-A7AF-32E9B1DE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070850" cy="4571999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Výpal: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3300 </a:t>
            </a:r>
            <a:r>
              <a:rPr lang="cs-CZ" dirty="0" err="1">
                <a:sym typeface="Wingdings" panose="05000000000000000000" pitchFamily="2" charset="2"/>
              </a:rPr>
              <a:t>kJ</a:t>
            </a:r>
            <a:r>
              <a:rPr lang="cs-CZ" dirty="0">
                <a:sym typeface="Wingdings" panose="05000000000000000000" pitchFamily="2" charset="2"/>
              </a:rPr>
              <a:t>/kg cementu v rotační peci s výměníkem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1kg pneumatiky  25 MJ energie,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1kg masokostní moučky  20 MJ energie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1kg městských kalů  10 MJ energie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1kg komunálního odpadu  15 MJ energie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Na 1kg Cementu </a:t>
            </a:r>
            <a:r>
              <a:rPr lang="cs-CZ" dirty="0" err="1">
                <a:sym typeface="Wingdings" panose="05000000000000000000" pitchFamily="2" charset="2"/>
              </a:rPr>
              <a:t>ekv</a:t>
            </a:r>
            <a:r>
              <a:rPr lang="cs-CZ" dirty="0">
                <a:sym typeface="Wingdings" panose="05000000000000000000" pitchFamily="2" charset="2"/>
              </a:rPr>
              <a:t>. 80 kg oleje a 105 kWh energie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1A202C3-4ED9-417C-B940-C6FEDF71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Značení cementů dle požadavků na </a:t>
            </a:r>
            <a:r>
              <a:rPr lang="cs-CZ" dirty="0" err="1"/>
              <a:t>fyz</a:t>
            </a:r>
            <a:r>
              <a:rPr lang="cs-CZ" dirty="0"/>
              <a:t>.-mech. a </a:t>
            </a:r>
            <a:r>
              <a:rPr lang="cs-CZ" dirty="0" err="1"/>
              <a:t>chem</a:t>
            </a:r>
            <a:r>
              <a:rPr lang="cs-CZ" dirty="0"/>
              <a:t>. vlastnosti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3B06F2-C3C9-4BA9-85A3-C6F7345AD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C5BD03-0C19-43E1-9195-B0FBBE7D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4692403"/>
            <a:ext cx="3032284" cy="2031630"/>
          </a:xfrm>
          <a:prstGeom prst="rect">
            <a:avLst/>
          </a:prstGeom>
        </p:spPr>
      </p:pic>
      <p:pic>
        <p:nvPicPr>
          <p:cNvPr id="2050" name="Picture 2" descr="Image result for rotační pec cement">
            <a:extLst>
              <a:ext uri="{FF2B5EF4-FFF2-40B4-BE49-F238E27FC236}">
                <a16:creationId xmlns:a16="http://schemas.microsoft.com/office/drawing/2014/main" id="{17DBD770-E799-4731-AA46-D9723308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02" y="4692403"/>
            <a:ext cx="3594100" cy="20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1908</Words>
  <Application>Microsoft Office PowerPoint</Application>
  <PresentationFormat>Předvádění na obrazovce (4:3)</PresentationFormat>
  <Paragraphs>264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Motiv Office</vt:lpstr>
      <vt:lpstr>BJ055 - Vlastnosti a užití stavebních materiálů v konstrukcích</vt:lpstr>
      <vt:lpstr>OPAKOVÁNÍ CEMENT A BETON</vt:lpstr>
      <vt:lpstr>CEMENT</vt:lpstr>
      <vt:lpstr>Složení cementu</vt:lpstr>
      <vt:lpstr>Značení cementů dle složení</vt:lpstr>
      <vt:lpstr>Speciální značení cementů</vt:lpstr>
      <vt:lpstr>Značení cementů dle požadavků na fyz.-mech. a chem. vlastnosti</vt:lpstr>
      <vt:lpstr>Označení dle „rychlosti“</vt:lpstr>
      <vt:lpstr>Značení cementů dle požadavků na fyz.-mech. a chem. vlastnosti</vt:lpstr>
      <vt:lpstr>Značení cementů dle požadavků na fyz.-mech. a chem. vlastnosti</vt:lpstr>
      <vt:lpstr>BETON</vt:lpstr>
      <vt:lpstr>Výpočet</vt:lpstr>
      <vt:lpstr>Výpočet</vt:lpstr>
      <vt:lpstr>Výpočet – složení betonu</vt:lpstr>
      <vt:lpstr>ČSN EN 12350-2 Zkoušení čerstvého betonu Část 2: Zkouška sednutím </vt:lpstr>
      <vt:lpstr>ČSN EN 12350-2 Zkoušení čerstvého betonu Část 2: Zkouška sednutím </vt:lpstr>
      <vt:lpstr>ČSN EN 12350-3 Zkoušení čerstvého betonu Část 3: Zkouška Vebe </vt:lpstr>
      <vt:lpstr>ČSN EN 12350-3 Zkoušení čerstvého betonu Část 3: Zkouška Vebe </vt:lpstr>
      <vt:lpstr>ČSN EN 12350-4 Zkoušení čerstvého betonu Část 4: Stupeň zhutnitelnosti </vt:lpstr>
      <vt:lpstr>ČSN EN 12350-4 Zkoušení čerstvého betonu Část 4: Stupeň zhutnitelnosti </vt:lpstr>
      <vt:lpstr>Další zkoušky čerstvého betonu</vt:lpstr>
      <vt:lpstr>ČSN EN 12390-3. Zkoušení ztvrdlého betonu - Část 3: Pevnost v tlaku zkušebních těles</vt:lpstr>
      <vt:lpstr>ČSN EN 12390-3. Zkoušení ztvrdlého betonu - Část 3: Pevnost v tlaku zkušebních těles</vt:lpstr>
      <vt:lpstr>ČSN EN 12390-5. Zkoušení ztvrdlého betonu - Část 5: Pevnost v tahu ohybem zkušebních těles</vt:lpstr>
      <vt:lpstr>ČSN EN 12390-5. Zkoušení ztvrdlého betonu - Část 5: Pevnost v tahu ohybem zkušebních těles</vt:lpstr>
      <vt:lpstr>ČSN EN 12390-6. Zkoušení ztvrdlého betonu - Část 6: Pevnost v příčném tahu zkušebních těles</vt:lpstr>
      <vt:lpstr>ČSN EN 12390-6. Zkoušení ztvrdlého betonu - Část 6: Pevnost v příčném tahu zkušebních těles</vt:lpstr>
      <vt:lpstr>ČSN EN 12390-8. Zkoušení ztvrdlého betonu - Část 8: Hloubka průsaku tlakovou vodou</vt:lpstr>
      <vt:lpstr>ČSN EN 12390-8. Zkoušení ztvrdlého betonu - Část 8: Hloubka průsaku tlakovou vodou</vt:lpstr>
      <vt:lpstr>Další zkoušky</vt:lpstr>
      <vt:lpstr>Měření objemových změn</vt:lpstr>
      <vt:lpstr>Rozložení pórů ve struktuře</vt:lpstr>
      <vt:lpstr>Rozložení pórů ve struktuře</vt:lpstr>
      <vt:lpstr>NEDESTRUKTIVNÍ METODY</vt:lpstr>
      <vt:lpstr>Tvrdoměrné metody </vt:lpstr>
      <vt:lpstr>Nevýhody NDT - tvrdoměrné</vt:lpstr>
      <vt:lpstr>Elektroakustické metody</vt:lpstr>
      <vt:lpstr>DĚKUJI ZA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Hermann</dc:creator>
  <cp:lastModifiedBy>Radek Hermann</cp:lastModifiedBy>
  <cp:revision>45</cp:revision>
  <dcterms:created xsi:type="dcterms:W3CDTF">2018-04-05T14:11:18Z</dcterms:created>
  <dcterms:modified xsi:type="dcterms:W3CDTF">2020-02-18T10:17:24Z</dcterms:modified>
</cp:coreProperties>
</file>