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9" r:id="rId3"/>
    <p:sldId id="287" r:id="rId4"/>
    <p:sldId id="271" r:id="rId5"/>
    <p:sldId id="273" r:id="rId6"/>
    <p:sldId id="274" r:id="rId7"/>
    <p:sldId id="272" r:id="rId8"/>
    <p:sldId id="288" r:id="rId9"/>
    <p:sldId id="262" r:id="rId10"/>
    <p:sldId id="276" r:id="rId11"/>
    <p:sldId id="277" r:id="rId12"/>
    <p:sldId id="275" r:id="rId13"/>
    <p:sldId id="266" r:id="rId14"/>
    <p:sldId id="268" r:id="rId15"/>
    <p:sldId id="278" r:id="rId16"/>
    <p:sldId id="279" r:id="rId17"/>
    <p:sldId id="280" r:id="rId18"/>
    <p:sldId id="267" r:id="rId19"/>
    <p:sldId id="281" r:id="rId20"/>
    <p:sldId id="282" r:id="rId21"/>
    <p:sldId id="265" r:id="rId22"/>
    <p:sldId id="269" r:id="rId23"/>
    <p:sldId id="270" r:id="rId24"/>
    <p:sldId id="283" r:id="rId25"/>
    <p:sldId id="284" r:id="rId26"/>
    <p:sldId id="289" r:id="rId27"/>
    <p:sldId id="301" r:id="rId28"/>
    <p:sldId id="302" r:id="rId29"/>
    <p:sldId id="303" r:id="rId30"/>
    <p:sldId id="304" r:id="rId31"/>
    <p:sldId id="305" r:id="rId32"/>
    <p:sldId id="286" r:id="rId33"/>
    <p:sldId id="290" r:id="rId34"/>
    <p:sldId id="285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261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6412" autoAdjust="0"/>
  </p:normalViewPr>
  <p:slideViewPr>
    <p:cSldViewPr snapToGrid="0">
      <p:cViewPr varScale="1">
        <p:scale>
          <a:sx n="75" d="100"/>
          <a:sy n="75" d="100"/>
        </p:scale>
        <p:origin x="12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6817564-23F1-4FC5-8F07-F8F75EE7F7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NÁZEV PŘEDMĚTU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5BA91C-CDA3-44B1-9516-223C473E61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2A75C-96F0-4F0F-87DE-F991A7113AAA}" type="datetimeFigureOut">
              <a:rPr lang="cs-CZ" smtClean="0"/>
              <a:t>25.02.2020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E40D7CA-0E1A-4817-A0E9-1039CB260B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5CA3A0-EFA9-4C4F-8300-68004C2462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4A503-49F5-42F0-88DE-74DAC99BAE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831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NÁZEV PŘEDMĚTU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8422B-7AC7-4CF5-91AF-B77EB2781BC2}" type="datetimeFigureOut">
              <a:rPr lang="cs-CZ" smtClean="0"/>
              <a:t>25.02.2020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EB23D-DCB0-4F42-B459-B18D7CAE3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987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238" y="3459854"/>
            <a:ext cx="8317523" cy="499627"/>
          </a:xfrm>
        </p:spPr>
        <p:txBody>
          <a:bodyPr anchor="b">
            <a:noAutofit/>
          </a:bodyPr>
          <a:lstStyle>
            <a:lvl1pPr algn="ctr">
              <a:defRPr sz="2800" b="1" u="none"/>
            </a:lvl1pPr>
          </a:lstStyle>
          <a:p>
            <a:r>
              <a:rPr lang="cs-CZ" dirty="0"/>
              <a:t>NÁZEV PŘEDMĚTU</a:t>
            </a:r>
            <a:endParaRPr lang="en-US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24F1C02B-4C26-4C81-9223-46901CE55D13}"/>
              </a:ext>
            </a:extLst>
          </p:cNvPr>
          <p:cNvGrpSpPr/>
          <p:nvPr userDrawn="1"/>
        </p:nvGrpSpPr>
        <p:grpSpPr>
          <a:xfrm>
            <a:off x="6159490" y="5030788"/>
            <a:ext cx="3340130" cy="1827212"/>
            <a:chOff x="6163908" y="5030788"/>
            <a:chExt cx="3340130" cy="1827212"/>
          </a:xfrm>
        </p:grpSpPr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AF88B215-055A-44DA-A102-66300FD4B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3908" y="5030788"/>
              <a:ext cx="2987824" cy="1827212"/>
            </a:xfrm>
            <a:prstGeom prst="rect">
              <a:avLst/>
            </a:prstGeom>
          </p:spPr>
        </p:pic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8ACAF5CE-24A4-4189-BB77-86F27B79A2C8}"/>
                </a:ext>
              </a:extLst>
            </p:cNvPr>
            <p:cNvSpPr txBox="1"/>
            <p:nvPr/>
          </p:nvSpPr>
          <p:spPr>
            <a:xfrm>
              <a:off x="7842483" y="6536669"/>
              <a:ext cx="16615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sz="1200" b="1" dirty="0">
                <a:solidFill>
                  <a:schemeClr val="tx1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18" name="Obrázek 3">
            <a:extLst>
              <a:ext uri="{FF2B5EF4-FFF2-40B4-BE49-F238E27FC236}">
                <a16:creationId xmlns:a16="http://schemas.microsoft.com/office/drawing/2014/main" id="{DF035EC9-749E-41F2-8AC1-F16DDF0EDD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05" y="2040837"/>
            <a:ext cx="3271240" cy="79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ástupný symbol pro text 23">
            <a:extLst>
              <a:ext uri="{FF2B5EF4-FFF2-40B4-BE49-F238E27FC236}">
                <a16:creationId xmlns:a16="http://schemas.microsoft.com/office/drawing/2014/main" id="{58FC378C-76C9-4194-B260-B680AAC77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238" y="4399346"/>
            <a:ext cx="8207375" cy="310203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800" b="0" dirty="0"/>
              <a:t>JMÉNO VYUČUJÍCÍHO</a:t>
            </a:r>
            <a:endParaRPr lang="en-US" sz="1800" b="0" dirty="0"/>
          </a:p>
          <a:p>
            <a:pPr lvl="0"/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688" y="6354106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7C8CA5-601A-418A-9E5A-8DE915C9AC06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68A483F-1145-4E5F-95D2-A1B3118747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5838433"/>
            <a:ext cx="2193230" cy="97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4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PŘEDMĚTU</a:t>
            </a:r>
          </a:p>
        </p:txBody>
      </p:sp>
      <p:sp>
        <p:nvSpPr>
          <p:cNvPr id="9" name="Zástupný symbol pro číslo snímku 17">
            <a:extLst>
              <a:ext uri="{FF2B5EF4-FFF2-40B4-BE49-F238E27FC236}">
                <a16:creationId xmlns:a16="http://schemas.microsoft.com/office/drawing/2014/main" id="{31F7F5E5-671C-4212-B9B9-EBC0227DA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6798" y="6397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9A8C71-450F-4587-93EA-DA06904781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984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PŘEDMĚTU</a:t>
            </a:r>
          </a:p>
        </p:txBody>
      </p:sp>
      <p:sp>
        <p:nvSpPr>
          <p:cNvPr id="8" name="Zástupný symbol pro číslo snímku 17">
            <a:extLst>
              <a:ext uri="{FF2B5EF4-FFF2-40B4-BE49-F238E27FC236}">
                <a16:creationId xmlns:a16="http://schemas.microsoft.com/office/drawing/2014/main" id="{7F3E4A9F-7E42-43D1-A6D6-E7CFA332E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6798" y="6397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9A8C71-450F-4587-93EA-DA06904781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54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PŘEDMĚTU</a:t>
            </a:r>
          </a:p>
        </p:txBody>
      </p:sp>
      <p:sp>
        <p:nvSpPr>
          <p:cNvPr id="8" name="Zástupný symbol pro číslo snímku 17">
            <a:extLst>
              <a:ext uri="{FF2B5EF4-FFF2-40B4-BE49-F238E27FC236}">
                <a16:creationId xmlns:a16="http://schemas.microsoft.com/office/drawing/2014/main" id="{ADE1BEA6-3CD7-4871-8D30-4CA5C65E7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6798" y="6397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9A8C71-450F-4587-93EA-DA06904781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473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6586C71E-2C6E-4F48-A65C-E50DBFC238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6798" y="5524500"/>
            <a:ext cx="2180515" cy="133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65600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41421"/>
            <a:ext cx="7886699" cy="1149268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8" name="Zástupný symbol pro číslo snímku 17">
            <a:extLst>
              <a:ext uri="{FF2B5EF4-FFF2-40B4-BE49-F238E27FC236}">
                <a16:creationId xmlns:a16="http://schemas.microsoft.com/office/drawing/2014/main" id="{F5A811AD-6D78-49B7-97A0-12AA90B1F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6798" y="6397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9A8C71-450F-4587-93EA-DA06904781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42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238" y="3459854"/>
            <a:ext cx="8317523" cy="499627"/>
          </a:xfrm>
        </p:spPr>
        <p:txBody>
          <a:bodyPr anchor="b">
            <a:noAutofit/>
          </a:bodyPr>
          <a:lstStyle>
            <a:lvl1pPr algn="ctr">
              <a:defRPr sz="3200" b="1" u="none"/>
            </a:lvl1pPr>
          </a:lstStyle>
          <a:p>
            <a:r>
              <a:rPr lang="cs-CZ" dirty="0"/>
              <a:t>DĚKUJI ZA POZORNOST !</a:t>
            </a:r>
            <a:endParaRPr lang="en-US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24F1C02B-4C26-4C81-9223-46901CE55D13}"/>
              </a:ext>
            </a:extLst>
          </p:cNvPr>
          <p:cNvGrpSpPr/>
          <p:nvPr userDrawn="1"/>
        </p:nvGrpSpPr>
        <p:grpSpPr>
          <a:xfrm>
            <a:off x="6159490" y="5030788"/>
            <a:ext cx="3340130" cy="1827212"/>
            <a:chOff x="6163908" y="5030788"/>
            <a:chExt cx="3340130" cy="1827212"/>
          </a:xfrm>
        </p:grpSpPr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AF88B215-055A-44DA-A102-66300FD4B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63908" y="5030788"/>
              <a:ext cx="2987824" cy="1827212"/>
            </a:xfrm>
            <a:prstGeom prst="rect">
              <a:avLst/>
            </a:prstGeom>
          </p:spPr>
        </p:pic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8ACAF5CE-24A4-4189-BB77-86F27B79A2C8}"/>
                </a:ext>
              </a:extLst>
            </p:cNvPr>
            <p:cNvSpPr txBox="1"/>
            <p:nvPr/>
          </p:nvSpPr>
          <p:spPr>
            <a:xfrm>
              <a:off x="7842483" y="6536669"/>
              <a:ext cx="16615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sz="1200" b="1" dirty="0">
                <a:solidFill>
                  <a:schemeClr val="tx1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18" name="Obrázek 3">
            <a:extLst>
              <a:ext uri="{FF2B5EF4-FFF2-40B4-BE49-F238E27FC236}">
                <a16:creationId xmlns:a16="http://schemas.microsoft.com/office/drawing/2014/main" id="{DF035EC9-749E-41F2-8AC1-F16DDF0EDD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05" y="2040837"/>
            <a:ext cx="3271240" cy="79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688" y="6354106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7C8CA5-601A-418A-9E5A-8DE915C9AC0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27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PŘEDMĚTU</a:t>
            </a:r>
          </a:p>
        </p:txBody>
      </p:sp>
      <p:sp>
        <p:nvSpPr>
          <p:cNvPr id="7" name="Zástupný symbol pro číslo snímku 17">
            <a:extLst>
              <a:ext uri="{FF2B5EF4-FFF2-40B4-BE49-F238E27FC236}">
                <a16:creationId xmlns:a16="http://schemas.microsoft.com/office/drawing/2014/main" id="{9BE27022-7518-4CE3-8B8B-5D78E31E7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6798" y="6397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9A8C71-450F-4587-93EA-DA06904781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72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PŘEDMĚTU</a:t>
            </a:r>
          </a:p>
        </p:txBody>
      </p:sp>
      <p:sp>
        <p:nvSpPr>
          <p:cNvPr id="9" name="Zástupný symbol pro číslo snímku 17">
            <a:extLst>
              <a:ext uri="{FF2B5EF4-FFF2-40B4-BE49-F238E27FC236}">
                <a16:creationId xmlns:a16="http://schemas.microsoft.com/office/drawing/2014/main" id="{DB6FB0E5-12A1-4E98-A442-654BF2D95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6798" y="6397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9A8C71-450F-4587-93EA-DA06904781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460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PŘEDMĚTU</a:t>
            </a:r>
          </a:p>
        </p:txBody>
      </p:sp>
      <p:sp>
        <p:nvSpPr>
          <p:cNvPr id="11" name="Zástupný symbol pro číslo snímku 17">
            <a:extLst>
              <a:ext uri="{FF2B5EF4-FFF2-40B4-BE49-F238E27FC236}">
                <a16:creationId xmlns:a16="http://schemas.microsoft.com/office/drawing/2014/main" id="{64312CC3-1933-4BA5-8D7B-CCF75360E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6798" y="6397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9A8C71-450F-4587-93EA-DA06904781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22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PŘEDMĚTU</a:t>
            </a:r>
          </a:p>
        </p:txBody>
      </p:sp>
      <p:sp>
        <p:nvSpPr>
          <p:cNvPr id="7" name="Zástupný symbol pro číslo snímku 17">
            <a:extLst>
              <a:ext uri="{FF2B5EF4-FFF2-40B4-BE49-F238E27FC236}">
                <a16:creationId xmlns:a16="http://schemas.microsoft.com/office/drawing/2014/main" id="{CE9B604B-A934-452D-9A40-559DD71A9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6798" y="6397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9A8C71-450F-4587-93EA-DA06904781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073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PŘEDMĚTU</a:t>
            </a:r>
          </a:p>
        </p:txBody>
      </p:sp>
      <p:sp>
        <p:nvSpPr>
          <p:cNvPr id="6" name="Zástupný symbol pro číslo snímku 17">
            <a:extLst>
              <a:ext uri="{FF2B5EF4-FFF2-40B4-BE49-F238E27FC236}">
                <a16:creationId xmlns:a16="http://schemas.microsoft.com/office/drawing/2014/main" id="{F959FD12-F132-4170-AE8D-CC214E56D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6798" y="6397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9A8C71-450F-4587-93EA-DA06904781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918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PŘEDMĚTU</a:t>
            </a:r>
          </a:p>
        </p:txBody>
      </p:sp>
      <p:sp>
        <p:nvSpPr>
          <p:cNvPr id="9" name="Zástupný symbol pro číslo snímku 17">
            <a:extLst>
              <a:ext uri="{FF2B5EF4-FFF2-40B4-BE49-F238E27FC236}">
                <a16:creationId xmlns:a16="http://schemas.microsoft.com/office/drawing/2014/main" id="{42D0C884-5571-4601-A891-69877F4AD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6798" y="6397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9A8C71-450F-4587-93EA-DA06904781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526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E4D08255-FDD9-4223-9B54-24F67ED2056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966798" y="5524500"/>
            <a:ext cx="2180515" cy="13335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4CD6F86-7D3A-42AF-B99A-6B43DD7FA7B0}"/>
              </a:ext>
            </a:extLst>
          </p:cNvPr>
          <p:cNvSpPr/>
          <p:nvPr userDrawn="1"/>
        </p:nvSpPr>
        <p:spPr bwMode="auto">
          <a:xfrm>
            <a:off x="194576" y="5398568"/>
            <a:ext cx="2304256" cy="9274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9BC90585-38AC-43EF-80AD-4DB0E0D99612}"/>
              </a:ext>
            </a:extLst>
          </p:cNvPr>
          <p:cNvGrpSpPr/>
          <p:nvPr userDrawn="1"/>
        </p:nvGrpSpPr>
        <p:grpSpPr>
          <a:xfrm>
            <a:off x="0" y="0"/>
            <a:ext cx="9144000" cy="6292656"/>
            <a:chOff x="56944" y="-97360"/>
            <a:chExt cx="9144000" cy="6292656"/>
          </a:xfrm>
        </p:grpSpPr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7B3F0B33-0F1E-4A4F-90C2-43DE7FD97CBD}"/>
                </a:ext>
              </a:extLst>
            </p:cNvPr>
            <p:cNvSpPr/>
            <p:nvPr userDrawn="1"/>
          </p:nvSpPr>
          <p:spPr bwMode="auto">
            <a:xfrm>
              <a:off x="56944" y="-97360"/>
              <a:ext cx="2304256" cy="17099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B123E14E-8E61-4B52-A99C-0A45E2DD5657}"/>
                </a:ext>
              </a:extLst>
            </p:cNvPr>
            <p:cNvSpPr/>
            <p:nvPr/>
          </p:nvSpPr>
          <p:spPr bwMode="auto">
            <a:xfrm>
              <a:off x="149675" y="5514070"/>
              <a:ext cx="2304256" cy="6812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93670283-B27A-4211-A97E-3D269A0E0155}"/>
                </a:ext>
              </a:extLst>
            </p:cNvPr>
            <p:cNvSpPr/>
            <p:nvPr userDrawn="1"/>
          </p:nvSpPr>
          <p:spPr bwMode="auto">
            <a:xfrm>
              <a:off x="6896688" y="4591893"/>
              <a:ext cx="2304256" cy="92748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</p:grpSp>
      <p:pic>
        <p:nvPicPr>
          <p:cNvPr id="15" name="Obrázek 14">
            <a:extLst>
              <a:ext uri="{FF2B5EF4-FFF2-40B4-BE49-F238E27FC236}">
                <a16:creationId xmlns:a16="http://schemas.microsoft.com/office/drawing/2014/main" id="{EA88445D-9E66-4D92-ABD7-8A44D310070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145233" cy="118129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NÁZEV PŘEDMĚTU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8" name="Zástupný symbol pro číslo snímku 17">
            <a:extLst>
              <a:ext uri="{FF2B5EF4-FFF2-40B4-BE49-F238E27FC236}">
                <a16:creationId xmlns:a16="http://schemas.microsoft.com/office/drawing/2014/main" id="{68D9A66B-E006-462A-A1AA-83FD5B704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39A8C71-450F-4587-93EA-DA06904781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08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G4KWLGyUX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bAKBX2VoMn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057ED-45F6-4CE7-A33C-83EDA7C04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238" y="3459854"/>
            <a:ext cx="8317523" cy="807346"/>
          </a:xfrm>
        </p:spPr>
        <p:txBody>
          <a:bodyPr/>
          <a:lstStyle/>
          <a:p>
            <a:r>
              <a:rPr lang="cs-CZ" dirty="0"/>
              <a:t>BJ055 - Vlastnosti a užití stavebních materiálů v konstrukcích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511596B-9EA1-4EF3-BBD9-1AC9DE8103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0299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02501CEC-AE19-466B-A574-077C877C9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01" y="2946400"/>
            <a:ext cx="4781599" cy="287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2700"/>
            <a:ext cx="7886700" cy="5114924"/>
          </a:xfrm>
        </p:spPr>
        <p:txBody>
          <a:bodyPr>
            <a:normAutofit/>
          </a:bodyPr>
          <a:lstStyle/>
          <a:p>
            <a:r>
              <a:rPr lang="cs-CZ" b="1" dirty="0"/>
              <a:t>Výrobny v ČR</a:t>
            </a:r>
          </a:p>
          <a:p>
            <a:r>
              <a:rPr lang="cs-CZ" dirty="0"/>
              <a:t>Cement Hranice</a:t>
            </a:r>
          </a:p>
          <a:p>
            <a:r>
              <a:rPr lang="cs-CZ" dirty="0"/>
              <a:t>Mokrá (ČM cement</a:t>
            </a:r>
          </a:p>
          <a:p>
            <a:r>
              <a:rPr lang="cs-CZ" dirty="0"/>
              <a:t>Prachovice (</a:t>
            </a:r>
            <a:r>
              <a:rPr lang="cs-CZ" dirty="0" err="1"/>
              <a:t>Holcim</a:t>
            </a:r>
            <a:r>
              <a:rPr lang="cs-CZ" dirty="0"/>
              <a:t>/</a:t>
            </a:r>
            <a:r>
              <a:rPr lang="cs-CZ" dirty="0" err="1"/>
              <a:t>Cemex</a:t>
            </a:r>
            <a:r>
              <a:rPr lang="cs-CZ" dirty="0"/>
              <a:t>)</a:t>
            </a:r>
          </a:p>
          <a:p>
            <a:r>
              <a:rPr lang="cs-CZ" dirty="0"/>
              <a:t>Čížkovice (</a:t>
            </a:r>
            <a:r>
              <a:rPr lang="cs-CZ" dirty="0" err="1"/>
              <a:t>Lafarge</a:t>
            </a:r>
            <a:r>
              <a:rPr lang="cs-CZ" dirty="0"/>
              <a:t>)</a:t>
            </a:r>
          </a:p>
          <a:p>
            <a:r>
              <a:rPr lang="cs-CZ" dirty="0"/>
              <a:t>Radotín (ČM cement)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CEMENT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255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2700"/>
            <a:ext cx="7886700" cy="5114924"/>
          </a:xfrm>
        </p:spPr>
        <p:txBody>
          <a:bodyPr>
            <a:normAutofit/>
          </a:bodyPr>
          <a:lstStyle/>
          <a:p>
            <a:r>
              <a:rPr lang="cs-CZ" b="1" dirty="0"/>
              <a:t>Základní postup výroby cementu</a:t>
            </a:r>
          </a:p>
          <a:p>
            <a:r>
              <a:rPr lang="cs-CZ" b="1" dirty="0"/>
              <a:t>1) Příprava surovinové směsi</a:t>
            </a:r>
          </a:p>
          <a:p>
            <a:pPr lvl="1"/>
            <a:r>
              <a:rPr lang="cs-CZ" dirty="0"/>
              <a:t>Těžba vápence a korekčních surovin, drcení, homogenizace</a:t>
            </a:r>
          </a:p>
          <a:p>
            <a:r>
              <a:rPr lang="cs-CZ" b="1" dirty="0"/>
              <a:t>2) Výroba slínku</a:t>
            </a:r>
          </a:p>
          <a:p>
            <a:pPr lvl="1"/>
            <a:r>
              <a:rPr lang="cs-CZ" dirty="0"/>
              <a:t>Výpal, chlazení</a:t>
            </a:r>
          </a:p>
          <a:p>
            <a:r>
              <a:rPr lang="cs-CZ" b="1" dirty="0"/>
              <a:t>3) Výroba cementu</a:t>
            </a:r>
            <a:endParaRPr lang="cs-CZ" dirty="0"/>
          </a:p>
          <a:p>
            <a:pPr lvl="1"/>
            <a:r>
              <a:rPr lang="cs-CZ" dirty="0"/>
              <a:t>Mletí slínku s příměsemi, přísadami, balení, expedice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CEMENT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105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2700"/>
            <a:ext cx="7886700" cy="5305342"/>
          </a:xfrm>
        </p:spPr>
        <p:txBody>
          <a:bodyPr>
            <a:normAutofit/>
          </a:bodyPr>
          <a:lstStyle/>
          <a:p>
            <a:r>
              <a:rPr lang="cs-CZ" b="1" dirty="0"/>
              <a:t>Výroba:</a:t>
            </a:r>
          </a:p>
          <a:p>
            <a:r>
              <a:rPr lang="cs-CZ" b="1" dirty="0"/>
              <a:t>Suroviny   </a:t>
            </a:r>
          </a:p>
          <a:p>
            <a:pPr lvl="1"/>
            <a:r>
              <a:rPr lang="cs-CZ" dirty="0"/>
              <a:t>Vápenec (CaO)</a:t>
            </a:r>
          </a:p>
          <a:p>
            <a:pPr lvl="1"/>
            <a:r>
              <a:rPr lang="cs-CZ" dirty="0"/>
              <a:t>Jíly (SiO</a:t>
            </a:r>
            <a:r>
              <a:rPr lang="cs-CZ" baseline="-25000" dirty="0"/>
              <a:t>2</a:t>
            </a:r>
            <a:r>
              <a:rPr lang="cs-CZ" dirty="0"/>
              <a:t>, Al</a:t>
            </a:r>
            <a:r>
              <a:rPr lang="cs-CZ" baseline="-25000" dirty="0"/>
              <a:t>2</a:t>
            </a:r>
            <a:r>
              <a:rPr lang="cs-CZ" dirty="0"/>
              <a:t>O</a:t>
            </a:r>
            <a:r>
              <a:rPr lang="cs-CZ" baseline="-25000" dirty="0"/>
              <a:t>3</a:t>
            </a:r>
            <a:r>
              <a:rPr lang="cs-CZ" dirty="0"/>
              <a:t>, Fe</a:t>
            </a:r>
            <a:r>
              <a:rPr lang="cs-CZ" baseline="-25000" dirty="0"/>
              <a:t>2</a:t>
            </a:r>
            <a:r>
              <a:rPr lang="cs-CZ" dirty="0"/>
              <a:t>O</a:t>
            </a:r>
            <a:r>
              <a:rPr lang="cs-CZ" baseline="-25000" dirty="0"/>
              <a:t>3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Křemičitý písek (SiO</a:t>
            </a:r>
            <a:r>
              <a:rPr lang="cs-CZ" baseline="-25000" dirty="0"/>
              <a:t>2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Kyzové odprašky (Fe</a:t>
            </a:r>
            <a:r>
              <a:rPr lang="cs-CZ" baseline="-25000" dirty="0"/>
              <a:t>2</a:t>
            </a:r>
            <a:r>
              <a:rPr lang="cs-CZ" dirty="0"/>
              <a:t>O</a:t>
            </a:r>
            <a:r>
              <a:rPr lang="cs-CZ" baseline="-25000" dirty="0"/>
              <a:t>3</a:t>
            </a:r>
            <a:r>
              <a:rPr lang="cs-CZ" dirty="0"/>
              <a:t>)</a:t>
            </a:r>
          </a:p>
          <a:p>
            <a:pPr lvl="1"/>
            <a:endParaRPr lang="cs-CZ" dirty="0"/>
          </a:p>
          <a:p>
            <a:r>
              <a:rPr lang="cs-CZ" b="1" dirty="0"/>
              <a:t>Rozdělení výroby dle způsobu výroby:</a:t>
            </a:r>
          </a:p>
          <a:p>
            <a:pPr lvl="1"/>
            <a:r>
              <a:rPr lang="cs-CZ" dirty="0"/>
              <a:t>Suchý způsob </a:t>
            </a:r>
          </a:p>
          <a:p>
            <a:pPr lvl="1"/>
            <a:r>
              <a:rPr lang="cs-CZ" dirty="0"/>
              <a:t>Polosuchý způsob - </a:t>
            </a:r>
            <a:r>
              <a:rPr lang="cs-CZ" dirty="0" err="1"/>
              <a:t>sbalkování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Mokrý způsob (výpal surovinového kalu)</a:t>
            </a:r>
          </a:p>
          <a:p>
            <a:r>
              <a:rPr lang="nb-NO" sz="1800" b="1" dirty="0">
                <a:hlinkClick r:id="rId2"/>
              </a:rPr>
              <a:t>Video - Lom Prachovice (5 min)</a:t>
            </a:r>
            <a:endParaRPr lang="cs-CZ" sz="1800" b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CEMENT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720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2700"/>
            <a:ext cx="7886700" cy="5114924"/>
          </a:xfrm>
        </p:spPr>
        <p:txBody>
          <a:bodyPr>
            <a:normAutofit/>
          </a:bodyPr>
          <a:lstStyle/>
          <a:p>
            <a:r>
              <a:rPr lang="cs-CZ" dirty="0"/>
              <a:t>Suroviny pro výrobu cementu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CEMENT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2050" name="Picture 2" descr="Meal raw materials chemical composition (% in weight) (Carpio, 2005)">
            <a:extLst>
              <a:ext uri="{FF2B5EF4-FFF2-40B4-BE49-F238E27FC236}">
                <a16:creationId xmlns:a16="http://schemas.microsoft.com/office/drawing/2014/main" id="{AB4EE709-54C7-478A-A6DF-245722C08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6" y="2606674"/>
            <a:ext cx="7693025" cy="211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69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3000"/>
            <a:ext cx="7886700" cy="5445042"/>
          </a:xfrm>
        </p:spPr>
        <p:txBody>
          <a:bodyPr>
            <a:normAutofit/>
          </a:bodyPr>
          <a:lstStyle/>
          <a:p>
            <a:r>
              <a:rPr lang="cs-CZ" dirty="0"/>
              <a:t>Rozdíl suchý, polosuchý, mokrý:</a:t>
            </a:r>
          </a:p>
          <a:p>
            <a:r>
              <a:rPr lang="cs-CZ" b="1" dirty="0"/>
              <a:t>Suchý: (cca 3100 – 3700 </a:t>
            </a:r>
            <a:r>
              <a:rPr lang="cs-CZ" b="1" dirty="0" err="1"/>
              <a:t>kJ</a:t>
            </a:r>
            <a:r>
              <a:rPr lang="cs-CZ" b="1" dirty="0"/>
              <a:t>/kg)</a:t>
            </a:r>
          </a:p>
          <a:p>
            <a:pPr lvl="1"/>
            <a:r>
              <a:rPr lang="cs-CZ" dirty="0"/>
              <a:t>Těžba </a:t>
            </a:r>
            <a:r>
              <a:rPr lang="cs-CZ" dirty="0">
                <a:sym typeface="Wingdings" panose="05000000000000000000" pitchFamily="2" charset="2"/>
              </a:rPr>
              <a:t> primární drcení  homogenizace  sekundární drcení  mletí  homogenizace  výpal  chlazení  drcení slínku  mletí cementu (se sádrovcem)</a:t>
            </a:r>
          </a:p>
          <a:p>
            <a:r>
              <a:rPr lang="cs-CZ" b="1" dirty="0">
                <a:sym typeface="Wingdings" panose="05000000000000000000" pitchFamily="2" charset="2"/>
              </a:rPr>
              <a:t>Polosuchý: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Mezi druhou homogenizací a výpalem je výroba sbalků (průměr cca 10-20 mm)</a:t>
            </a:r>
          </a:p>
          <a:p>
            <a:r>
              <a:rPr lang="cs-CZ" b="1" dirty="0">
                <a:sym typeface="Wingdings" panose="05000000000000000000" pitchFamily="2" charset="2"/>
              </a:rPr>
              <a:t>Mokrý: (cca 5500 – 6300 </a:t>
            </a:r>
            <a:r>
              <a:rPr lang="cs-CZ" b="1" dirty="0" err="1">
                <a:sym typeface="Wingdings" panose="05000000000000000000" pitchFamily="2" charset="2"/>
              </a:rPr>
              <a:t>kJ</a:t>
            </a:r>
            <a:r>
              <a:rPr lang="cs-CZ" b="1" dirty="0">
                <a:sym typeface="Wingdings" panose="05000000000000000000" pitchFamily="2" charset="2"/>
              </a:rPr>
              <a:t>/kg)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Stejný postup jako při suchém, pouze vše probíhá za mokra. Za mokra je levnější a rychlejší mletí  lepší homogenizace, ale energeticky nevýhodné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CEMENT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15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2700"/>
            <a:ext cx="7886700" cy="5114924"/>
          </a:xfrm>
        </p:spPr>
        <p:txBody>
          <a:bodyPr>
            <a:normAutofit/>
          </a:bodyPr>
          <a:lstStyle/>
          <a:p>
            <a:r>
              <a:rPr lang="cs-CZ" b="1" dirty="0"/>
              <a:t>Drcení:</a:t>
            </a:r>
          </a:p>
          <a:p>
            <a:r>
              <a:rPr lang="cs-CZ" dirty="0"/>
              <a:t>1. stupeň</a:t>
            </a:r>
          </a:p>
          <a:p>
            <a:pPr lvl="1"/>
            <a:r>
              <a:rPr lang="cs-CZ" dirty="0"/>
              <a:t>Čelisťové, kuželové drtiče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 cca 100 mm průměr</a:t>
            </a:r>
          </a:p>
          <a:p>
            <a:r>
              <a:rPr lang="cs-CZ" dirty="0">
                <a:sym typeface="Wingdings" panose="05000000000000000000" pitchFamily="2" charset="2"/>
              </a:rPr>
              <a:t>2. stupeň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Čelisťové, kuželové, kladivové, odrazové, kladivo-odrazové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 cca 10 – 30 mm průměr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CEMENT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105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2700"/>
            <a:ext cx="7886700" cy="5114924"/>
          </a:xfrm>
        </p:spPr>
        <p:txBody>
          <a:bodyPr>
            <a:normAutofit/>
          </a:bodyPr>
          <a:lstStyle/>
          <a:p>
            <a:r>
              <a:rPr lang="cs-CZ" b="1" dirty="0" err="1"/>
              <a:t>Předhomogenizace</a:t>
            </a:r>
            <a:r>
              <a:rPr lang="cs-CZ" b="1" dirty="0"/>
              <a:t>:</a:t>
            </a:r>
          </a:p>
          <a:p>
            <a:r>
              <a:rPr lang="cs-CZ" dirty="0">
                <a:sym typeface="Wingdings" panose="05000000000000000000" pitchFamily="2" charset="2"/>
              </a:rPr>
              <a:t>Díky různému složení především vápenců je nutná </a:t>
            </a:r>
            <a:r>
              <a:rPr lang="cs-CZ" dirty="0" err="1">
                <a:sym typeface="Wingdings" panose="05000000000000000000" pitchFamily="2" charset="2"/>
              </a:rPr>
              <a:t>předhomogenizace</a:t>
            </a:r>
            <a:r>
              <a:rPr lang="cs-CZ" dirty="0">
                <a:sym typeface="Wingdings" panose="05000000000000000000" pitchFamily="2" charset="2"/>
              </a:rPr>
              <a:t>, probíhá zejména ukládáním na skládku.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CEMENT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909D42FF-AD98-448D-A776-1A9362B61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3143250"/>
            <a:ext cx="45212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806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2700"/>
            <a:ext cx="7886700" cy="5114924"/>
          </a:xfrm>
        </p:spPr>
        <p:txBody>
          <a:bodyPr>
            <a:normAutofit/>
          </a:bodyPr>
          <a:lstStyle/>
          <a:p>
            <a:r>
              <a:rPr lang="cs-CZ" b="1" dirty="0"/>
              <a:t>Mletí surovinové směsi:</a:t>
            </a:r>
          </a:p>
          <a:p>
            <a:r>
              <a:rPr lang="cs-CZ" dirty="0" err="1">
                <a:sym typeface="Wingdings" panose="05000000000000000000" pitchFamily="2" charset="2"/>
              </a:rPr>
              <a:t>Předhomogenizovaná</a:t>
            </a:r>
            <a:r>
              <a:rPr lang="cs-CZ" dirty="0">
                <a:sym typeface="Wingdings" panose="05000000000000000000" pitchFamily="2" charset="2"/>
              </a:rPr>
              <a:t> směs mleta na moučku vhodnou pro výpal v peci (10 – cca 100 µm)</a:t>
            </a:r>
          </a:p>
          <a:p>
            <a:r>
              <a:rPr lang="cs-CZ" dirty="0">
                <a:sym typeface="Wingdings" panose="05000000000000000000" pitchFamily="2" charset="2"/>
              </a:rPr>
              <a:t>Nejčastěji kulový mlýn, kontinuální mletí, třízení a vracení zpět větších zrn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CEMENT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1BEE3DA2-CF05-405C-8D89-C3628EC7E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71" y="3775158"/>
            <a:ext cx="4110456" cy="308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5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2700"/>
            <a:ext cx="7886700" cy="5114924"/>
          </a:xfrm>
        </p:spPr>
        <p:txBody>
          <a:bodyPr>
            <a:normAutofit/>
          </a:bodyPr>
          <a:lstStyle/>
          <a:p>
            <a:r>
              <a:rPr lang="cs-CZ" b="1" dirty="0"/>
              <a:t>Výpal:</a:t>
            </a:r>
          </a:p>
          <a:p>
            <a:r>
              <a:rPr lang="cs-CZ" dirty="0"/>
              <a:t>Nejčastěji v rotačních pecích (pro suchý způsob pec krátká s výměníkem)</a:t>
            </a:r>
          </a:p>
          <a:p>
            <a:pPr lvl="1"/>
            <a:r>
              <a:rPr lang="cs-CZ" dirty="0"/>
              <a:t>Délka pece 40</a:t>
            </a:r>
            <a:r>
              <a:rPr lang="en-US" dirty="0"/>
              <a:t>~</a:t>
            </a:r>
            <a:r>
              <a:rPr lang="cs-CZ" dirty="0"/>
              <a:t>100m, průměr 3-6 m, cca 1 </a:t>
            </a:r>
            <a:r>
              <a:rPr lang="cs-CZ" dirty="0" err="1"/>
              <a:t>ot</a:t>
            </a:r>
            <a:r>
              <a:rPr lang="cs-CZ" dirty="0"/>
              <a:t>./min.</a:t>
            </a:r>
          </a:p>
          <a:p>
            <a:pPr lvl="1"/>
            <a:r>
              <a:rPr lang="cs-CZ" dirty="0"/>
              <a:t>Délka plamene cca 15 m</a:t>
            </a:r>
          </a:p>
          <a:p>
            <a:pPr lvl="1"/>
            <a:r>
              <a:rPr lang="cs-CZ" dirty="0"/>
              <a:t>Sklon 3 – 7°</a:t>
            </a:r>
          </a:p>
          <a:p>
            <a:r>
              <a:rPr lang="cs-CZ" dirty="0"/>
              <a:t>Teplota výpalu 1450 °C (u hořáku až 2000 °C)</a:t>
            </a:r>
          </a:p>
          <a:p>
            <a:r>
              <a:rPr lang="cs-CZ" dirty="0"/>
              <a:t>Předehřev pomocí plynů z pece (cca 900 °C)</a:t>
            </a:r>
          </a:p>
          <a:p>
            <a:r>
              <a:rPr lang="cs-CZ" dirty="0"/>
              <a:t>Již v předehřevu (výměníky) dochází k částečnému rozkladu vápence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CEMENT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147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2700"/>
            <a:ext cx="7886700" cy="5114924"/>
          </a:xfrm>
        </p:spPr>
        <p:txBody>
          <a:bodyPr>
            <a:normAutofit/>
          </a:bodyPr>
          <a:lstStyle/>
          <a:p>
            <a:r>
              <a:rPr lang="cs-CZ" b="1" dirty="0"/>
              <a:t>Výpal – prochází několika tepelnými pásmy:</a:t>
            </a:r>
          </a:p>
          <a:p>
            <a:r>
              <a:rPr lang="cs-CZ" dirty="0"/>
              <a:t>sušícím (do 200</a:t>
            </a:r>
            <a:r>
              <a:rPr lang="cs-CZ" baseline="30000" dirty="0"/>
              <a:t> </a:t>
            </a:r>
            <a:r>
              <a:rPr lang="cs-CZ" baseline="30000" dirty="0" err="1"/>
              <a:t>o</a:t>
            </a:r>
            <a:r>
              <a:rPr lang="cs-CZ" dirty="0" err="1"/>
              <a:t>C</a:t>
            </a:r>
            <a:r>
              <a:rPr lang="cs-CZ" dirty="0"/>
              <a:t>),</a:t>
            </a:r>
          </a:p>
          <a:p>
            <a:r>
              <a:rPr lang="cs-CZ" dirty="0"/>
              <a:t>předehřívacím (200 – 800</a:t>
            </a:r>
            <a:r>
              <a:rPr lang="cs-CZ" baseline="30000" dirty="0"/>
              <a:t> </a:t>
            </a:r>
            <a:r>
              <a:rPr lang="cs-CZ" baseline="30000" dirty="0" err="1"/>
              <a:t>o</a:t>
            </a:r>
            <a:r>
              <a:rPr lang="cs-CZ" dirty="0" err="1"/>
              <a:t>C</a:t>
            </a:r>
            <a:r>
              <a:rPr lang="cs-CZ" dirty="0"/>
              <a:t>),</a:t>
            </a:r>
          </a:p>
          <a:p>
            <a:r>
              <a:rPr lang="cs-CZ" dirty="0"/>
              <a:t>kalcinačním (</a:t>
            </a:r>
            <a:r>
              <a:rPr lang="cs-CZ" dirty="0" err="1"/>
              <a:t>dekarbonatizačním</a:t>
            </a:r>
            <a:r>
              <a:rPr lang="cs-CZ" dirty="0"/>
              <a:t>, 800 – 1200</a:t>
            </a:r>
            <a:r>
              <a:rPr lang="cs-CZ" baseline="30000" dirty="0"/>
              <a:t> </a:t>
            </a:r>
            <a:r>
              <a:rPr lang="cs-CZ" baseline="30000" dirty="0" err="1"/>
              <a:t>o</a:t>
            </a:r>
            <a:r>
              <a:rPr lang="cs-CZ" dirty="0" err="1"/>
              <a:t>C</a:t>
            </a:r>
            <a:r>
              <a:rPr lang="cs-CZ" dirty="0"/>
              <a:t>),</a:t>
            </a:r>
          </a:p>
          <a:p>
            <a:r>
              <a:rPr lang="cs-CZ" dirty="0"/>
              <a:t>exotermickým (1300</a:t>
            </a:r>
            <a:r>
              <a:rPr lang="cs-CZ" baseline="30000" dirty="0"/>
              <a:t> </a:t>
            </a:r>
            <a:r>
              <a:rPr lang="cs-CZ" baseline="30000" dirty="0" err="1"/>
              <a:t>o</a:t>
            </a:r>
            <a:r>
              <a:rPr lang="cs-CZ" dirty="0" err="1"/>
              <a:t>C</a:t>
            </a:r>
            <a:r>
              <a:rPr lang="cs-CZ" dirty="0"/>
              <a:t>),</a:t>
            </a:r>
          </a:p>
          <a:p>
            <a:r>
              <a:rPr lang="cs-CZ" dirty="0"/>
              <a:t>slinovacím (až 1400 – 1450</a:t>
            </a:r>
            <a:r>
              <a:rPr lang="cs-CZ" baseline="30000" dirty="0"/>
              <a:t> </a:t>
            </a:r>
            <a:r>
              <a:rPr lang="cs-CZ" baseline="30000" dirty="0" err="1"/>
              <a:t>o</a:t>
            </a:r>
            <a:r>
              <a:rPr lang="cs-CZ" dirty="0" err="1"/>
              <a:t>C</a:t>
            </a:r>
            <a:r>
              <a:rPr lang="cs-CZ" dirty="0"/>
              <a:t> s poklesem na 1300</a:t>
            </a:r>
            <a:r>
              <a:rPr lang="cs-CZ" baseline="30000" dirty="0"/>
              <a:t> </a:t>
            </a:r>
            <a:r>
              <a:rPr lang="cs-CZ" baseline="30000" dirty="0" err="1"/>
              <a:t>o</a:t>
            </a:r>
            <a:r>
              <a:rPr lang="cs-CZ" dirty="0" err="1"/>
              <a:t>C</a:t>
            </a:r>
            <a:r>
              <a:rPr lang="cs-CZ" dirty="0"/>
              <a:t>),</a:t>
            </a:r>
          </a:p>
          <a:p>
            <a:r>
              <a:rPr lang="cs-CZ" dirty="0"/>
              <a:t>chladícím (1100 – 1000</a:t>
            </a:r>
            <a:r>
              <a:rPr lang="cs-CZ" baseline="30000" dirty="0"/>
              <a:t> </a:t>
            </a:r>
            <a:r>
              <a:rPr lang="cs-CZ" baseline="30000" dirty="0" err="1"/>
              <a:t>o</a:t>
            </a:r>
            <a:r>
              <a:rPr lang="cs-CZ" dirty="0" err="1"/>
              <a:t>C</a:t>
            </a:r>
            <a:r>
              <a:rPr lang="cs-CZ" dirty="0"/>
              <a:t>).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CEMENT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88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DF94C18-3D5C-49F3-B7B2-25C75233D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A7D6995-7BA6-4A41-80FE-084DB6BC4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54366"/>
            <a:ext cx="7886699" cy="114926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OPAKOVÁNÍ </a:t>
            </a:r>
            <a:br>
              <a:rPr lang="cs-CZ" dirty="0"/>
            </a:br>
            <a:r>
              <a:rPr lang="cs-CZ" dirty="0"/>
              <a:t>CEMENT, VÁPNO, SÁDRA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BB19E3-77CB-422A-8CDA-10C208D77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44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2700"/>
            <a:ext cx="7886700" cy="5114924"/>
          </a:xfrm>
        </p:spPr>
        <p:txBody>
          <a:bodyPr>
            <a:normAutofit/>
          </a:bodyPr>
          <a:lstStyle/>
          <a:p>
            <a:r>
              <a:rPr lang="cs-CZ" b="1" dirty="0"/>
              <a:t>Chladiče</a:t>
            </a:r>
          </a:p>
          <a:p>
            <a:r>
              <a:rPr lang="cs-CZ" dirty="0"/>
              <a:t>Roštové    	</a:t>
            </a:r>
            <a:r>
              <a:rPr lang="cs-CZ" dirty="0">
                <a:sym typeface="Wingdings" panose="05000000000000000000" pitchFamily="2" charset="2"/>
              </a:rPr>
              <a:t></a:t>
            </a:r>
            <a:endParaRPr lang="cs-CZ" dirty="0"/>
          </a:p>
          <a:p>
            <a:endParaRPr lang="cs-CZ" dirty="0"/>
          </a:p>
          <a:p>
            <a:r>
              <a:rPr lang="cs-CZ" dirty="0"/>
              <a:t>Planetové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8"/>
            <a:r>
              <a:rPr lang="cs-CZ" b="1" dirty="0">
                <a:hlinkClick r:id="rId2"/>
              </a:rPr>
              <a:t>Video - Cement JK </a:t>
            </a:r>
            <a:r>
              <a:rPr lang="cs-CZ" b="1" dirty="0" err="1">
                <a:hlinkClick r:id="rId2"/>
              </a:rPr>
              <a:t>Lakshmi</a:t>
            </a:r>
            <a:r>
              <a:rPr lang="cs-CZ" b="1" dirty="0">
                <a:hlinkClick r:id="rId2"/>
              </a:rPr>
              <a:t> (4 min)</a:t>
            </a:r>
            <a:endParaRPr lang="cs-CZ" b="1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CEMENT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18434" name="Picture 2" descr="Image result for chlazení na roštu cement">
            <a:extLst>
              <a:ext uri="{FF2B5EF4-FFF2-40B4-BE49-F238E27FC236}">
                <a16:creationId xmlns:a16="http://schemas.microsoft.com/office/drawing/2014/main" id="{FC26C0C0-6391-43D1-AC51-9127DD102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4" y="1216025"/>
            <a:ext cx="3589867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Image result for planetary cooling cement">
            <a:extLst>
              <a:ext uri="{FF2B5EF4-FFF2-40B4-BE49-F238E27FC236}">
                <a16:creationId xmlns:a16="http://schemas.microsoft.com/office/drawing/2014/main" id="{D1D6A3A9-6AFD-414B-B64A-860F1F7C1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429000"/>
            <a:ext cx="368617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0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2700"/>
            <a:ext cx="7886700" cy="5114924"/>
          </a:xfrm>
        </p:spPr>
        <p:txBody>
          <a:bodyPr>
            <a:normAutofit/>
          </a:bodyPr>
          <a:lstStyle/>
          <a:p>
            <a:r>
              <a:rPr lang="cs-CZ" dirty="0"/>
              <a:t>Výrobní proces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CEMENT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5" name="Picture 2" descr="Stages of the Portland cement process production ">
            <a:extLst>
              <a:ext uri="{FF2B5EF4-FFF2-40B4-BE49-F238E27FC236}">
                <a16:creationId xmlns:a16="http://schemas.microsoft.com/office/drawing/2014/main" id="{828FE187-C922-4712-A70E-6B9DD4924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" y="1670713"/>
            <a:ext cx="8649970" cy="486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85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2700"/>
            <a:ext cx="7886700" cy="5114924"/>
          </a:xfrm>
        </p:spPr>
        <p:txBody>
          <a:bodyPr>
            <a:normAutofit/>
          </a:bodyPr>
          <a:lstStyle/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CEMENT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182723-B8CD-42CF-8A82-8DD0474B1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331" y="1282700"/>
            <a:ext cx="5195335" cy="543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43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82700"/>
            <a:ext cx="8280400" cy="5114924"/>
          </a:xfrm>
        </p:spPr>
        <p:txBody>
          <a:bodyPr>
            <a:normAutofit/>
          </a:bodyPr>
          <a:lstStyle/>
          <a:p>
            <a:r>
              <a:rPr lang="cs-CZ" b="1" dirty="0"/>
              <a:t>Složení výsledného portlandského slínku</a:t>
            </a:r>
          </a:p>
          <a:p>
            <a:r>
              <a:rPr lang="cs-CZ" dirty="0"/>
              <a:t>Doposud bylo popsáno na 25 minerálních fází</a:t>
            </a:r>
          </a:p>
          <a:p>
            <a:r>
              <a:rPr lang="cs-CZ" u="sng" dirty="0"/>
              <a:t>Hlavní 4 slínkové minerály:</a:t>
            </a:r>
          </a:p>
          <a:p>
            <a:r>
              <a:rPr lang="cs-CZ" sz="2400" b="1" dirty="0"/>
              <a:t>3 CaO . SiO</a:t>
            </a:r>
            <a:r>
              <a:rPr lang="cs-CZ" sz="2400" b="1" baseline="-25000" dirty="0"/>
              <a:t>2</a:t>
            </a:r>
            <a:r>
              <a:rPr lang="cs-CZ" sz="2400" dirty="0"/>
              <a:t> (C</a:t>
            </a:r>
            <a:r>
              <a:rPr lang="cs-CZ" sz="2400" baseline="-25000" dirty="0"/>
              <a:t>3</a:t>
            </a:r>
            <a:r>
              <a:rPr lang="cs-CZ" sz="2400" dirty="0"/>
              <a:t>S, </a:t>
            </a:r>
            <a:r>
              <a:rPr lang="cs-CZ" sz="2400" dirty="0" err="1"/>
              <a:t>trikalciumsilikát</a:t>
            </a:r>
            <a:r>
              <a:rPr lang="cs-CZ" sz="2400" dirty="0"/>
              <a:t>) – </a:t>
            </a:r>
            <a:r>
              <a:rPr lang="cs-CZ" sz="2400" b="1" dirty="0"/>
              <a:t>ALIT</a:t>
            </a:r>
          </a:p>
          <a:p>
            <a:pPr lvl="1"/>
            <a:r>
              <a:rPr lang="cs-CZ" sz="2000" dirty="0"/>
              <a:t>Počáteční pevnosti (1 den ….)</a:t>
            </a:r>
          </a:p>
          <a:p>
            <a:r>
              <a:rPr lang="cs-CZ" sz="2400" b="1" dirty="0"/>
              <a:t>2 CaO . SiO</a:t>
            </a:r>
            <a:r>
              <a:rPr lang="cs-CZ" sz="2400" b="1" baseline="-25000" dirty="0"/>
              <a:t>2</a:t>
            </a:r>
            <a:r>
              <a:rPr lang="cs-CZ" sz="2400" dirty="0"/>
              <a:t> (C</a:t>
            </a:r>
            <a:r>
              <a:rPr lang="cs-CZ" sz="2400" baseline="-25000" dirty="0"/>
              <a:t>2</a:t>
            </a:r>
            <a:r>
              <a:rPr lang="cs-CZ" sz="2400" dirty="0"/>
              <a:t>S, </a:t>
            </a:r>
            <a:r>
              <a:rPr lang="cs-CZ" sz="2400" dirty="0" err="1"/>
              <a:t>rdikalciumsilikát</a:t>
            </a:r>
            <a:r>
              <a:rPr lang="cs-CZ" sz="2400" dirty="0"/>
              <a:t>) – </a:t>
            </a:r>
            <a:r>
              <a:rPr lang="cs-CZ" sz="2400" b="1" dirty="0"/>
              <a:t>BELIT</a:t>
            </a:r>
          </a:p>
          <a:p>
            <a:pPr lvl="1"/>
            <a:r>
              <a:rPr lang="cs-CZ" sz="2000" dirty="0"/>
              <a:t>Dlouhodobé pevnosti (28 dní …..)</a:t>
            </a:r>
          </a:p>
          <a:p>
            <a:r>
              <a:rPr lang="cs-CZ" sz="2400" b="1" dirty="0"/>
              <a:t>3 CaO . Al</a:t>
            </a:r>
            <a:r>
              <a:rPr lang="cs-CZ" sz="2400" b="1" baseline="-25000" dirty="0"/>
              <a:t>2</a:t>
            </a:r>
            <a:r>
              <a:rPr lang="cs-CZ" sz="2400" b="1" dirty="0"/>
              <a:t>O</a:t>
            </a:r>
            <a:r>
              <a:rPr lang="cs-CZ" sz="2400" b="1" baseline="-25000" dirty="0"/>
              <a:t>3</a:t>
            </a:r>
            <a:r>
              <a:rPr lang="cs-CZ" sz="2400" dirty="0"/>
              <a:t> (C</a:t>
            </a:r>
            <a:r>
              <a:rPr lang="cs-CZ" sz="2400" baseline="-25000" dirty="0"/>
              <a:t>3</a:t>
            </a:r>
            <a:r>
              <a:rPr lang="cs-CZ" sz="2400" dirty="0"/>
              <a:t>A, </a:t>
            </a:r>
            <a:r>
              <a:rPr lang="cs-CZ" sz="2400" dirty="0" err="1"/>
              <a:t>trikalciumaluminát</a:t>
            </a:r>
            <a:r>
              <a:rPr lang="cs-CZ" sz="2400" dirty="0"/>
              <a:t>) - (</a:t>
            </a:r>
            <a:r>
              <a:rPr lang="cs-CZ" sz="2400" b="1" dirty="0"/>
              <a:t>CELIT)</a:t>
            </a:r>
          </a:p>
          <a:p>
            <a:pPr lvl="1"/>
            <a:r>
              <a:rPr lang="cs-CZ" sz="2000" dirty="0"/>
              <a:t>Počáteční pevnosti, rychlá reakce (1 – 3 dny)</a:t>
            </a:r>
          </a:p>
          <a:p>
            <a:r>
              <a:rPr lang="cs-CZ" sz="2400" b="1" dirty="0"/>
              <a:t>4 CaO . Al</a:t>
            </a:r>
            <a:r>
              <a:rPr lang="cs-CZ" sz="2400" b="1" baseline="-25000" dirty="0"/>
              <a:t>2</a:t>
            </a:r>
            <a:r>
              <a:rPr lang="cs-CZ" sz="2400" b="1" dirty="0"/>
              <a:t>O</a:t>
            </a:r>
            <a:r>
              <a:rPr lang="cs-CZ" sz="2400" b="1" baseline="-25000" dirty="0"/>
              <a:t>3 </a:t>
            </a:r>
            <a:r>
              <a:rPr lang="cs-CZ" sz="2400" b="1" dirty="0"/>
              <a:t>. Fe</a:t>
            </a:r>
            <a:r>
              <a:rPr lang="cs-CZ" sz="2400" b="1" baseline="-25000" dirty="0"/>
              <a:t>2</a:t>
            </a:r>
            <a:r>
              <a:rPr lang="cs-CZ" sz="2400" b="1" dirty="0"/>
              <a:t>O</a:t>
            </a:r>
            <a:r>
              <a:rPr lang="cs-CZ" sz="2400" b="1" baseline="-25000" dirty="0"/>
              <a:t>3</a:t>
            </a:r>
            <a:r>
              <a:rPr lang="cs-CZ" sz="2400" dirty="0"/>
              <a:t> (C</a:t>
            </a:r>
            <a:r>
              <a:rPr lang="cs-CZ" sz="2400" baseline="-25000" dirty="0"/>
              <a:t>4</a:t>
            </a:r>
            <a:r>
              <a:rPr lang="cs-CZ" sz="2400" dirty="0"/>
              <a:t>AF, </a:t>
            </a:r>
            <a:r>
              <a:rPr lang="cs-CZ" sz="2400" dirty="0" err="1"/>
              <a:t>tetrakalciumaluminoferit</a:t>
            </a:r>
            <a:r>
              <a:rPr lang="cs-CZ" sz="2400" dirty="0"/>
              <a:t>) – </a:t>
            </a:r>
            <a:r>
              <a:rPr lang="cs-CZ" sz="2400" b="1" dirty="0"/>
              <a:t>FERIT, BROWNMILLERIT</a:t>
            </a:r>
          </a:p>
          <a:p>
            <a:pPr lvl="1"/>
            <a:r>
              <a:rPr lang="cs-CZ" sz="2000" dirty="0"/>
              <a:t>Velice malý efekt na jakékoliv pevnosti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CEMENT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435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82700"/>
            <a:ext cx="8280400" cy="5114924"/>
          </a:xfrm>
        </p:spPr>
        <p:txBody>
          <a:bodyPr>
            <a:normAutofit/>
          </a:bodyPr>
          <a:lstStyle/>
          <a:p>
            <a:r>
              <a:rPr lang="cs-CZ" dirty="0"/>
              <a:t>Hydratace / Hydratační tepla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CEMENT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EEB7459-ABF8-4DFC-A40F-E67E68A7F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36" y="1979343"/>
            <a:ext cx="7354326" cy="3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77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82700"/>
            <a:ext cx="8280400" cy="5114924"/>
          </a:xfrm>
        </p:spPr>
        <p:txBody>
          <a:bodyPr>
            <a:normAutofit/>
          </a:bodyPr>
          <a:lstStyle/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CEMENT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25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E1E2701-9D0A-4F68-BBCD-80036DE9E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810" y="1085057"/>
            <a:ext cx="6830378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0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DF94C18-3D5C-49F3-B7B2-25C75233D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A7D6995-7BA6-4A41-80FE-084DB6BC4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54366"/>
            <a:ext cx="7886699" cy="1149268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VÁPNO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BB19E3-77CB-422A-8CDA-10C208D77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075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82700"/>
            <a:ext cx="8234693" cy="5114924"/>
          </a:xfrm>
        </p:spPr>
        <p:txBody>
          <a:bodyPr>
            <a:normAutofit/>
          </a:bodyPr>
          <a:lstStyle/>
          <a:p>
            <a:r>
              <a:rPr lang="cs-CZ" sz="2200" dirty="0"/>
              <a:t>Oxid vápenatý (CaO) + oxid hořečnatý (MgO)</a:t>
            </a:r>
          </a:p>
          <a:p>
            <a:pPr marL="806450" lvl="1" indent="-349250">
              <a:buFont typeface="Courier New" panose="02070309020205020404" pitchFamily="49" charset="0"/>
              <a:buChar char="o"/>
            </a:pPr>
            <a:r>
              <a:rPr lang="cs-CZ" sz="2200" dirty="0"/>
              <a:t>BÍLÉ VZDUŠNÉ VÁPNO − obsah MgO &lt; 7 %,</a:t>
            </a:r>
          </a:p>
          <a:p>
            <a:pPr marL="806450" lvl="1" indent="-3492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sz="2200" dirty="0"/>
              <a:t>DOLOMITICKÉ VZDUŠNÉ VÁPNO − obsah MgO &gt; 7 %. </a:t>
            </a:r>
          </a:p>
          <a:p>
            <a:pPr>
              <a:spcAft>
                <a:spcPts val="600"/>
              </a:spcAft>
            </a:pPr>
            <a:r>
              <a:rPr lang="cs-CZ" sz="2200" dirty="0"/>
              <a:t>Výpal po mez slinutí, tj.   T = 1000 − 1250 °C</a:t>
            </a:r>
          </a:p>
          <a:p>
            <a:pPr>
              <a:spcAft>
                <a:spcPts val="600"/>
              </a:spcAft>
            </a:pPr>
            <a:r>
              <a:rPr lang="cs-CZ" sz="2200" b="1" dirty="0"/>
              <a:t>Vyšší teplota </a:t>
            </a:r>
            <a:r>
              <a:rPr lang="cs-CZ" sz="2200" dirty="0">
                <a:ea typeface="Tahoma" panose="020B0604030504040204" pitchFamily="34" charset="0"/>
              </a:rPr>
              <a:t>→ </a:t>
            </a:r>
            <a:r>
              <a:rPr lang="cs-CZ" sz="2200" b="1" dirty="0"/>
              <a:t>tvrdě pálené vápno </a:t>
            </a:r>
            <a:r>
              <a:rPr lang="cs-CZ" sz="2200" dirty="0"/>
              <a:t>(vyšší podíl hutnější a méně reaktivní struktury)</a:t>
            </a:r>
            <a:endParaRPr lang="cs-CZ" sz="2200" b="1" dirty="0"/>
          </a:p>
          <a:p>
            <a:pPr>
              <a:spcAft>
                <a:spcPts val="600"/>
              </a:spcAft>
            </a:pPr>
            <a:r>
              <a:rPr lang="cs-CZ" sz="2200" b="1" dirty="0"/>
              <a:t>Nižší teplota</a:t>
            </a:r>
            <a:r>
              <a:rPr lang="cs-CZ" sz="2200" dirty="0"/>
              <a:t> </a:t>
            </a:r>
            <a:r>
              <a:rPr lang="cs-CZ" sz="2200" dirty="0">
                <a:ea typeface="Tahoma" panose="020B0604030504040204" pitchFamily="34" charset="0"/>
              </a:rPr>
              <a:t>→ </a:t>
            </a:r>
            <a:r>
              <a:rPr lang="cs-CZ" sz="2200" b="1" dirty="0">
                <a:ea typeface="Tahoma" panose="020B0604030504040204" pitchFamily="34" charset="0"/>
              </a:rPr>
              <a:t>měkce pálené vápno </a:t>
            </a:r>
            <a:r>
              <a:rPr lang="cs-CZ" sz="2200" dirty="0">
                <a:ea typeface="Tahoma" panose="020B0604030504040204" pitchFamily="34" charset="0"/>
              </a:rPr>
              <a:t>(reaktivnější, pórovitější, nižší OH, větší měrný povrch a vyšší aktivita)</a:t>
            </a:r>
            <a:endParaRPr lang="cs-CZ" sz="2200" b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VZDUŠNÉ VÁPNO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FE1DED1E-6D3C-4F99-A492-049F49E793AD}"/>
              </a:ext>
            </a:extLst>
          </p:cNvPr>
          <p:cNvGraphicFramePr>
            <a:graphicFrameLocks noGrp="1"/>
          </p:cNvGraphicFramePr>
          <p:nvPr/>
        </p:nvGraphicFramePr>
        <p:xfrm>
          <a:off x="628648" y="4741125"/>
          <a:ext cx="7758821" cy="1463040"/>
        </p:xfrm>
        <a:graphic>
          <a:graphicData uri="http://schemas.openxmlformats.org/drawingml/2006/table">
            <a:tbl>
              <a:tblPr/>
              <a:tblGrid>
                <a:gridCol w="3078178">
                  <a:extLst>
                    <a:ext uri="{9D8B030D-6E8A-4147-A177-3AD203B41FA5}">
                      <a16:colId xmlns:a16="http://schemas.microsoft.com/office/drawing/2014/main" val="1544061563"/>
                    </a:ext>
                  </a:extLst>
                </a:gridCol>
                <a:gridCol w="2372008">
                  <a:extLst>
                    <a:ext uri="{9D8B030D-6E8A-4147-A177-3AD203B41FA5}">
                      <a16:colId xmlns:a16="http://schemas.microsoft.com/office/drawing/2014/main" val="699849142"/>
                    </a:ext>
                  </a:extLst>
                </a:gridCol>
                <a:gridCol w="2308635">
                  <a:extLst>
                    <a:ext uri="{9D8B030D-6E8A-4147-A177-3AD203B41FA5}">
                      <a16:colId xmlns:a16="http://schemas.microsoft.com/office/drawing/2014/main" val="1955821604"/>
                    </a:ext>
                  </a:extLst>
                </a:gridCol>
              </a:tblGrid>
              <a:tr h="188751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latin typeface="Verdana" panose="020B0604030504040204" pitchFamily="34" charset="0"/>
                        </a:rPr>
                        <a:t>teplota výpalu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latin typeface="Verdana" panose="020B0604030504040204" pitchFamily="34" charset="0"/>
                        </a:rPr>
                        <a:t>900 ºC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latin typeface="Verdana" panose="020B0604030504040204" pitchFamily="34" charset="0"/>
                        </a:rPr>
                        <a:t>1300 ºC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449334"/>
                  </a:ext>
                </a:extLst>
              </a:tr>
              <a:tr h="341491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Verdana" panose="020B0604030504040204" pitchFamily="34" charset="0"/>
                        </a:rPr>
                        <a:t>  pórovitost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Verdana" panose="020B0604030504040204" pitchFamily="34" charset="0"/>
                        </a:rPr>
                        <a:t>53 %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Verdana" panose="020B0604030504040204" pitchFamily="34" charset="0"/>
                        </a:rPr>
                        <a:t>34 %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143671"/>
                  </a:ext>
                </a:extLst>
              </a:tr>
              <a:tr h="341491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Verdana" panose="020B0604030504040204" pitchFamily="34" charset="0"/>
                        </a:rPr>
                        <a:t>  objemové smrštění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Verdana" panose="020B0604030504040204" pitchFamily="34" charset="0"/>
                        </a:rPr>
                        <a:t>10 %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Verdana" panose="020B0604030504040204" pitchFamily="34" charset="0"/>
                        </a:rPr>
                        <a:t>22 %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577553"/>
                  </a:ext>
                </a:extLst>
              </a:tr>
              <a:tr h="341491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Verdana" panose="020B0604030504040204" pitchFamily="34" charset="0"/>
                        </a:rPr>
                        <a:t>  objemová hmotnost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Verdana" panose="020B0604030504040204" pitchFamily="34" charset="0"/>
                        </a:rPr>
                        <a:t>1200 kg·m</a:t>
                      </a:r>
                      <a:r>
                        <a:rPr lang="cs-CZ" baseline="30000" dirty="0">
                          <a:latin typeface="Verdana" panose="020B0604030504040204" pitchFamily="34" charset="0"/>
                        </a:rPr>
                        <a:t>-3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Verdana" panose="020B0604030504040204" pitchFamily="34" charset="0"/>
                        </a:rPr>
                        <a:t>1700 kg·m</a:t>
                      </a:r>
                      <a:r>
                        <a:rPr lang="cs-CZ" baseline="30000" dirty="0">
                          <a:latin typeface="Verdana" panose="020B0604030504040204" pitchFamily="34" charset="0"/>
                        </a:rPr>
                        <a:t>-3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546631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07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82700"/>
            <a:ext cx="8234693" cy="511492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cs-CZ" sz="2200" dirty="0"/>
              <a:t>Výpal v ČR kontinuálně pracujících šachtových pecích</a:t>
            </a:r>
          </a:p>
          <a:p>
            <a:r>
              <a:rPr lang="cs-CZ" sz="2200" dirty="0" err="1"/>
              <a:t>Dekarbonatizace</a:t>
            </a:r>
            <a:r>
              <a:rPr lang="cs-CZ" sz="2200" dirty="0"/>
              <a:t> vápence (dle podmínek již od 600 °C):</a:t>
            </a:r>
          </a:p>
          <a:p>
            <a:pPr marL="0" indent="0" algn="ctr">
              <a:spcBef>
                <a:spcPts val="1800"/>
              </a:spcBef>
              <a:spcAft>
                <a:spcPts val="1200"/>
              </a:spcAft>
              <a:buNone/>
            </a:pPr>
            <a:r>
              <a:rPr lang="pt-BR" b="1" dirty="0"/>
              <a:t>CaCO</a:t>
            </a:r>
            <a:r>
              <a:rPr lang="pt-BR" b="1" baseline="-25000" dirty="0"/>
              <a:t>3</a:t>
            </a:r>
            <a:r>
              <a:rPr lang="cs-CZ" b="1" dirty="0"/>
              <a:t> 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 </a:t>
            </a:r>
            <a:r>
              <a:rPr lang="pt-BR" b="1" dirty="0"/>
              <a:t>CaO + CO</a:t>
            </a:r>
            <a:r>
              <a:rPr lang="pt-BR" b="1" baseline="-25000" dirty="0"/>
              <a:t>2</a:t>
            </a:r>
            <a:r>
              <a:rPr lang="pt-BR" dirty="0"/>
              <a:t> </a:t>
            </a:r>
            <a:r>
              <a:rPr lang="cs-CZ" dirty="0"/>
              <a:t>   (</a:t>
            </a:r>
            <a:r>
              <a:rPr lang="pt-BR" dirty="0"/>
              <a:t>176,68 kJ</a:t>
            </a:r>
            <a:r>
              <a:rPr lang="cs-CZ" dirty="0"/>
              <a:t>)</a:t>
            </a:r>
          </a:p>
          <a:p>
            <a:r>
              <a:rPr lang="cs-CZ" sz="2200" dirty="0"/>
              <a:t>Hmotnostní bilance, při úplném rozkladu 100 kg CaCO</a:t>
            </a:r>
            <a:r>
              <a:rPr lang="cs-CZ" sz="2200" baseline="-25000" dirty="0"/>
              <a:t>3</a:t>
            </a:r>
            <a:r>
              <a:rPr lang="cs-CZ" sz="2200" dirty="0"/>
              <a:t>:</a:t>
            </a:r>
          </a:p>
          <a:p>
            <a:pPr marL="896938" lvl="1" indent="-439738">
              <a:buFont typeface="Courier New" panose="02070309020205020404" pitchFamily="49" charset="0"/>
              <a:buChar char="o"/>
            </a:pPr>
            <a:r>
              <a:rPr lang="cs-CZ" sz="2200" dirty="0"/>
              <a:t>50 kg	</a:t>
            </a:r>
            <a:r>
              <a:rPr lang="en-US" sz="2200" dirty="0"/>
              <a:t>CaCO</a:t>
            </a:r>
            <a:r>
              <a:rPr lang="en-US" sz="2200" baseline="-25000" dirty="0"/>
              <a:t>3</a:t>
            </a:r>
            <a:r>
              <a:rPr lang="en-US" sz="2200" dirty="0"/>
              <a:t> </a:t>
            </a:r>
            <a:endParaRPr lang="cs-CZ" sz="2200" dirty="0"/>
          </a:p>
          <a:p>
            <a:pPr marL="896938" lvl="1" indent="-439738">
              <a:buFont typeface="Courier New" panose="02070309020205020404" pitchFamily="49" charset="0"/>
              <a:buChar char="o"/>
            </a:pPr>
            <a:r>
              <a:rPr lang="cs-CZ" sz="2200" dirty="0"/>
              <a:t>28 kg	</a:t>
            </a:r>
            <a:r>
              <a:rPr lang="en-US" sz="2200" dirty="0"/>
              <a:t>CaO</a:t>
            </a:r>
            <a:endParaRPr lang="cs-CZ" sz="2200" dirty="0"/>
          </a:p>
          <a:p>
            <a:pPr marL="896938" lvl="1" indent="-439738">
              <a:buFont typeface="Courier New" panose="02070309020205020404" pitchFamily="49" charset="0"/>
              <a:buChar char="o"/>
            </a:pPr>
            <a:r>
              <a:rPr lang="cs-CZ" sz="2200" dirty="0"/>
              <a:t>22 kg	</a:t>
            </a:r>
            <a:r>
              <a:rPr lang="en-US" sz="2200" dirty="0"/>
              <a:t>CO</a:t>
            </a:r>
            <a:r>
              <a:rPr lang="en-US" sz="2200" baseline="-25000" dirty="0"/>
              <a:t>2</a:t>
            </a:r>
            <a:endParaRPr lang="cs-CZ" sz="2200" baseline="-25000" dirty="0"/>
          </a:p>
          <a:p>
            <a:pPr>
              <a:spcBef>
                <a:spcPts val="1800"/>
              </a:spcBef>
            </a:pPr>
            <a:r>
              <a:rPr lang="cs-CZ" sz="2200" dirty="0" err="1"/>
              <a:t>Dekarbonatizace</a:t>
            </a:r>
            <a:r>
              <a:rPr lang="cs-CZ" sz="2200" dirty="0"/>
              <a:t> dolomitu:</a:t>
            </a:r>
          </a:p>
          <a:p>
            <a:pPr marL="0" indent="0" algn="ctr">
              <a:spcBef>
                <a:spcPts val="1800"/>
              </a:spcBef>
              <a:spcAft>
                <a:spcPts val="1200"/>
              </a:spcAft>
              <a:buNone/>
            </a:pPr>
            <a:r>
              <a:rPr lang="pt-BR" b="1" dirty="0"/>
              <a:t>CaCO</a:t>
            </a:r>
            <a:r>
              <a:rPr lang="pt-BR" b="1" baseline="-25000" dirty="0"/>
              <a:t>3</a:t>
            </a:r>
            <a:r>
              <a:rPr lang="pt-BR" b="1" dirty="0"/>
              <a:t> </a:t>
            </a:r>
            <a:r>
              <a:rPr lang="pt-B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∙</a:t>
            </a:r>
            <a:r>
              <a:rPr lang="pt-BR" b="1" dirty="0"/>
              <a:t> MgCO</a:t>
            </a:r>
            <a:r>
              <a:rPr lang="pt-BR" b="1" baseline="-25000" dirty="0"/>
              <a:t>3</a:t>
            </a:r>
            <a:r>
              <a:rPr lang="pt-BR" b="1" dirty="0"/>
              <a:t> 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</a:t>
            </a:r>
            <a:r>
              <a:rPr lang="pt-BR" b="1" dirty="0"/>
              <a:t> CaO + MgO + CO</a:t>
            </a:r>
            <a:r>
              <a:rPr lang="pt-BR" b="1" baseline="-25000" dirty="0"/>
              <a:t>2</a:t>
            </a:r>
            <a:r>
              <a:rPr lang="pt-BR" b="1" dirty="0"/>
              <a:t> </a:t>
            </a:r>
            <a:r>
              <a:rPr lang="cs-CZ" dirty="0"/>
              <a:t>(</a:t>
            </a:r>
            <a:r>
              <a:rPr lang="pt-BR" dirty="0"/>
              <a:t>276,75 kJ</a:t>
            </a:r>
            <a:r>
              <a:rPr lang="cs-CZ" dirty="0"/>
              <a:t>)</a:t>
            </a:r>
          </a:p>
          <a:p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VZDUŠNÉ VÁPNO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112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2700"/>
            <a:ext cx="7886700" cy="5114924"/>
          </a:xfrm>
        </p:spPr>
        <p:txBody>
          <a:bodyPr>
            <a:normAutofit/>
          </a:bodyPr>
          <a:lstStyle/>
          <a:p>
            <a:r>
              <a:rPr lang="cs-CZ" sz="2200" b="1" dirty="0"/>
              <a:t>CaO</a:t>
            </a:r>
            <a:r>
              <a:rPr lang="cs-CZ" sz="2200" dirty="0"/>
              <a:t> − nehašené vápno</a:t>
            </a:r>
          </a:p>
          <a:p>
            <a:r>
              <a:rPr lang="cs-CZ" sz="2200" dirty="0"/>
              <a:t>Hašením páleného vápna vzniká </a:t>
            </a:r>
            <a:r>
              <a:rPr lang="cs-CZ" sz="2200" b="1" dirty="0"/>
              <a:t>Ca(OH)</a:t>
            </a:r>
            <a:r>
              <a:rPr lang="cs-CZ" sz="2200" b="1" baseline="-25000" dirty="0"/>
              <a:t>2</a:t>
            </a:r>
          </a:p>
          <a:p>
            <a:pPr marL="0" indent="0" algn="ctr">
              <a:spcBef>
                <a:spcPts val="1800"/>
              </a:spcBef>
              <a:spcAft>
                <a:spcPts val="1200"/>
              </a:spcAft>
              <a:buNone/>
            </a:pPr>
            <a:r>
              <a:rPr lang="pt-BR" b="1" dirty="0"/>
              <a:t>CaO + H</a:t>
            </a:r>
            <a:r>
              <a:rPr lang="pt-BR" b="1" baseline="-25000" dirty="0"/>
              <a:t>2</a:t>
            </a:r>
            <a:r>
              <a:rPr lang="pt-BR" b="1" dirty="0"/>
              <a:t>O 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</a:t>
            </a:r>
            <a:r>
              <a:rPr lang="pt-BR" b="1" dirty="0"/>
              <a:t> Ca(OH)</a:t>
            </a:r>
            <a:r>
              <a:rPr lang="pt-BR" b="1" baseline="-25000" dirty="0"/>
              <a:t>2</a:t>
            </a:r>
            <a:endParaRPr lang="cs-CZ" b="1" baseline="-25000" dirty="0"/>
          </a:p>
          <a:p>
            <a:r>
              <a:rPr lang="cs-CZ" sz="2200" dirty="0"/>
              <a:t>Mokré hašení	− Zpravidla přímo na stavbě</a:t>
            </a:r>
          </a:p>
          <a:p>
            <a:pPr lvl="6">
              <a:buFont typeface="Calibri" panose="020F0502020204030204" pitchFamily="34" charset="0"/>
              <a:buChar char="−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Za přebytku vody (240−320 kg H</a:t>
            </a:r>
            <a:r>
              <a:rPr 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 na 100 kg CaO)</a:t>
            </a:r>
          </a:p>
          <a:p>
            <a:pPr lvl="6">
              <a:buFont typeface="Calibri" panose="020F0502020204030204" pitchFamily="34" charset="0"/>
              <a:buChar char="−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Teplota hašení &lt; 100 °C</a:t>
            </a:r>
          </a:p>
          <a:p>
            <a:r>
              <a:rPr lang="cs-CZ" sz="2200" dirty="0"/>
              <a:t>Suché hašení	− speciální mísící zařízení ve vápence</a:t>
            </a:r>
          </a:p>
          <a:p>
            <a:pPr lvl="6">
              <a:buFont typeface="Calibri" panose="020F0502020204030204" pitchFamily="34" charset="0"/>
              <a:buChar char="−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Malý přebytek vody (60−70 kg H</a:t>
            </a:r>
            <a:r>
              <a:rPr lang="cs-CZ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 na 100 kg CaO)</a:t>
            </a:r>
          </a:p>
          <a:p>
            <a:pPr lvl="6">
              <a:buFont typeface="Calibri" panose="020F0502020204030204" pitchFamily="34" charset="0"/>
              <a:buChar char="−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Vzniká práškový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vápenný hydrát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VZDUŠNÉ VÁPNO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19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DF94C18-3D5C-49F3-B7B2-25C75233D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A7D6995-7BA6-4A41-80FE-084DB6BC4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54366"/>
            <a:ext cx="7886699" cy="1149268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POJIVA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BB19E3-77CB-422A-8CDA-10C208D77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313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2700"/>
            <a:ext cx="7886700" cy="5114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/>
              <a:t>Tuhnutí a tvrdnutí vzdušného vápna</a:t>
            </a:r>
          </a:p>
          <a:p>
            <a:r>
              <a:rPr lang="cs-CZ" sz="2200" dirty="0"/>
              <a:t>Probíhá jako sesychání koloidního gelu vápenného pojiva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/>
              <a:t>Hlavním procesem při tvrdnutí vápenné malty je </a:t>
            </a:r>
            <a:r>
              <a:rPr lang="cs-CZ" sz="2200" b="1" dirty="0" err="1"/>
              <a:t>karbonatizace</a:t>
            </a:r>
            <a:r>
              <a:rPr lang="cs-CZ" sz="2200" dirty="0"/>
              <a:t> (uhličitanové tvrdnutí)</a:t>
            </a:r>
          </a:p>
          <a:p>
            <a:pPr marL="0" indent="0" algn="ctr">
              <a:spcBef>
                <a:spcPts val="1800"/>
              </a:spcBef>
              <a:spcAft>
                <a:spcPts val="1200"/>
              </a:spcAft>
              <a:buNone/>
            </a:pPr>
            <a:r>
              <a:rPr lang="pt-BR" sz="2600" b="1" dirty="0"/>
              <a:t>Ca(OH)</a:t>
            </a:r>
            <a:r>
              <a:rPr lang="pt-BR" sz="2600" b="1" baseline="-25000" dirty="0"/>
              <a:t>2</a:t>
            </a:r>
            <a:r>
              <a:rPr lang="pt-BR" sz="2600" b="1" dirty="0"/>
              <a:t> + CO</a:t>
            </a:r>
            <a:r>
              <a:rPr lang="pt-BR" sz="2600" b="1" baseline="-25000" dirty="0"/>
              <a:t>2</a:t>
            </a:r>
            <a:r>
              <a:rPr lang="pt-BR" sz="2600" b="1" dirty="0"/>
              <a:t> + n H2O </a:t>
            </a:r>
            <a:r>
              <a:rPr lang="cs-CZ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</a:t>
            </a:r>
            <a:r>
              <a:rPr lang="pt-BR" sz="2600" b="1" dirty="0"/>
              <a:t> CaCO</a:t>
            </a:r>
            <a:r>
              <a:rPr lang="pt-BR" sz="2600" b="1" baseline="-25000" dirty="0"/>
              <a:t>3</a:t>
            </a:r>
            <a:r>
              <a:rPr lang="pt-BR" sz="2600" b="1" dirty="0"/>
              <a:t> + (n-1) H</a:t>
            </a:r>
            <a:r>
              <a:rPr lang="pt-BR" sz="2600" b="1" baseline="-25000" dirty="0"/>
              <a:t>2</a:t>
            </a:r>
            <a:r>
              <a:rPr lang="pt-BR" sz="2600" b="1" dirty="0"/>
              <a:t>O</a:t>
            </a:r>
            <a:endParaRPr lang="cs-CZ" sz="2600" b="1" dirty="0"/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cs-CZ" sz="2200" dirty="0"/>
              <a:t>Vzhledem k nízké koncentraci CO2 ve vzduchu probíhá velmi pomalu</a:t>
            </a:r>
          </a:p>
          <a:p>
            <a:pPr marL="0" indent="0" algn="ctr">
              <a:spcBef>
                <a:spcPts val="1800"/>
              </a:spcBef>
              <a:spcAft>
                <a:spcPts val="1200"/>
              </a:spcAft>
              <a:buNone/>
            </a:pPr>
            <a:endParaRPr lang="cs-CZ" sz="2600" b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VZDUŠNÉ VÁPNO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0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2700"/>
            <a:ext cx="7886700" cy="51149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/>
              <a:t>Pojivo připravené: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200" dirty="0"/>
              <a:t>pálením vápenců, dolomitických vápenců nebo vápnitých slínů a slínovců pod mez slinutí, tj. </a:t>
            </a:r>
            <a:r>
              <a:rPr lang="cs-CZ" sz="2200" b="1" dirty="0" err="1"/>
              <a:t>T</a:t>
            </a:r>
            <a:r>
              <a:rPr lang="cs-CZ" sz="2200" b="1" baseline="-25000" dirty="0" err="1"/>
              <a:t>max</a:t>
            </a:r>
            <a:r>
              <a:rPr lang="cs-CZ" sz="2200" b="1" dirty="0"/>
              <a:t> &lt; 1250 °C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200" dirty="0"/>
              <a:t>společným semletím vzdušného vápna s vhodnými přísadami, obsahujícími hydraulické oxidy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cs-CZ" sz="2200" dirty="0"/>
              <a:t>Musí obsahovat minimálně 10 % hydraulických složek (SiO</a:t>
            </a:r>
            <a:r>
              <a:rPr lang="cs-CZ" sz="2200" baseline="-25000" dirty="0"/>
              <a:t>2</a:t>
            </a:r>
            <a:r>
              <a:rPr lang="cs-CZ" sz="2200" dirty="0"/>
              <a:t>, Al</a:t>
            </a:r>
            <a:r>
              <a:rPr lang="cs-CZ" sz="2200" baseline="-25000" dirty="0"/>
              <a:t>2</a:t>
            </a:r>
            <a:r>
              <a:rPr lang="cs-CZ" sz="2200" dirty="0"/>
              <a:t>O</a:t>
            </a:r>
            <a:r>
              <a:rPr lang="cs-CZ" sz="2200" baseline="-25000" dirty="0"/>
              <a:t>3</a:t>
            </a:r>
            <a:r>
              <a:rPr lang="cs-CZ" sz="2200" dirty="0"/>
              <a:t>, Fe</a:t>
            </a:r>
            <a:r>
              <a:rPr lang="cs-CZ" sz="2200" baseline="-25000" dirty="0"/>
              <a:t>2</a:t>
            </a:r>
            <a:r>
              <a:rPr lang="cs-CZ" sz="2200" dirty="0"/>
              <a:t>O</a:t>
            </a:r>
            <a:r>
              <a:rPr lang="cs-CZ" sz="2200" baseline="-25000" dirty="0"/>
              <a:t>3</a:t>
            </a:r>
            <a:r>
              <a:rPr lang="cs-CZ" sz="2200" dirty="0"/>
              <a:t>):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2200" b="1" dirty="0"/>
              <a:t>Slabě hydraulická </a:t>
            </a:r>
            <a:r>
              <a:rPr lang="cs-CZ" sz="2200" dirty="0"/>
              <a:t>−</a:t>
            </a:r>
            <a:r>
              <a:rPr lang="cs-CZ" sz="2200" b="1" dirty="0"/>
              <a:t> </a:t>
            </a:r>
            <a:r>
              <a:rPr lang="cs-CZ" sz="2200" dirty="0"/>
              <a:t>10 až 15 % hydraulických složek, f</a:t>
            </a:r>
            <a:r>
              <a:rPr lang="cs-CZ" sz="2200" baseline="-25000" dirty="0"/>
              <a:t>c,min,28 </a:t>
            </a:r>
            <a:r>
              <a:rPr lang="cs-CZ" sz="2200" dirty="0"/>
              <a:t>= 1,5 MPa,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200" b="1" dirty="0"/>
              <a:t>Silně hydraulická</a:t>
            </a:r>
            <a:r>
              <a:rPr lang="cs-CZ" sz="2200" dirty="0"/>
              <a:t> − &gt; 15 % hydraulických složek, f</a:t>
            </a:r>
            <a:r>
              <a:rPr lang="cs-CZ" sz="2200" baseline="-25000" dirty="0"/>
              <a:t>c,min,28 </a:t>
            </a:r>
            <a:r>
              <a:rPr lang="cs-CZ" sz="2200" dirty="0"/>
              <a:t>= 4 MPa.</a:t>
            </a:r>
          </a:p>
          <a:p>
            <a:pPr marL="0" indent="0" algn="ctr">
              <a:spcBef>
                <a:spcPts val="1800"/>
              </a:spcBef>
              <a:spcAft>
                <a:spcPts val="1200"/>
              </a:spcAft>
              <a:buNone/>
            </a:pPr>
            <a:endParaRPr lang="cs-CZ" sz="2600" b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HYDRAULICKÉ VÁPNO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89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82700"/>
            <a:ext cx="8395549" cy="5114924"/>
          </a:xfrm>
        </p:spPr>
        <p:txBody>
          <a:bodyPr>
            <a:normAutofit/>
          </a:bodyPr>
          <a:lstStyle/>
          <a:p>
            <a:r>
              <a:rPr lang="cs-CZ" sz="2200" dirty="0"/>
              <a:t>Dominantní zastoupení má</a:t>
            </a:r>
            <a:r>
              <a:rPr lang="cs-CZ" sz="2200" b="1" dirty="0"/>
              <a:t> D</a:t>
            </a:r>
            <a:r>
              <a:rPr lang="nl-NL" sz="2200" b="1" dirty="0"/>
              <a:t>ikalciumsilikát – C</a:t>
            </a:r>
            <a:r>
              <a:rPr lang="nl-NL" sz="2200" b="1" baseline="-25000" dirty="0"/>
              <a:t>2</a:t>
            </a:r>
            <a:r>
              <a:rPr lang="nl-NL" sz="2200" b="1" dirty="0"/>
              <a:t>S </a:t>
            </a:r>
            <a:r>
              <a:rPr lang="cs-CZ" sz="2200" dirty="0"/>
              <a:t>(2</a:t>
            </a:r>
            <a:r>
              <a:rPr lang="nl-NL" sz="2200" dirty="0"/>
              <a:t>CaO.SiO</a:t>
            </a:r>
            <a:r>
              <a:rPr lang="nl-NL" sz="2200" baseline="-25000" dirty="0"/>
              <a:t>2</a:t>
            </a:r>
            <a:r>
              <a:rPr lang="cs-CZ" sz="2200" dirty="0"/>
              <a:t>)</a:t>
            </a:r>
          </a:p>
          <a:p>
            <a:endParaRPr lang="cs-CZ" sz="1000" dirty="0"/>
          </a:p>
          <a:p>
            <a:r>
              <a:rPr lang="cs-CZ" sz="2200" dirty="0"/>
              <a:t>Výroba v šachtových či rotačních pecích</a:t>
            </a:r>
          </a:p>
          <a:p>
            <a:r>
              <a:rPr lang="cs-CZ" sz="2200" dirty="0"/>
              <a:t>Mletí v kulových či tyčových mlýnech</a:t>
            </a:r>
          </a:p>
          <a:p>
            <a:endParaRPr lang="cs-CZ" sz="1000" dirty="0"/>
          </a:p>
          <a:p>
            <a:r>
              <a:rPr lang="cs-CZ" sz="2200" b="1" dirty="0"/>
              <a:t>Hašení</a:t>
            </a:r>
            <a:r>
              <a:rPr lang="cs-CZ" sz="2200" dirty="0"/>
              <a:t> za sucha (s malým přebytkem vody), tj. 0,1–0,25 kg H</a:t>
            </a:r>
            <a:r>
              <a:rPr lang="cs-CZ" sz="2200" baseline="-25000" dirty="0"/>
              <a:t>2</a:t>
            </a:r>
            <a:r>
              <a:rPr lang="cs-CZ" sz="2200" dirty="0"/>
              <a:t>O na 1 kg </a:t>
            </a:r>
            <a:r>
              <a:rPr lang="cs-CZ" sz="2200" b="1" dirty="0"/>
              <a:t>slabě hydraulického vápna</a:t>
            </a:r>
          </a:p>
          <a:p>
            <a:r>
              <a:rPr lang="cs-CZ" sz="2200" b="1" dirty="0"/>
              <a:t>Silně hydraulická vápna se nehasí</a:t>
            </a:r>
            <a:r>
              <a:rPr lang="cs-CZ" sz="2200" dirty="0"/>
              <a:t> (došlo by ke tvrdnutí)</a:t>
            </a:r>
          </a:p>
          <a:p>
            <a:endParaRPr lang="cs-CZ" sz="1000" dirty="0"/>
          </a:p>
          <a:p>
            <a:r>
              <a:rPr lang="cs-CZ" sz="2200" dirty="0"/>
              <a:t>Větší odolnost vůči povětrnostním vlivům a tedy vyšší životnost než vzdušná vápna</a:t>
            </a:r>
          </a:p>
          <a:p>
            <a:pPr>
              <a:spcAft>
                <a:spcPts val="1200"/>
              </a:spcAft>
            </a:pPr>
            <a:r>
              <a:rPr lang="cs-CZ" sz="2200" dirty="0"/>
              <a:t>Vůči cementům si zachovávají základní vlastnost vápen, tj. plasticitu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HYDRAULICKÉ VÁPNO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52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DF94C18-3D5C-49F3-B7B2-25C75233D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A7D6995-7BA6-4A41-80FE-084DB6BC4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54366"/>
            <a:ext cx="7886699" cy="1149268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SÁDRA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BB19E3-77CB-422A-8CDA-10C208D77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96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82700"/>
            <a:ext cx="8280400" cy="5114924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Základní informace:</a:t>
            </a:r>
          </a:p>
          <a:p>
            <a:r>
              <a:rPr lang="cs-CZ" dirty="0"/>
              <a:t>Řadí se mezi vzdušné maltoviny</a:t>
            </a:r>
          </a:p>
          <a:p>
            <a:r>
              <a:rPr lang="cs-CZ" dirty="0"/>
              <a:t>Základem různé formy CaSO</a:t>
            </a:r>
            <a:r>
              <a:rPr lang="cs-CZ" baseline="-25000" dirty="0"/>
              <a:t>4</a:t>
            </a:r>
            <a:endParaRPr lang="cs-CZ" dirty="0"/>
          </a:p>
          <a:p>
            <a:r>
              <a:rPr lang="cs-CZ" dirty="0"/>
              <a:t>Nejběžnějším síranovým pojivem je sádra</a:t>
            </a:r>
          </a:p>
          <a:p>
            <a:r>
              <a:rPr lang="cs-CZ" dirty="0"/>
              <a:t>Sádra je získávána tepelným zpracováním částečnou nebo úplnou dehydratací</a:t>
            </a:r>
          </a:p>
          <a:p>
            <a:r>
              <a:rPr lang="cs-CZ" dirty="0"/>
              <a:t>Výroba z přírodního či umělého CaSO</a:t>
            </a:r>
            <a:r>
              <a:rPr lang="cs-CZ" baseline="-25000" dirty="0"/>
              <a:t>4</a:t>
            </a:r>
            <a:r>
              <a:rPr lang="cs-CZ" dirty="0"/>
              <a:t>∙2H</a:t>
            </a:r>
            <a:r>
              <a:rPr lang="cs-CZ" baseline="-25000" dirty="0"/>
              <a:t>2</a:t>
            </a:r>
            <a:r>
              <a:rPr lang="cs-CZ" dirty="0"/>
              <a:t>O</a:t>
            </a:r>
          </a:p>
          <a:p>
            <a:r>
              <a:rPr lang="cs-CZ" dirty="0"/>
              <a:t>Použití sádry již v dávném Egyptě, v Evropě od raného středověku</a:t>
            </a:r>
          </a:p>
          <a:p>
            <a:r>
              <a:rPr lang="cs-CZ" dirty="0"/>
              <a:t>Rychlost tuhnutí a tvrdnutí a pevnost dle způsobu přípravy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SÁDRA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114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82700"/>
            <a:ext cx="8280400" cy="5114924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Základní využití sádry:</a:t>
            </a:r>
          </a:p>
          <a:p>
            <a:r>
              <a:rPr lang="cs-CZ" dirty="0"/>
              <a:t>Vysoká hygroskopicita (schopnost pohlcovat vlhkost)</a:t>
            </a:r>
          </a:p>
          <a:p>
            <a:r>
              <a:rPr lang="cs-CZ" dirty="0"/>
              <a:t>Regulace vlhkosti v obytných prostorách</a:t>
            </a:r>
          </a:p>
          <a:p>
            <a:r>
              <a:rPr lang="cs-CZ" dirty="0"/>
              <a:t>Velmi malé objemové změny při hydrataci</a:t>
            </a:r>
          </a:p>
          <a:p>
            <a:r>
              <a:rPr lang="cs-CZ" dirty="0"/>
              <a:t>Velmi dobré tepelně izolační vlastnosti</a:t>
            </a:r>
          </a:p>
          <a:p>
            <a:r>
              <a:rPr lang="cs-CZ" dirty="0"/>
              <a:t>Velký pokles pevnosti při styku s vlhkostí, vodou</a:t>
            </a:r>
          </a:p>
          <a:p>
            <a:r>
              <a:rPr lang="cs-CZ" dirty="0"/>
              <a:t>Nemožnost vyztužení klasickým způsobem, nevytváří alkalické prostředí, koroze výztuže</a:t>
            </a:r>
          </a:p>
          <a:p>
            <a:r>
              <a:rPr lang="cs-CZ" dirty="0"/>
              <a:t>Nízká zvuková pohltivost (vysoká pórovitost, nízká OH)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SÁDRA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327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143000"/>
            <a:ext cx="8280400" cy="5346700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Způsoby výroby:</a:t>
            </a:r>
          </a:p>
          <a:p>
            <a:r>
              <a:rPr lang="cs-CZ" dirty="0"/>
              <a:t>Sušící rotační mlýny</a:t>
            </a:r>
          </a:p>
          <a:p>
            <a:pPr lvl="1"/>
            <a:r>
              <a:rPr lang="cs-CZ" dirty="0"/>
              <a:t>Současné mletí a kalcinace</a:t>
            </a:r>
          </a:p>
          <a:p>
            <a:pPr lvl="1"/>
            <a:r>
              <a:rPr lang="cs-CZ" dirty="0"/>
              <a:t>Zejména při výrobě ꞵ - </a:t>
            </a:r>
            <a:r>
              <a:rPr lang="cs-CZ" dirty="0" err="1"/>
              <a:t>hemihydrátu</a:t>
            </a:r>
            <a:endParaRPr lang="cs-CZ" dirty="0"/>
          </a:p>
          <a:p>
            <a:r>
              <a:rPr lang="cs-CZ" dirty="0"/>
              <a:t>Rotační pece</a:t>
            </a:r>
          </a:p>
          <a:p>
            <a:pPr lvl="1"/>
            <a:r>
              <a:rPr lang="cs-CZ" dirty="0"/>
              <a:t>Přímý, nepřímý ohřev, vytápění plynem/olejem</a:t>
            </a:r>
          </a:p>
          <a:p>
            <a:r>
              <a:rPr lang="cs-CZ" dirty="0"/>
              <a:t>Šachtové pece</a:t>
            </a:r>
          </a:p>
          <a:p>
            <a:pPr lvl="1"/>
            <a:r>
              <a:rPr lang="cs-CZ" dirty="0"/>
              <a:t>Teploty 800 – 1000 °C</a:t>
            </a:r>
          </a:p>
          <a:p>
            <a:pPr lvl="1"/>
            <a:r>
              <a:rPr lang="cs-CZ" dirty="0"/>
              <a:t>Výroba pomalu tuhnoucí sádry</a:t>
            </a:r>
          </a:p>
          <a:p>
            <a:r>
              <a:rPr lang="cs-CZ" dirty="0"/>
              <a:t>Vařáky</a:t>
            </a:r>
          </a:p>
          <a:p>
            <a:pPr lvl="1"/>
            <a:r>
              <a:rPr lang="cs-CZ" dirty="0"/>
              <a:t>Kovové kotle (5 – 15 m</a:t>
            </a:r>
            <a:r>
              <a:rPr lang="cs-CZ" baseline="30000" dirty="0"/>
              <a:t>3</a:t>
            </a:r>
            <a:r>
              <a:rPr lang="cs-CZ" dirty="0"/>
              <a:t>), </a:t>
            </a:r>
            <a:r>
              <a:rPr lang="cs-CZ" dirty="0" err="1"/>
              <a:t>atm</a:t>
            </a:r>
            <a:r>
              <a:rPr lang="cs-CZ" dirty="0"/>
              <a:t>. tlak, teplota 130-150 °C</a:t>
            </a:r>
          </a:p>
          <a:p>
            <a:r>
              <a:rPr lang="cs-CZ" dirty="0"/>
              <a:t>Autoklávy</a:t>
            </a:r>
          </a:p>
          <a:p>
            <a:pPr lvl="1"/>
            <a:r>
              <a:rPr lang="cs-CZ" dirty="0"/>
              <a:t>„papiňák“ – vyšší tlak, 120 °C, výroba α-sádry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SÁDRA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23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82700"/>
            <a:ext cx="8280400" cy="5114924"/>
          </a:xfrm>
        </p:spPr>
        <p:txBody>
          <a:bodyPr>
            <a:normAutofit/>
          </a:bodyPr>
          <a:lstStyle/>
          <a:p>
            <a:r>
              <a:rPr lang="cs-CZ" b="1" dirty="0"/>
              <a:t>Surovina pro výrobu sádry, názvosloví:</a:t>
            </a:r>
          </a:p>
          <a:p>
            <a:pPr lvl="1"/>
            <a:endParaRPr lang="cs-CZ" b="1" dirty="0"/>
          </a:p>
          <a:p>
            <a:pPr lvl="1"/>
            <a:r>
              <a:rPr lang="cs-CZ" b="1" dirty="0"/>
              <a:t>Sádrovec (CaSO</a:t>
            </a:r>
            <a:r>
              <a:rPr lang="cs-CZ" b="1" baseline="-25000" dirty="0"/>
              <a:t>4</a:t>
            </a:r>
            <a:r>
              <a:rPr lang="cs-CZ" b="1" dirty="0"/>
              <a:t>∙2H</a:t>
            </a:r>
            <a:r>
              <a:rPr lang="cs-CZ" b="1" baseline="-25000" dirty="0"/>
              <a:t>2</a:t>
            </a:r>
            <a:r>
              <a:rPr lang="cs-CZ" b="1" dirty="0"/>
              <a:t>O) </a:t>
            </a:r>
            <a:r>
              <a:rPr lang="cs-CZ" dirty="0"/>
              <a:t>– dihydrát</a:t>
            </a:r>
          </a:p>
          <a:p>
            <a:pPr lvl="1"/>
            <a:endParaRPr lang="cs-CZ" b="1" dirty="0"/>
          </a:p>
          <a:p>
            <a:pPr lvl="1"/>
            <a:r>
              <a:rPr lang="cs-CZ" b="1" dirty="0" err="1"/>
              <a:t>Hemihydrát</a:t>
            </a:r>
            <a:r>
              <a:rPr lang="cs-CZ" b="1" dirty="0"/>
              <a:t> (CaSO</a:t>
            </a:r>
            <a:r>
              <a:rPr lang="cs-CZ" b="1" baseline="-25000" dirty="0"/>
              <a:t>4</a:t>
            </a:r>
            <a:r>
              <a:rPr lang="cs-CZ" b="1" dirty="0"/>
              <a:t>∙1/2H</a:t>
            </a:r>
            <a:r>
              <a:rPr lang="cs-CZ" b="1" baseline="-25000" dirty="0"/>
              <a:t>2</a:t>
            </a:r>
            <a:r>
              <a:rPr lang="cs-CZ" b="1" dirty="0"/>
              <a:t>O) </a:t>
            </a:r>
            <a:r>
              <a:rPr lang="cs-CZ" dirty="0"/>
              <a:t>– BASANIT, rychle tuhnoucí sádra</a:t>
            </a:r>
          </a:p>
          <a:p>
            <a:pPr lvl="1"/>
            <a:endParaRPr lang="cs-CZ" b="1" dirty="0"/>
          </a:p>
          <a:p>
            <a:pPr lvl="1"/>
            <a:r>
              <a:rPr lang="cs-CZ" b="1" dirty="0"/>
              <a:t>Anhydrit (CaSO</a:t>
            </a:r>
            <a:r>
              <a:rPr lang="cs-CZ" b="1" baseline="-25000" dirty="0"/>
              <a:t>4</a:t>
            </a:r>
            <a:r>
              <a:rPr lang="cs-CZ" b="1" dirty="0"/>
              <a:t>) </a:t>
            </a:r>
            <a:r>
              <a:rPr lang="cs-CZ" dirty="0"/>
              <a:t>– přírodní anhydrit, pomalu tuhnoucí sádra</a:t>
            </a:r>
          </a:p>
          <a:p>
            <a:pPr lvl="1"/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SÁDRA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494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82700"/>
            <a:ext cx="8280400" cy="5114924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Teorie výroby: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Rychle tuhnoucí sádra (</a:t>
            </a:r>
            <a:r>
              <a:rPr lang="el-GR" b="1" dirty="0"/>
              <a:t>α</a:t>
            </a:r>
            <a:r>
              <a:rPr lang="cs-CZ" b="1" dirty="0"/>
              <a:t>, </a:t>
            </a:r>
            <a:r>
              <a:rPr lang="el-GR" b="1" dirty="0"/>
              <a:t>ꞵ</a:t>
            </a:r>
            <a:r>
              <a:rPr lang="cs-CZ" b="1" dirty="0"/>
              <a:t> - </a:t>
            </a:r>
            <a:r>
              <a:rPr lang="cs-CZ" b="1" dirty="0" err="1"/>
              <a:t>hemihydrát</a:t>
            </a:r>
            <a:r>
              <a:rPr lang="cs-CZ" b="1" dirty="0"/>
              <a:t>)</a:t>
            </a:r>
          </a:p>
          <a:p>
            <a:r>
              <a:rPr lang="cs-CZ" dirty="0" err="1"/>
              <a:t>atm</a:t>
            </a:r>
            <a:r>
              <a:rPr lang="cs-CZ" dirty="0"/>
              <a:t>. tlak &lt; 150 °C</a:t>
            </a:r>
          </a:p>
          <a:p>
            <a:r>
              <a:rPr lang="el-GR" b="1" dirty="0"/>
              <a:t>ꞵ</a:t>
            </a:r>
            <a:r>
              <a:rPr lang="cs-CZ" b="1" dirty="0"/>
              <a:t> - </a:t>
            </a:r>
            <a:r>
              <a:rPr lang="cs-CZ" b="1" dirty="0" err="1"/>
              <a:t>hemihydrát</a:t>
            </a:r>
            <a:r>
              <a:rPr lang="cs-CZ" b="1" dirty="0"/>
              <a:t> </a:t>
            </a:r>
            <a:r>
              <a:rPr lang="cs-CZ" sz="2400" dirty="0"/>
              <a:t>(pevnost do 10 MPa, topenářská, elektrikářská sádra)</a:t>
            </a:r>
          </a:p>
          <a:p>
            <a:r>
              <a:rPr lang="el-GR" b="1" dirty="0"/>
              <a:t>α</a:t>
            </a:r>
            <a:r>
              <a:rPr lang="cs-CZ" b="1" dirty="0"/>
              <a:t> – </a:t>
            </a:r>
            <a:r>
              <a:rPr lang="cs-CZ" b="1" dirty="0" err="1"/>
              <a:t>hemihydrát</a:t>
            </a:r>
            <a:r>
              <a:rPr lang="cs-CZ" b="1" dirty="0"/>
              <a:t> </a:t>
            </a:r>
            <a:r>
              <a:rPr lang="cs-CZ" sz="2400" dirty="0"/>
              <a:t>(pevnost 30 – 60 MPa, dentální sádra, </a:t>
            </a:r>
            <a:r>
              <a:rPr lang="cs-CZ" sz="2400" dirty="0" err="1"/>
              <a:t>podlahářská</a:t>
            </a:r>
            <a:r>
              <a:rPr lang="cs-CZ" sz="2400" dirty="0"/>
              <a:t> ESTRICH sádra)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SÁDRA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38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C21318-44F6-40FC-8F0C-88FF2A506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2535"/>
            <a:ext cx="9144000" cy="169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1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82700"/>
            <a:ext cx="8280400" cy="5114924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Teorie výroby: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Anhydrit II:</a:t>
            </a:r>
          </a:p>
          <a:p>
            <a:pPr lvl="1"/>
            <a:r>
              <a:rPr lang="cs-CZ" dirty="0"/>
              <a:t>Špatná rozpustnost, přidává se budič, v ČR se nepoužívá (pomalé tuhnutí, 20 – 30 MPa)</a:t>
            </a:r>
          </a:p>
          <a:p>
            <a:r>
              <a:rPr lang="cs-CZ" b="1" dirty="0"/>
              <a:t>Pomalu tuhnoucí sádra Anhydrit III:</a:t>
            </a:r>
          </a:p>
          <a:p>
            <a:pPr lvl="1"/>
            <a:r>
              <a:rPr lang="cs-CZ" dirty="0"/>
              <a:t>T&gt;800 °C, Nevyžaduje budič, 15 – 25 MPa, potěry, zednické práce (nepoužívá se, energeticky </a:t>
            </a:r>
            <a:r>
              <a:rPr lang="cs-CZ" dirty="0" err="1"/>
              <a:t>nár</a:t>
            </a:r>
            <a:r>
              <a:rPr lang="cs-CZ" dirty="0"/>
              <a:t>. výroba)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SÁDRA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39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DC21318-44F6-40FC-8F0C-88FF2A506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2535"/>
            <a:ext cx="9144000" cy="169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3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2700"/>
            <a:ext cx="8032750" cy="5114924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Mechanická</a:t>
            </a:r>
          </a:p>
          <a:p>
            <a:pPr lvl="1"/>
            <a:r>
              <a:rPr lang="cs-CZ" dirty="0"/>
              <a:t>Při tuhnutí, tvrdnutí, se nemění jejich chemická podstata (Jíly, hlíny)</a:t>
            </a:r>
          </a:p>
          <a:p>
            <a:r>
              <a:rPr lang="cs-CZ" b="1" dirty="0"/>
              <a:t>Chemická</a:t>
            </a:r>
          </a:p>
          <a:p>
            <a:pPr lvl="1"/>
            <a:r>
              <a:rPr lang="cs-CZ" dirty="0"/>
              <a:t>Při tuhnutí, tvrdnutí dochází k chemickým procesům, tvorbě nových minerálních fází/sloučenin</a:t>
            </a:r>
          </a:p>
          <a:p>
            <a:pPr lvl="1"/>
            <a:r>
              <a:rPr lang="cs-CZ" dirty="0"/>
              <a:t>Dělí se dle prostředí, při kterém dochází k tuhnutí/</a:t>
            </a:r>
            <a:r>
              <a:rPr lang="cs-CZ" dirty="0" err="1"/>
              <a:t>tvdnutí</a:t>
            </a:r>
            <a:endParaRPr lang="cs-CZ" dirty="0"/>
          </a:p>
          <a:p>
            <a:r>
              <a:rPr lang="cs-CZ" b="1" dirty="0">
                <a:sym typeface="Wingdings" panose="05000000000000000000" pitchFamily="2" charset="2"/>
              </a:rPr>
              <a:t> </a:t>
            </a:r>
            <a:r>
              <a:rPr lang="cs-CZ" b="1" dirty="0"/>
              <a:t>Vzdušná</a:t>
            </a:r>
          </a:p>
          <a:p>
            <a:r>
              <a:rPr lang="cs-CZ" b="1" dirty="0">
                <a:sym typeface="Wingdings" panose="05000000000000000000" pitchFamily="2" charset="2"/>
              </a:rPr>
              <a:t> </a:t>
            </a:r>
            <a:r>
              <a:rPr lang="cs-CZ" b="1" dirty="0"/>
              <a:t>Hydraulická</a:t>
            </a:r>
          </a:p>
          <a:p>
            <a:r>
              <a:rPr lang="cs-CZ" b="1" dirty="0">
                <a:sym typeface="Wingdings" panose="05000000000000000000" pitchFamily="2" charset="2"/>
              </a:rPr>
              <a:t> </a:t>
            </a:r>
            <a:r>
              <a:rPr lang="cs-CZ" b="1" dirty="0"/>
              <a:t>Latentně hydraulická</a:t>
            </a:r>
          </a:p>
          <a:p>
            <a:r>
              <a:rPr lang="cs-CZ" b="1" dirty="0">
                <a:sym typeface="Wingdings" panose="05000000000000000000" pitchFamily="2" charset="2"/>
              </a:rPr>
              <a:t> </a:t>
            </a:r>
            <a:r>
              <a:rPr lang="cs-CZ" b="1" dirty="0"/>
              <a:t>Pucolány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POJIVA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625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82700"/>
            <a:ext cx="8280400" cy="5114924"/>
          </a:xfrm>
        </p:spPr>
        <p:txBody>
          <a:bodyPr>
            <a:normAutofit/>
          </a:bodyPr>
          <a:lstStyle/>
          <a:p>
            <a:r>
              <a:rPr lang="cs-CZ" b="1" dirty="0"/>
              <a:t>ꞵ-sádra:</a:t>
            </a:r>
          </a:p>
          <a:p>
            <a:pPr lvl="1"/>
            <a:r>
              <a:rPr lang="cs-CZ" dirty="0"/>
              <a:t>T= 150 °C, </a:t>
            </a:r>
            <a:r>
              <a:rPr lang="cs-CZ" dirty="0" err="1"/>
              <a:t>atm</a:t>
            </a:r>
            <a:r>
              <a:rPr lang="cs-CZ" dirty="0"/>
              <a:t>. tlak</a:t>
            </a:r>
          </a:p>
          <a:p>
            <a:pPr lvl="1"/>
            <a:r>
              <a:rPr lang="cs-CZ" b="1" dirty="0"/>
              <a:t>VODA ODCHÁZÍ VE FORMĚ PÁRY</a:t>
            </a:r>
          </a:p>
          <a:p>
            <a:pPr lvl="1"/>
            <a:r>
              <a:rPr lang="cs-CZ" dirty="0"/>
              <a:t>Destrukce zrna, lístková struktura, vysoký měrný povrch (spotřeba vody w= 0,7 – 1,0)</a:t>
            </a:r>
          </a:p>
          <a:p>
            <a:pPr lvl="1"/>
            <a:r>
              <a:rPr lang="cs-CZ" dirty="0"/>
              <a:t>Závislost pevnosti na vodním součiniteli (2 – 10 MPa)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SÁDRA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40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9542E10-A189-49A2-9A72-E5D517982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58" y="3647893"/>
            <a:ext cx="7230484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37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82700"/>
            <a:ext cx="8280400" cy="5114924"/>
          </a:xfrm>
        </p:spPr>
        <p:txBody>
          <a:bodyPr>
            <a:normAutofit/>
          </a:bodyPr>
          <a:lstStyle/>
          <a:p>
            <a:r>
              <a:rPr lang="el-GR" b="1" dirty="0"/>
              <a:t>α</a:t>
            </a:r>
            <a:r>
              <a:rPr lang="cs-CZ" b="1" dirty="0"/>
              <a:t>-sádra:</a:t>
            </a:r>
          </a:p>
          <a:p>
            <a:pPr lvl="1"/>
            <a:r>
              <a:rPr lang="cs-CZ" dirty="0"/>
              <a:t>T= 120 °C, vysoký tlak, nebo solný roztok (105 °C)</a:t>
            </a:r>
          </a:p>
          <a:p>
            <a:pPr lvl="1"/>
            <a:r>
              <a:rPr lang="cs-CZ" b="1" dirty="0"/>
              <a:t>VODA ODCHÁZÍ VE FORMĚ TEKUTINY!!!!</a:t>
            </a:r>
          </a:p>
          <a:p>
            <a:pPr lvl="1"/>
            <a:r>
              <a:rPr lang="cs-CZ" dirty="0" err="1"/>
              <a:t>Automorfní</a:t>
            </a:r>
            <a:r>
              <a:rPr lang="cs-CZ" dirty="0"/>
              <a:t> zrna (spotřeba vody w= 0,3)</a:t>
            </a:r>
          </a:p>
          <a:p>
            <a:pPr lvl="1"/>
            <a:r>
              <a:rPr lang="cs-CZ" dirty="0"/>
              <a:t>Pevnost 30 – 40 MPa</a:t>
            </a:r>
          </a:p>
          <a:p>
            <a:pPr lvl="1"/>
            <a:r>
              <a:rPr lang="cs-CZ" dirty="0"/>
              <a:t>Jediný rozdíl mezi α a ꞵ je morfologie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SÁDRA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41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CF9A4F-84B9-40E1-BF59-0043A096E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262" y="2615982"/>
            <a:ext cx="1695687" cy="312463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0EF9CA7-FEEE-4021-BF49-CCFEE71D0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972" y="3733800"/>
            <a:ext cx="2388053" cy="257174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B6F4560-A1D3-4A8E-9C5B-57C149754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555" y="6397624"/>
            <a:ext cx="5084886" cy="28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73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82700"/>
            <a:ext cx="8280400" cy="5114924"/>
          </a:xfrm>
        </p:spPr>
        <p:txBody>
          <a:bodyPr>
            <a:normAutofit/>
          </a:bodyPr>
          <a:lstStyle/>
          <a:p>
            <a:r>
              <a:rPr lang="cs-CZ" b="1" dirty="0"/>
              <a:t>Zisk sádrovce</a:t>
            </a:r>
          </a:p>
          <a:p>
            <a:r>
              <a:rPr lang="cs-CZ" dirty="0"/>
              <a:t>Přírodní</a:t>
            </a:r>
          </a:p>
          <a:p>
            <a:r>
              <a:rPr lang="cs-CZ" dirty="0" err="1"/>
              <a:t>Energosádrovec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Desulfatace</a:t>
            </a:r>
            <a:r>
              <a:rPr lang="cs-CZ" dirty="0"/>
              <a:t> kouřových plynů</a:t>
            </a:r>
          </a:p>
          <a:p>
            <a:pPr lvl="1"/>
            <a:r>
              <a:rPr lang="cs-CZ" dirty="0"/>
              <a:t>Využití čistého vápence, mokré vypírky</a:t>
            </a:r>
          </a:p>
          <a:p>
            <a:pPr lvl="1"/>
            <a:r>
              <a:rPr lang="cs-CZ" dirty="0"/>
              <a:t>Rozstřik, či probublávání  plynů</a:t>
            </a:r>
          </a:p>
          <a:p>
            <a:pPr lvl="1"/>
            <a:r>
              <a:rPr lang="cs-CZ" dirty="0"/>
              <a:t>Reakce CaCO</a:t>
            </a:r>
            <a:r>
              <a:rPr lang="cs-CZ" baseline="-25000" dirty="0"/>
              <a:t>3</a:t>
            </a:r>
            <a:r>
              <a:rPr lang="cs-CZ" dirty="0"/>
              <a:t> + SO</a:t>
            </a:r>
            <a:r>
              <a:rPr lang="cs-CZ" baseline="-25000" dirty="0"/>
              <a:t>2</a:t>
            </a:r>
            <a:r>
              <a:rPr lang="cs-CZ" dirty="0"/>
              <a:t> + 2 H</a:t>
            </a:r>
            <a:r>
              <a:rPr lang="cs-CZ" baseline="-25000" dirty="0"/>
              <a:t>2</a:t>
            </a:r>
            <a:r>
              <a:rPr lang="cs-CZ" dirty="0"/>
              <a:t>O </a:t>
            </a:r>
            <a:r>
              <a:rPr lang="cs-CZ" dirty="0">
                <a:sym typeface="Wingdings" panose="05000000000000000000" pitchFamily="2" charset="2"/>
              </a:rPr>
              <a:t> CaSO</a:t>
            </a:r>
            <a:r>
              <a:rPr lang="cs-CZ" baseline="-25000" dirty="0">
                <a:sym typeface="Wingdings" panose="05000000000000000000" pitchFamily="2" charset="2"/>
              </a:rPr>
              <a:t>4</a:t>
            </a:r>
            <a:r>
              <a:rPr lang="cs-CZ" dirty="0">
                <a:sym typeface="Wingdings" panose="05000000000000000000" pitchFamily="2" charset="2"/>
              </a:rPr>
              <a:t>∙2H</a:t>
            </a:r>
            <a:r>
              <a:rPr lang="cs-CZ" baseline="-25000" dirty="0">
                <a:sym typeface="Wingdings" panose="05000000000000000000" pitchFamily="2" charset="2"/>
              </a:rPr>
              <a:t>2</a:t>
            </a:r>
            <a:r>
              <a:rPr lang="cs-CZ" dirty="0">
                <a:sym typeface="Wingdings" panose="05000000000000000000" pitchFamily="2" charset="2"/>
              </a:rPr>
              <a:t>O</a:t>
            </a:r>
            <a:endParaRPr lang="cs-CZ" dirty="0"/>
          </a:p>
          <a:p>
            <a:r>
              <a:rPr lang="cs-CZ" dirty="0" err="1"/>
              <a:t>Chemosádrovec</a:t>
            </a:r>
            <a:endParaRPr lang="cs-CZ" dirty="0"/>
          </a:p>
          <a:p>
            <a:pPr lvl="1"/>
            <a:r>
              <a:rPr lang="cs-CZ" dirty="0"/>
              <a:t>Z výroby, kde se zpracovává H</a:t>
            </a:r>
            <a:r>
              <a:rPr lang="cs-CZ" baseline="-25000" dirty="0"/>
              <a:t>2</a:t>
            </a:r>
            <a:r>
              <a:rPr lang="cs-CZ" dirty="0"/>
              <a:t>SO</a:t>
            </a:r>
            <a:r>
              <a:rPr lang="cs-CZ" baseline="-25000" dirty="0"/>
              <a:t>4</a:t>
            </a:r>
            <a:r>
              <a:rPr lang="cs-CZ" dirty="0"/>
              <a:t>, čištění odpadních vod obsahujících zbytky SO</a:t>
            </a:r>
            <a:r>
              <a:rPr lang="cs-CZ" baseline="-25000" dirty="0"/>
              <a:t>4</a:t>
            </a:r>
            <a:endParaRPr lang="cs-CZ" dirty="0"/>
          </a:p>
          <a:p>
            <a:endParaRPr lang="cs-CZ" b="1" dirty="0"/>
          </a:p>
          <a:p>
            <a:endParaRPr lang="cs-CZ" b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SÁDRA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89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82700"/>
            <a:ext cx="8280400" cy="5114924"/>
          </a:xfrm>
        </p:spPr>
        <p:txBody>
          <a:bodyPr>
            <a:normAutofit/>
          </a:bodyPr>
          <a:lstStyle/>
          <a:p>
            <a:r>
              <a:rPr lang="cs-CZ" b="1" dirty="0"/>
              <a:t>„Přísady“</a:t>
            </a:r>
          </a:p>
          <a:p>
            <a:r>
              <a:rPr lang="cs-CZ" dirty="0"/>
              <a:t>Podobně jako u cementů lze ovlivňovat rychlost reakce</a:t>
            </a:r>
          </a:p>
          <a:p>
            <a:r>
              <a:rPr lang="cs-CZ" dirty="0"/>
              <a:t>Elektrolyticky</a:t>
            </a:r>
          </a:p>
          <a:p>
            <a:pPr lvl="1"/>
            <a:r>
              <a:rPr lang="cs-CZ" dirty="0"/>
              <a:t>Soli (urychlovač), Líh (zpomalovač), Citran/</a:t>
            </a:r>
            <a:r>
              <a:rPr lang="cs-CZ" dirty="0" err="1"/>
              <a:t>Vinan</a:t>
            </a:r>
            <a:r>
              <a:rPr lang="cs-CZ" dirty="0"/>
              <a:t> draselný (zpomalovač)</a:t>
            </a:r>
          </a:p>
          <a:p>
            <a:r>
              <a:rPr lang="cs-CZ" dirty="0"/>
              <a:t>Krystalizační zárodky</a:t>
            </a:r>
          </a:p>
          <a:p>
            <a:pPr lvl="1"/>
            <a:r>
              <a:rPr lang="cs-CZ" dirty="0"/>
              <a:t>Vždy urychlují</a:t>
            </a:r>
          </a:p>
          <a:p>
            <a:r>
              <a:rPr lang="cs-CZ" dirty="0"/>
              <a:t>Další typy</a:t>
            </a:r>
          </a:p>
          <a:p>
            <a:endParaRPr lang="cs-CZ" b="1" dirty="0"/>
          </a:p>
          <a:p>
            <a:endParaRPr lang="cs-CZ" b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SÁDRA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966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82700"/>
            <a:ext cx="8280400" cy="5114924"/>
          </a:xfrm>
        </p:spPr>
        <p:txBody>
          <a:bodyPr>
            <a:normAutofit/>
          </a:bodyPr>
          <a:lstStyle/>
          <a:p>
            <a:r>
              <a:rPr lang="cs-CZ" b="1" dirty="0"/>
              <a:t>Použití</a:t>
            </a:r>
          </a:p>
          <a:p>
            <a:r>
              <a:rPr lang="cs-CZ" dirty="0"/>
              <a:t>Tvarovky</a:t>
            </a:r>
          </a:p>
          <a:p>
            <a:r>
              <a:rPr lang="cs-CZ" dirty="0"/>
              <a:t>Sádrokarton</a:t>
            </a:r>
          </a:p>
          <a:p>
            <a:r>
              <a:rPr lang="cs-CZ" dirty="0"/>
              <a:t>SOMS</a:t>
            </a:r>
          </a:p>
          <a:p>
            <a:r>
              <a:rPr lang="cs-CZ" dirty="0"/>
              <a:t>Sádrové podlahy</a:t>
            </a:r>
          </a:p>
          <a:p>
            <a:r>
              <a:rPr lang="cs-CZ" b="1" dirty="0"/>
              <a:t>Sádroviny</a:t>
            </a:r>
          </a:p>
          <a:p>
            <a:pPr lvl="1"/>
            <a:r>
              <a:rPr lang="cs-CZ" dirty="0" err="1"/>
              <a:t>Scottova</a:t>
            </a:r>
            <a:r>
              <a:rPr lang="cs-CZ" dirty="0"/>
              <a:t> sádrovina</a:t>
            </a:r>
          </a:p>
          <a:p>
            <a:pPr lvl="1"/>
            <a:r>
              <a:rPr lang="cs-CZ" dirty="0"/>
              <a:t>De </a:t>
            </a:r>
            <a:r>
              <a:rPr lang="cs-CZ" dirty="0" err="1"/>
              <a:t>Wyldeho</a:t>
            </a:r>
            <a:r>
              <a:rPr lang="cs-CZ" dirty="0"/>
              <a:t> sádrovina</a:t>
            </a:r>
          </a:p>
          <a:p>
            <a:pPr lvl="1"/>
            <a:r>
              <a:rPr lang="cs-CZ" dirty="0"/>
              <a:t>Boraxová sádrovina</a:t>
            </a:r>
          </a:p>
          <a:p>
            <a:pPr lvl="1"/>
            <a:r>
              <a:rPr lang="cs-CZ" dirty="0" err="1"/>
              <a:t>Keenův</a:t>
            </a:r>
            <a:r>
              <a:rPr lang="cs-CZ" dirty="0"/>
              <a:t> cement</a:t>
            </a:r>
          </a:p>
          <a:p>
            <a:endParaRPr lang="cs-CZ" b="1" dirty="0"/>
          </a:p>
          <a:p>
            <a:endParaRPr lang="cs-CZ" b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SÁDRA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4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846CF0CB-7C85-493E-9609-1110A03D42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 !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414E7D2-27D0-40B5-8B4E-A95E81B2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90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2700"/>
            <a:ext cx="8032750" cy="5114924"/>
          </a:xfrm>
        </p:spPr>
        <p:txBody>
          <a:bodyPr>
            <a:normAutofit/>
          </a:bodyPr>
          <a:lstStyle/>
          <a:p>
            <a:r>
              <a:rPr lang="cs-CZ" b="1" dirty="0"/>
              <a:t>Vzdušná</a:t>
            </a:r>
          </a:p>
          <a:p>
            <a:pPr lvl="1"/>
            <a:r>
              <a:rPr lang="cs-CZ" dirty="0"/>
              <a:t>K tuhnutí/tvrdnutí dochází pouze na vzduchu. Ani po dokonalém vytvrdnutí nejsou stabilní a odolná vůči vodě </a:t>
            </a:r>
          </a:p>
          <a:p>
            <a:pPr lvl="1"/>
            <a:r>
              <a:rPr lang="cs-CZ" dirty="0"/>
              <a:t>Síranová pojiva vč. sádry, hořečnaté pojivo, vzdušné vápno)</a:t>
            </a:r>
          </a:p>
          <a:p>
            <a:r>
              <a:rPr lang="cs-CZ" b="1" dirty="0"/>
              <a:t>Hydraulická</a:t>
            </a:r>
          </a:p>
          <a:p>
            <a:pPr lvl="1"/>
            <a:r>
              <a:rPr lang="cs-CZ" dirty="0"/>
              <a:t>K tuhnutí/tvrdnutí dochází po smíchání s vodou a tuhnou/tvrdnou na vzduchu i ve vodě</a:t>
            </a:r>
          </a:p>
          <a:p>
            <a:pPr lvl="1"/>
            <a:r>
              <a:rPr lang="cs-CZ" dirty="0"/>
              <a:t>Hydraulické vápno, cement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POJIVA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36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2700"/>
            <a:ext cx="8032750" cy="5114924"/>
          </a:xfrm>
        </p:spPr>
        <p:txBody>
          <a:bodyPr>
            <a:normAutofit/>
          </a:bodyPr>
          <a:lstStyle/>
          <a:p>
            <a:r>
              <a:rPr lang="cs-CZ" b="1" dirty="0"/>
              <a:t>Latentně hydraulická</a:t>
            </a:r>
          </a:p>
          <a:p>
            <a:pPr lvl="1"/>
            <a:r>
              <a:rPr lang="cs-CZ" dirty="0"/>
              <a:t>Po smíchání s vodou netuhnou/netvrdnou.</a:t>
            </a:r>
          </a:p>
          <a:p>
            <a:pPr lvl="1"/>
            <a:r>
              <a:rPr lang="cs-CZ" dirty="0"/>
              <a:t>Pokud je přidán budič (cement, CaO, atd.) vykazují hydraulické vlastnosti</a:t>
            </a:r>
          </a:p>
          <a:p>
            <a:pPr lvl="1"/>
            <a:r>
              <a:rPr lang="cs-CZ" dirty="0"/>
              <a:t>Vysokopecní struska</a:t>
            </a:r>
          </a:p>
          <a:p>
            <a:r>
              <a:rPr lang="cs-CZ" b="1" dirty="0"/>
              <a:t>Pucolány</a:t>
            </a:r>
          </a:p>
          <a:p>
            <a:pPr lvl="1"/>
            <a:r>
              <a:rPr lang="cs-CZ" dirty="0"/>
              <a:t>Křemičitany, hlinitokřemičitany</a:t>
            </a:r>
          </a:p>
          <a:p>
            <a:pPr lvl="1"/>
            <a:r>
              <a:rPr lang="cs-CZ" dirty="0"/>
              <a:t>Mají téměř nulové pojivové vlastnosti</a:t>
            </a:r>
          </a:p>
          <a:p>
            <a:pPr lvl="1"/>
            <a:r>
              <a:rPr lang="cs-CZ" dirty="0"/>
              <a:t>V přítomnosti hydroxidu vápenatého jsou schopny vstupovat do reakcí a výsledky reakcí jsou podobné produktům hydratace portlandského cementu.</a:t>
            </a:r>
          </a:p>
          <a:p>
            <a:pPr lvl="1"/>
            <a:r>
              <a:rPr lang="cs-CZ" dirty="0"/>
              <a:t>Tufy, trasy, pemza, křemelina, </a:t>
            </a:r>
            <a:r>
              <a:rPr lang="cs-CZ" dirty="0" err="1"/>
              <a:t>metakaolin</a:t>
            </a:r>
            <a:r>
              <a:rPr lang="cs-CZ" dirty="0"/>
              <a:t>, el. popílky, kalcinovaná břidlice….</a:t>
            </a:r>
          </a:p>
          <a:p>
            <a:pPr lvl="1"/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POJIVA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61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9E7B16D-1F50-451D-9376-341905B28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73" y="800099"/>
            <a:ext cx="690562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2700"/>
            <a:ext cx="7886700" cy="511492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POJIVA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32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DF94C18-3D5C-49F3-B7B2-25C75233D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A7D6995-7BA6-4A41-80FE-084DB6BC4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54366"/>
            <a:ext cx="7886699" cy="1149268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CEMENT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BB19E3-77CB-422A-8CDA-10C208D77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743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021F99C-5CE6-4360-B260-16356525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2700"/>
            <a:ext cx="7886700" cy="5114924"/>
          </a:xfrm>
        </p:spPr>
        <p:txBody>
          <a:bodyPr>
            <a:normAutofit/>
          </a:bodyPr>
          <a:lstStyle/>
          <a:p>
            <a:r>
              <a:rPr lang="cs-CZ" dirty="0"/>
              <a:t>Základní typy cementu (dle složení)</a:t>
            </a:r>
          </a:p>
          <a:p>
            <a:r>
              <a:rPr lang="cs-CZ" b="1" dirty="0"/>
              <a:t>Silikátové (křemičitanové) </a:t>
            </a:r>
            <a:r>
              <a:rPr lang="cs-CZ" dirty="0"/>
              <a:t>(CaO∙SiO</a:t>
            </a:r>
            <a:r>
              <a:rPr lang="cs-CZ" baseline="-25000" dirty="0"/>
              <a:t>2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Portlandský cement </a:t>
            </a:r>
          </a:p>
          <a:p>
            <a:r>
              <a:rPr lang="cs-CZ" b="1" dirty="0" err="1"/>
              <a:t>Aluminátové</a:t>
            </a:r>
            <a:r>
              <a:rPr lang="cs-CZ" b="1" dirty="0"/>
              <a:t> (hlinitanové) </a:t>
            </a:r>
            <a:r>
              <a:rPr lang="cs-CZ" dirty="0"/>
              <a:t>(Ca</a:t>
            </a:r>
            <a:r>
              <a:rPr lang="cs-CZ" baseline="-25000" dirty="0"/>
              <a:t>3</a:t>
            </a:r>
            <a:r>
              <a:rPr lang="cs-CZ" dirty="0"/>
              <a:t>Al</a:t>
            </a:r>
            <a:r>
              <a:rPr lang="cs-CZ" baseline="-25000" dirty="0"/>
              <a:t>2</a:t>
            </a:r>
            <a:r>
              <a:rPr lang="cs-CZ" dirty="0"/>
              <a:t>O</a:t>
            </a:r>
            <a:r>
              <a:rPr lang="cs-CZ" baseline="-25000" dirty="0"/>
              <a:t>6</a:t>
            </a:r>
            <a:r>
              <a:rPr lang="cs-CZ" dirty="0"/>
              <a:t>)</a:t>
            </a:r>
            <a:endParaRPr lang="cs-CZ" b="1" dirty="0"/>
          </a:p>
          <a:p>
            <a:pPr lvl="1"/>
            <a:r>
              <a:rPr lang="cs-CZ" dirty="0"/>
              <a:t>Převaha hlinitanu vápenatého</a:t>
            </a:r>
          </a:p>
          <a:p>
            <a:r>
              <a:rPr lang="cs-CZ" b="1" dirty="0"/>
              <a:t>Ostatní cementy</a:t>
            </a:r>
          </a:p>
          <a:p>
            <a:pPr lvl="1"/>
            <a:r>
              <a:rPr lang="cs-CZ" dirty="0" err="1"/>
              <a:t>Železitanové</a:t>
            </a:r>
            <a:r>
              <a:rPr lang="cs-CZ" dirty="0"/>
              <a:t>, barnaté atd.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AD6950-F2F4-4F12-88DD-447608650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58"/>
            <a:ext cx="7886699" cy="1149268"/>
          </a:xfrm>
        </p:spPr>
        <p:txBody>
          <a:bodyPr/>
          <a:lstStyle/>
          <a:p>
            <a:r>
              <a:rPr lang="cs-CZ" dirty="0"/>
              <a:t>CEMENT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93355-AC62-4523-A329-7CAAE04CB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091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</TotalTime>
  <Words>1860</Words>
  <Application>Microsoft Office PowerPoint</Application>
  <PresentationFormat>Předvádění na obrazovce (4:3)</PresentationFormat>
  <Paragraphs>353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2" baseType="lpstr">
      <vt:lpstr>Arial</vt:lpstr>
      <vt:lpstr>Calibri</vt:lpstr>
      <vt:lpstr>Courier New</vt:lpstr>
      <vt:lpstr>Tahoma</vt:lpstr>
      <vt:lpstr>Times New Roman</vt:lpstr>
      <vt:lpstr>Verdana</vt:lpstr>
      <vt:lpstr>Motiv Office</vt:lpstr>
      <vt:lpstr>BJ055 - Vlastnosti a užití stavebních materiálů v konstrukcích</vt:lpstr>
      <vt:lpstr>OPAKOVÁNÍ  CEMENT, VÁPNO, SÁDRA</vt:lpstr>
      <vt:lpstr>POJIVA</vt:lpstr>
      <vt:lpstr>POJIVA</vt:lpstr>
      <vt:lpstr>POJIVA</vt:lpstr>
      <vt:lpstr>POJIVA</vt:lpstr>
      <vt:lpstr>POJIVA</vt:lpstr>
      <vt:lpstr>CEMENT</vt:lpstr>
      <vt:lpstr>CEMENT</vt:lpstr>
      <vt:lpstr>CEMENT</vt:lpstr>
      <vt:lpstr>CEMENT</vt:lpstr>
      <vt:lpstr>CEMENT</vt:lpstr>
      <vt:lpstr>CEMENT</vt:lpstr>
      <vt:lpstr>CEMENT</vt:lpstr>
      <vt:lpstr>CEMENT</vt:lpstr>
      <vt:lpstr>CEMENT</vt:lpstr>
      <vt:lpstr>CEMENT</vt:lpstr>
      <vt:lpstr>CEMENT</vt:lpstr>
      <vt:lpstr>CEMENT</vt:lpstr>
      <vt:lpstr>CEMENT</vt:lpstr>
      <vt:lpstr>CEMENT</vt:lpstr>
      <vt:lpstr>CEMENT</vt:lpstr>
      <vt:lpstr>CEMENT</vt:lpstr>
      <vt:lpstr>CEMENT</vt:lpstr>
      <vt:lpstr>CEMENT</vt:lpstr>
      <vt:lpstr>VÁPNO</vt:lpstr>
      <vt:lpstr>VZDUŠNÉ VÁPNO</vt:lpstr>
      <vt:lpstr>VZDUŠNÉ VÁPNO</vt:lpstr>
      <vt:lpstr>VZDUŠNÉ VÁPNO</vt:lpstr>
      <vt:lpstr>VZDUŠNÉ VÁPNO</vt:lpstr>
      <vt:lpstr>HYDRAULICKÉ VÁPNO</vt:lpstr>
      <vt:lpstr>HYDRAULICKÉ VÁPNO</vt:lpstr>
      <vt:lpstr>SÁDRA</vt:lpstr>
      <vt:lpstr>SÁDRA</vt:lpstr>
      <vt:lpstr>SÁDRA</vt:lpstr>
      <vt:lpstr>SÁDRA</vt:lpstr>
      <vt:lpstr>SÁDRA</vt:lpstr>
      <vt:lpstr>SÁDRA</vt:lpstr>
      <vt:lpstr>SÁDRA</vt:lpstr>
      <vt:lpstr>SÁDRA</vt:lpstr>
      <vt:lpstr>SÁDRA</vt:lpstr>
      <vt:lpstr>SÁDRA</vt:lpstr>
      <vt:lpstr>SÁDRA</vt:lpstr>
      <vt:lpstr>SÁDRA</vt:lpstr>
      <vt:lpstr>DĚKUJI ZA POZORNOST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Radek Hermann</dc:creator>
  <cp:lastModifiedBy>Radek Hermann</cp:lastModifiedBy>
  <cp:revision>62</cp:revision>
  <dcterms:created xsi:type="dcterms:W3CDTF">2018-04-05T14:11:18Z</dcterms:created>
  <dcterms:modified xsi:type="dcterms:W3CDTF">2020-02-25T11:08:15Z</dcterms:modified>
</cp:coreProperties>
</file>